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5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5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5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5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2.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60.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61.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62.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63.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64.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Lst>
  <p:notesMasterIdLst>
    <p:notesMasterId r:id="rId83"/>
  </p:notesMasterIdLst>
  <p:sldIdLst>
    <p:sldId id="6928" r:id="rId2"/>
    <p:sldId id="6873" r:id="rId3"/>
    <p:sldId id="336" r:id="rId4"/>
    <p:sldId id="4282" r:id="rId5"/>
    <p:sldId id="342" r:id="rId6"/>
    <p:sldId id="355" r:id="rId7"/>
    <p:sldId id="7261" r:id="rId8"/>
    <p:sldId id="4325" r:id="rId9"/>
    <p:sldId id="7174" r:id="rId10"/>
    <p:sldId id="7175" r:id="rId11"/>
    <p:sldId id="7231" r:id="rId12"/>
    <p:sldId id="573" r:id="rId13"/>
    <p:sldId id="7241" r:id="rId14"/>
    <p:sldId id="7265" r:id="rId15"/>
    <p:sldId id="7267" r:id="rId16"/>
    <p:sldId id="7257" r:id="rId17"/>
    <p:sldId id="7250" r:id="rId18"/>
    <p:sldId id="7251" r:id="rId19"/>
    <p:sldId id="7266" r:id="rId20"/>
    <p:sldId id="7255" r:id="rId21"/>
    <p:sldId id="7262" r:id="rId22"/>
    <p:sldId id="1328" r:id="rId23"/>
    <p:sldId id="1327" r:id="rId24"/>
    <p:sldId id="7248" r:id="rId25"/>
    <p:sldId id="1329" r:id="rId26"/>
    <p:sldId id="1303" r:id="rId27"/>
    <p:sldId id="1301" r:id="rId28"/>
    <p:sldId id="1388" r:id="rId29"/>
    <p:sldId id="1391" r:id="rId30"/>
    <p:sldId id="1392" r:id="rId31"/>
    <p:sldId id="1366" r:id="rId32"/>
    <p:sldId id="1364" r:id="rId33"/>
    <p:sldId id="1365" r:id="rId34"/>
    <p:sldId id="1295" r:id="rId35"/>
    <p:sldId id="1342" r:id="rId36"/>
    <p:sldId id="7263" r:id="rId37"/>
    <p:sldId id="1351" r:id="rId38"/>
    <p:sldId id="988" r:id="rId39"/>
    <p:sldId id="1330" r:id="rId40"/>
    <p:sldId id="813" r:id="rId41"/>
    <p:sldId id="1296" r:id="rId42"/>
    <p:sldId id="7242" r:id="rId43"/>
    <p:sldId id="6942" r:id="rId44"/>
    <p:sldId id="7245" r:id="rId45"/>
    <p:sldId id="6944" r:id="rId46"/>
    <p:sldId id="6946" r:id="rId47"/>
    <p:sldId id="1293" r:id="rId48"/>
    <p:sldId id="7243" r:id="rId49"/>
    <p:sldId id="4270" r:id="rId50"/>
    <p:sldId id="1337" r:id="rId51"/>
    <p:sldId id="4268" r:id="rId52"/>
    <p:sldId id="4272" r:id="rId53"/>
    <p:sldId id="4274" r:id="rId54"/>
    <p:sldId id="4275" r:id="rId55"/>
    <p:sldId id="4276" r:id="rId56"/>
    <p:sldId id="4277" r:id="rId57"/>
    <p:sldId id="4278" r:id="rId58"/>
    <p:sldId id="7269" r:id="rId59"/>
    <p:sldId id="4286" r:id="rId60"/>
    <p:sldId id="4285" r:id="rId61"/>
    <p:sldId id="4291" r:id="rId62"/>
    <p:sldId id="4301" r:id="rId63"/>
    <p:sldId id="4308" r:id="rId64"/>
    <p:sldId id="4257" r:id="rId65"/>
    <p:sldId id="4283" r:id="rId66"/>
    <p:sldId id="4262" r:id="rId67"/>
    <p:sldId id="4306" r:id="rId68"/>
    <p:sldId id="4302" r:id="rId69"/>
    <p:sldId id="4304" r:id="rId70"/>
    <p:sldId id="4305" r:id="rId71"/>
    <p:sldId id="4309" r:id="rId72"/>
    <p:sldId id="4310" r:id="rId73"/>
    <p:sldId id="4311" r:id="rId74"/>
    <p:sldId id="7272" r:id="rId75"/>
    <p:sldId id="7270" r:id="rId76"/>
    <p:sldId id="361" r:id="rId77"/>
    <p:sldId id="1355" r:id="rId78"/>
    <p:sldId id="7268" r:id="rId79"/>
    <p:sldId id="1358" r:id="rId80"/>
    <p:sldId id="1344" r:id="rId81"/>
    <p:sldId id="7271"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id="{97E5D356-5E1C-4C00-B956-86ABE712CB54}">
          <p14:sldIdLst>
            <p14:sldId id="6928"/>
            <p14:sldId id="6873"/>
            <p14:sldId id="336"/>
            <p14:sldId id="4282"/>
            <p14:sldId id="342"/>
            <p14:sldId id="355"/>
            <p14:sldId id="7261"/>
            <p14:sldId id="4325"/>
            <p14:sldId id="7174"/>
            <p14:sldId id="7175"/>
            <p14:sldId id="7231"/>
            <p14:sldId id="573"/>
            <p14:sldId id="7241"/>
            <p14:sldId id="7265"/>
            <p14:sldId id="7267"/>
            <p14:sldId id="7257"/>
            <p14:sldId id="7250"/>
            <p14:sldId id="7251"/>
            <p14:sldId id="7266"/>
            <p14:sldId id="7255"/>
            <p14:sldId id="7262"/>
            <p14:sldId id="1328"/>
            <p14:sldId id="1327"/>
            <p14:sldId id="7248"/>
            <p14:sldId id="1329"/>
            <p14:sldId id="1303"/>
            <p14:sldId id="1301"/>
            <p14:sldId id="1388"/>
            <p14:sldId id="1391"/>
            <p14:sldId id="1392"/>
            <p14:sldId id="1366"/>
            <p14:sldId id="1364"/>
            <p14:sldId id="1365"/>
            <p14:sldId id="1295"/>
            <p14:sldId id="1342"/>
            <p14:sldId id="7263"/>
            <p14:sldId id="1351"/>
            <p14:sldId id="988"/>
            <p14:sldId id="1330"/>
            <p14:sldId id="813"/>
            <p14:sldId id="1296"/>
            <p14:sldId id="7242"/>
            <p14:sldId id="6942"/>
            <p14:sldId id="7245"/>
            <p14:sldId id="6944"/>
            <p14:sldId id="6946"/>
            <p14:sldId id="1293"/>
            <p14:sldId id="7243"/>
            <p14:sldId id="4270"/>
            <p14:sldId id="1337"/>
            <p14:sldId id="4268"/>
            <p14:sldId id="4272"/>
            <p14:sldId id="4274"/>
            <p14:sldId id="4275"/>
            <p14:sldId id="4276"/>
            <p14:sldId id="4277"/>
            <p14:sldId id="4278"/>
            <p14:sldId id="7269"/>
            <p14:sldId id="4286"/>
            <p14:sldId id="4285"/>
            <p14:sldId id="4291"/>
            <p14:sldId id="4301"/>
            <p14:sldId id="4308"/>
            <p14:sldId id="4257"/>
            <p14:sldId id="4283"/>
            <p14:sldId id="4262"/>
            <p14:sldId id="4306"/>
            <p14:sldId id="4302"/>
            <p14:sldId id="4304"/>
            <p14:sldId id="4305"/>
            <p14:sldId id="4309"/>
            <p14:sldId id="4310"/>
            <p14:sldId id="4311"/>
            <p14:sldId id="7272"/>
            <p14:sldId id="7270"/>
            <p14:sldId id="361"/>
            <p14:sldId id="1355"/>
            <p14:sldId id="7268"/>
            <p14:sldId id="1358"/>
            <p14:sldId id="1344"/>
            <p14:sldId id="7271"/>
          </p14:sldIdLst>
        </p14:section>
      </p14:sectionLst>
    </p:ext>
    <p:ext uri="{EFAFB233-063F-42B5-8137-9DF3F51BA10A}">
      <p15:sldGuideLst xmlns:p15="http://schemas.microsoft.com/office/powerpoint/2012/main">
        <p15:guide id="1" orient="horz" pos="3552" userDrawn="1">
          <p15:clr>
            <a:srgbClr val="A4A3A4"/>
          </p15:clr>
        </p15:guide>
        <p15:guide id="2" pos="7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3E0"/>
    <a:srgbClr val="D2CDC7"/>
    <a:srgbClr val="A8A29B"/>
    <a:srgbClr val="BBD1D1"/>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474" autoAdjust="0"/>
    <p:restoredTop sz="86378"/>
  </p:normalViewPr>
  <p:slideViewPr>
    <p:cSldViewPr snapToGrid="0" showGuides="1">
      <p:cViewPr varScale="1">
        <p:scale>
          <a:sx n="94" d="100"/>
          <a:sy n="94" d="100"/>
        </p:scale>
        <p:origin x="208" y="224"/>
      </p:cViewPr>
      <p:guideLst>
        <p:guide orient="horz" pos="3552"/>
        <p:guide pos="7224"/>
      </p:guideLst>
    </p:cSldViewPr>
  </p:slideViewPr>
  <p:outlineViewPr>
    <p:cViewPr>
      <p:scale>
        <a:sx n="33" d="100"/>
        <a:sy n="33" d="100"/>
      </p:scale>
      <p:origin x="0" y="-28196"/>
    </p:cViewPr>
  </p:outlineViewPr>
  <p:notesTextViewPr>
    <p:cViewPr>
      <p:scale>
        <a:sx n="1" d="1"/>
        <a:sy n="1" d="1"/>
      </p:scale>
      <p:origin x="0" y="0"/>
    </p:cViewPr>
  </p:notesTextViewPr>
  <p:sorterViewPr>
    <p:cViewPr varScale="1">
      <p:scale>
        <a:sx n="1" d="1"/>
        <a:sy n="1" d="1"/>
      </p:scale>
      <p:origin x="0" y="-198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Small Docs</a:t>
            </a:r>
            <a:r>
              <a:rPr lang="en-US" baseline="0" dirty="0"/>
              <a:t> (&lt; 10KB)</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OSON </c:v>
                </c:pt>
              </c:strCache>
            </c:strRef>
          </c:tx>
          <c:spPr>
            <a:solidFill>
              <a:schemeClr val="accent1"/>
            </a:solidFill>
            <a:ln>
              <a:noFill/>
            </a:ln>
            <a:effectLst/>
          </c:spPr>
          <c:invertIfNegative val="0"/>
          <c:cat>
            <c:strRef>
              <c:f>Sheet1!$A$2:$A$6</c:f>
              <c:strCache>
                <c:ptCount val="5"/>
                <c:pt idx="0">
                  <c:v>D1</c:v>
                </c:pt>
                <c:pt idx="1">
                  <c:v>D2</c:v>
                </c:pt>
                <c:pt idx="2">
                  <c:v>D3</c:v>
                </c:pt>
                <c:pt idx="3">
                  <c:v>D4</c:v>
                </c:pt>
                <c:pt idx="4">
                  <c:v>D5</c:v>
                </c:pt>
              </c:strCache>
            </c:strRef>
          </c:cat>
          <c:val>
            <c:numRef>
              <c:f>Sheet1!$B$2:$B$6</c:f>
              <c:numCache>
                <c:formatCode>#,##0</c:formatCode>
                <c:ptCount val="5"/>
                <c:pt idx="0" formatCode="General">
                  <c:v>524</c:v>
                </c:pt>
                <c:pt idx="1">
                  <c:v>1950</c:v>
                </c:pt>
                <c:pt idx="2">
                  <c:v>2160</c:v>
                </c:pt>
                <c:pt idx="3">
                  <c:v>2476</c:v>
                </c:pt>
                <c:pt idx="4">
                  <c:v>5591</c:v>
                </c:pt>
              </c:numCache>
            </c:numRef>
          </c:val>
          <c:extLst>
            <c:ext xmlns:c16="http://schemas.microsoft.com/office/drawing/2014/chart" uri="{C3380CC4-5D6E-409C-BE32-E72D297353CC}">
              <c16:uniqueId val="{00000000-608F-A643-97EC-551E682B85D5}"/>
            </c:ext>
          </c:extLst>
        </c:ser>
        <c:ser>
          <c:idx val="1"/>
          <c:order val="1"/>
          <c:tx>
            <c:strRef>
              <c:f>Sheet1!$C$1</c:f>
              <c:strCache>
                <c:ptCount val="1"/>
                <c:pt idx="0">
                  <c:v>BSON </c:v>
                </c:pt>
              </c:strCache>
            </c:strRef>
          </c:tx>
          <c:spPr>
            <a:solidFill>
              <a:schemeClr val="accent2"/>
            </a:solidFill>
            <a:ln>
              <a:noFill/>
            </a:ln>
            <a:effectLst/>
          </c:spPr>
          <c:invertIfNegative val="0"/>
          <c:cat>
            <c:strRef>
              <c:f>Sheet1!$A$2:$A$6</c:f>
              <c:strCache>
                <c:ptCount val="5"/>
                <c:pt idx="0">
                  <c:v>D1</c:v>
                </c:pt>
                <c:pt idx="1">
                  <c:v>D2</c:v>
                </c:pt>
                <c:pt idx="2">
                  <c:v>D3</c:v>
                </c:pt>
                <c:pt idx="3">
                  <c:v>D4</c:v>
                </c:pt>
                <c:pt idx="4">
                  <c:v>D5</c:v>
                </c:pt>
              </c:strCache>
            </c:strRef>
          </c:cat>
          <c:val>
            <c:numRef>
              <c:f>Sheet1!$C$2:$C$6</c:f>
              <c:numCache>
                <c:formatCode>#,##0</c:formatCode>
                <c:ptCount val="5"/>
                <c:pt idx="0" formatCode="General">
                  <c:v>764</c:v>
                </c:pt>
                <c:pt idx="1">
                  <c:v>1813</c:v>
                </c:pt>
                <c:pt idx="2">
                  <c:v>3094</c:v>
                </c:pt>
                <c:pt idx="3">
                  <c:v>3293</c:v>
                </c:pt>
                <c:pt idx="4">
                  <c:v>8440</c:v>
                </c:pt>
              </c:numCache>
            </c:numRef>
          </c:val>
          <c:extLst>
            <c:ext xmlns:c16="http://schemas.microsoft.com/office/drawing/2014/chart" uri="{C3380CC4-5D6E-409C-BE32-E72D297353CC}">
              <c16:uniqueId val="{00000001-608F-A643-97EC-551E682B85D5}"/>
            </c:ext>
          </c:extLst>
        </c:ser>
        <c:ser>
          <c:idx val="2"/>
          <c:order val="2"/>
          <c:tx>
            <c:strRef>
              <c:f>Sheet1!$D$1</c:f>
              <c:strCache>
                <c:ptCount val="1"/>
                <c:pt idx="0">
                  <c:v>JSON</c:v>
                </c:pt>
              </c:strCache>
            </c:strRef>
          </c:tx>
          <c:spPr>
            <a:solidFill>
              <a:schemeClr val="accent3"/>
            </a:solidFill>
            <a:ln>
              <a:noFill/>
            </a:ln>
            <a:effectLst/>
          </c:spPr>
          <c:invertIfNegative val="0"/>
          <c:cat>
            <c:strRef>
              <c:f>Sheet1!$A$2:$A$6</c:f>
              <c:strCache>
                <c:ptCount val="5"/>
                <c:pt idx="0">
                  <c:v>D1</c:v>
                </c:pt>
                <c:pt idx="1">
                  <c:v>D2</c:v>
                </c:pt>
                <c:pt idx="2">
                  <c:v>D3</c:v>
                </c:pt>
                <c:pt idx="3">
                  <c:v>D4</c:v>
                </c:pt>
                <c:pt idx="4">
                  <c:v>D5</c:v>
                </c:pt>
              </c:strCache>
            </c:strRef>
          </c:cat>
          <c:val>
            <c:numRef>
              <c:f>Sheet1!$D$2:$D$6</c:f>
              <c:numCache>
                <c:formatCode>#,##0</c:formatCode>
                <c:ptCount val="5"/>
                <c:pt idx="0" formatCode="General">
                  <c:v>613</c:v>
                </c:pt>
                <c:pt idx="1">
                  <c:v>1782</c:v>
                </c:pt>
                <c:pt idx="2">
                  <c:v>2608</c:v>
                </c:pt>
                <c:pt idx="3">
                  <c:v>2943</c:v>
                </c:pt>
                <c:pt idx="4">
                  <c:v>8842</c:v>
                </c:pt>
              </c:numCache>
            </c:numRef>
          </c:val>
          <c:extLst>
            <c:ext xmlns:c16="http://schemas.microsoft.com/office/drawing/2014/chart" uri="{C3380CC4-5D6E-409C-BE32-E72D297353CC}">
              <c16:uniqueId val="{00000002-608F-A643-97EC-551E682B85D5}"/>
            </c:ext>
          </c:extLst>
        </c:ser>
        <c:dLbls>
          <c:showLegendKey val="0"/>
          <c:showVal val="0"/>
          <c:showCatName val="0"/>
          <c:showSerName val="0"/>
          <c:showPercent val="0"/>
          <c:showBubbleSize val="0"/>
        </c:dLbls>
        <c:gapWidth val="219"/>
        <c:overlap val="-27"/>
        <c:axId val="1313901567"/>
        <c:axId val="1313903199"/>
      </c:barChart>
      <c:catAx>
        <c:axId val="131390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13903199"/>
        <c:crosses val="autoZero"/>
        <c:auto val="1"/>
        <c:lblAlgn val="ctr"/>
        <c:lblOffset val="100"/>
        <c:noMultiLvlLbl val="0"/>
      </c:catAx>
      <c:valAx>
        <c:axId val="1313903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r>
                  <a:rPr lang="en-US" b="1" dirty="0"/>
                  <a:t>Document Size</a:t>
                </a:r>
                <a:r>
                  <a:rPr lang="en-US" b="1" baseline="0" dirty="0"/>
                  <a:t> (Bytes)</a:t>
                </a:r>
                <a:endParaRPr lang="en-US" b="1" dirty="0"/>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13901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DMLs, Reads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DB 20c+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Sheet1!$B$2:$B$5</c:f>
              <c:numCache>
                <c:formatCode>General</c:formatCode>
                <c:ptCount val="4"/>
                <c:pt idx="0">
                  <c:v>1.9</c:v>
                </c:pt>
                <c:pt idx="1">
                  <c:v>2.7</c:v>
                </c:pt>
                <c:pt idx="2">
                  <c:v>2</c:v>
                </c:pt>
                <c:pt idx="3">
                  <c:v>0.3</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MongoDB 4.0.9</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Sheet1!$C$2:$C$5</c:f>
              <c:numCache>
                <c:formatCode>General</c:formatCode>
                <c:ptCount val="4"/>
                <c:pt idx="0">
                  <c:v>3.1</c:v>
                </c:pt>
                <c:pt idx="1">
                  <c:v>2.6</c:v>
                </c:pt>
                <c:pt idx="2">
                  <c:v>3.1</c:v>
                </c:pt>
                <c:pt idx="3">
                  <c:v>0.3</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Customer2 workload with Indexes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Qa (25%)</c:v>
                </c:pt>
                <c:pt idx="1">
                  <c:v>Qb (2%)</c:v>
                </c:pt>
                <c:pt idx="2">
                  <c:v>Qc*10 (0.2%)</c:v>
                </c:pt>
                <c:pt idx="3">
                  <c:v>Qd[MS] (0.001%)</c:v>
                </c:pt>
                <c:pt idx="4">
                  <c:v>Qe (4%)</c:v>
                </c:pt>
                <c:pt idx="5">
                  <c:v>Qf (10%)</c:v>
                </c:pt>
                <c:pt idx="6">
                  <c:v>Qg (0.8%)</c:v>
                </c:pt>
              </c:strCache>
            </c:strRef>
          </c:cat>
          <c:val>
            <c:numRef>
              <c:f>Sheet1!$B$2:$B$8</c:f>
              <c:numCache>
                <c:formatCode>General</c:formatCode>
                <c:ptCount val="7"/>
                <c:pt idx="0" formatCode="#,##0.00">
                  <c:v>5.6</c:v>
                </c:pt>
                <c:pt idx="1">
                  <c:v>1.5780000000000001</c:v>
                </c:pt>
                <c:pt idx="2" formatCode="#,##0.00">
                  <c:v>1.72</c:v>
                </c:pt>
                <c:pt idx="3" formatCode="#,##0.00">
                  <c:v>2</c:v>
                </c:pt>
                <c:pt idx="4" formatCode="#,##0.00">
                  <c:v>3.1320000000000001</c:v>
                </c:pt>
                <c:pt idx="5" formatCode="#,##0.00">
                  <c:v>5.569</c:v>
                </c:pt>
                <c:pt idx="6" formatCode="#,##0.00">
                  <c:v>1.6890000000000001</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MongoDB 4.0.9</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Qa (25%)</c:v>
                </c:pt>
                <c:pt idx="1">
                  <c:v>Qb (2%)</c:v>
                </c:pt>
                <c:pt idx="2">
                  <c:v>Qc*10 (0.2%)</c:v>
                </c:pt>
                <c:pt idx="3">
                  <c:v>Qd[MS] (0.001%)</c:v>
                </c:pt>
                <c:pt idx="4">
                  <c:v>Qe (4%)</c:v>
                </c:pt>
                <c:pt idx="5">
                  <c:v>Qf (10%)</c:v>
                </c:pt>
                <c:pt idx="6">
                  <c:v>Qg (0.8%)</c:v>
                </c:pt>
              </c:strCache>
            </c:strRef>
          </c:cat>
          <c:val>
            <c:numRef>
              <c:f>Sheet1!$C$2:$C$8</c:f>
              <c:numCache>
                <c:formatCode>#,##0.00</c:formatCode>
                <c:ptCount val="7"/>
                <c:pt idx="0">
                  <c:v>44.536000000000001</c:v>
                </c:pt>
                <c:pt idx="1">
                  <c:v>2.7120000000000002</c:v>
                </c:pt>
                <c:pt idx="2">
                  <c:v>3.05</c:v>
                </c:pt>
                <c:pt idx="3">
                  <c:v>3</c:v>
                </c:pt>
                <c:pt idx="4">
                  <c:v>5.444</c:v>
                </c:pt>
                <c:pt idx="5">
                  <c:v>14.994999999999999</c:v>
                </c:pt>
                <c:pt idx="6">
                  <c:v>2.153</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Queries (with selectivity)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2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(seconds)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Customer2 workload with Indexes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Sheet1!$A$2:$A$5</c:f>
              <c:strCache>
                <c:ptCount val="4"/>
                <c:pt idx="0">
                  <c:v>Insert</c:v>
                </c:pt>
                <c:pt idx="1">
                  <c:v>Update</c:v>
                </c:pt>
                <c:pt idx="2">
                  <c:v>Delete</c:v>
                </c:pt>
                <c:pt idx="3">
                  <c:v>Read</c:v>
                </c:pt>
              </c:strCache>
            </c:strRef>
          </c:cat>
          <c:val>
            <c:numRef>
              <c:f>Sheet1!$B$2:$B$5</c:f>
              <c:numCache>
                <c:formatCode>General</c:formatCode>
                <c:ptCount val="4"/>
                <c:pt idx="0">
                  <c:v>0.9</c:v>
                </c:pt>
                <c:pt idx="1">
                  <c:v>1.8</c:v>
                </c:pt>
                <c:pt idx="2" formatCode="#,##0.00">
                  <c:v>1</c:v>
                </c:pt>
                <c:pt idx="3">
                  <c:v>0.2</c:v>
                </c:pt>
              </c:numCache>
            </c:numRef>
          </c:val>
          <c:extLst>
            <c:ext xmlns:c16="http://schemas.microsoft.com/office/drawing/2014/chart" uri="{C3380CC4-5D6E-409C-BE32-E72D297353CC}">
              <c16:uniqueId val="{00000000-4FE0-DE45-840B-026BA7C5D0ED}"/>
            </c:ext>
          </c:extLst>
        </c:ser>
        <c:ser>
          <c:idx val="1"/>
          <c:order val="1"/>
          <c:tx>
            <c:strRef>
              <c:f>Sheet1!$C$1</c:f>
              <c:strCache>
                <c:ptCount val="1"/>
                <c:pt idx="0">
                  <c:v>MongoDB 4.0.9</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Sheet1!$A$2:$A$5</c:f>
              <c:strCache>
                <c:ptCount val="4"/>
                <c:pt idx="0">
                  <c:v>Insert</c:v>
                </c:pt>
                <c:pt idx="1">
                  <c:v>Update</c:v>
                </c:pt>
                <c:pt idx="2">
                  <c:v>Delete</c:v>
                </c:pt>
                <c:pt idx="3">
                  <c:v>Read</c:v>
                </c:pt>
              </c:strCache>
            </c:strRef>
          </c:cat>
          <c:val>
            <c:numRef>
              <c:f>Sheet1!$C$2:$C$5</c:f>
              <c:numCache>
                <c:formatCode>General</c:formatCode>
                <c:ptCount val="4"/>
                <c:pt idx="0">
                  <c:v>0.5</c:v>
                </c:pt>
                <c:pt idx="1">
                  <c:v>0.5</c:v>
                </c:pt>
                <c:pt idx="2" formatCode="#,##0.00">
                  <c:v>0.6</c:v>
                </c:pt>
                <c:pt idx="3">
                  <c:v>0.3</c:v>
                </c:pt>
              </c:numCache>
            </c:numRef>
          </c:val>
          <c:extLst>
            <c:ext xmlns:c16="http://schemas.microsoft.com/office/drawing/2014/chart" uri="{C3380CC4-5D6E-409C-BE32-E72D297353CC}">
              <c16:uniqueId val="{00000001-4FE0-DE45-840B-026BA7C5D0ED}"/>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DMLs and Reads</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YCSB workload with ID index only</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Workload F (Read: 50%, Read-modify-writes: 50%)</c:v>
                </c:pt>
                <c:pt idx="1">
                  <c:v>Workload E (Scans: 95%, Inserts: 5%)</c:v>
                </c:pt>
                <c:pt idx="2">
                  <c:v>Workload D (Reads: 95%, Inserts: 5%)</c:v>
                </c:pt>
                <c:pt idx="3">
                  <c:v>Workload C (Reads: 100%)</c:v>
                </c:pt>
                <c:pt idx="4">
                  <c:v>Workload B (Reads: 95%, Updates: 5%)</c:v>
                </c:pt>
                <c:pt idx="5">
                  <c:v>Workload A (Reads: 50%, Updates: 50%)</c:v>
                </c:pt>
                <c:pt idx="6">
                  <c:v>Inserts</c:v>
                </c:pt>
              </c:strCache>
            </c:strRef>
          </c:cat>
          <c:val>
            <c:numRef>
              <c:f>Sheet1!$B$2:$B$8</c:f>
              <c:numCache>
                <c:formatCode>#,##0.00</c:formatCode>
                <c:ptCount val="7"/>
                <c:pt idx="0" formatCode="General">
                  <c:v>27740</c:v>
                </c:pt>
                <c:pt idx="1">
                  <c:v>13335</c:v>
                </c:pt>
                <c:pt idx="2" formatCode="General">
                  <c:v>79769</c:v>
                </c:pt>
                <c:pt idx="3">
                  <c:v>94407</c:v>
                </c:pt>
                <c:pt idx="4" formatCode="General">
                  <c:v>88361</c:v>
                </c:pt>
                <c:pt idx="5" formatCode="General">
                  <c:v>32341</c:v>
                </c:pt>
                <c:pt idx="6" formatCode="General">
                  <c:v>23871</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Workload F (Read: 50%, Read-modify-writes: 50%)</c:v>
                </c:pt>
                <c:pt idx="1">
                  <c:v>Workload E (Scans: 95%, Inserts: 5%)</c:v>
                </c:pt>
                <c:pt idx="2">
                  <c:v>Workload D (Reads: 95%, Inserts: 5%)</c:v>
                </c:pt>
                <c:pt idx="3">
                  <c:v>Workload C (Reads: 100%)</c:v>
                </c:pt>
                <c:pt idx="4">
                  <c:v>Workload B (Reads: 95%, Updates: 5%)</c:v>
                </c:pt>
                <c:pt idx="5">
                  <c:v>Workload A (Reads: 50%, Updates: 50%)</c:v>
                </c:pt>
                <c:pt idx="6">
                  <c:v>Inserts</c:v>
                </c:pt>
              </c:strCache>
            </c:strRef>
          </c:cat>
          <c:val>
            <c:numRef>
              <c:f>Sheet1!$C$2:$C$8</c:f>
              <c:numCache>
                <c:formatCode>#,##0.00</c:formatCode>
                <c:ptCount val="7"/>
                <c:pt idx="0">
                  <c:v>12160</c:v>
                </c:pt>
                <c:pt idx="1">
                  <c:v>12740</c:v>
                </c:pt>
                <c:pt idx="2" formatCode="General">
                  <c:v>65430</c:v>
                </c:pt>
                <c:pt idx="3">
                  <c:v>94818</c:v>
                </c:pt>
                <c:pt idx="4" formatCode="General">
                  <c:v>61798</c:v>
                </c:pt>
                <c:pt idx="5" formatCode="General">
                  <c:v>12040</c:v>
                </c:pt>
                <c:pt idx="6" formatCode="General">
                  <c:v>13353</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YCSB Workloads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Throughput</a:t>
                </a:r>
                <a:r>
                  <a:rPr lang="en-US" baseline="0" dirty="0"/>
                  <a:t> (ops/sec)</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Customer1 workload with </a:t>
            </a:r>
            <a:r>
              <a:rPr lang="en-US"/>
              <a:t>pk index only</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Sheet1!$A$2:$A$3</c:f>
              <c:strCache>
                <c:ptCount val="2"/>
                <c:pt idx="0">
                  <c:v>Read</c:v>
                </c:pt>
                <c:pt idx="1">
                  <c:v>Insert</c:v>
                </c:pt>
              </c:strCache>
            </c:strRef>
          </c:cat>
          <c:val>
            <c:numRef>
              <c:f>Sheet1!$B$2:$B$3</c:f>
              <c:numCache>
                <c:formatCode>General</c:formatCode>
                <c:ptCount val="2"/>
                <c:pt idx="0">
                  <c:v>18667</c:v>
                </c:pt>
                <c:pt idx="1">
                  <c:v>3389</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Sheet1!$A$2:$A$3</c:f>
              <c:strCache>
                <c:ptCount val="2"/>
                <c:pt idx="0">
                  <c:v>Read</c:v>
                </c:pt>
                <c:pt idx="1">
                  <c:v>Insert</c:v>
                </c:pt>
              </c:strCache>
            </c:strRef>
          </c:cat>
          <c:val>
            <c:numRef>
              <c:f>Sheet1!$C$2:$C$3</c:f>
              <c:numCache>
                <c:formatCode>General</c:formatCode>
                <c:ptCount val="2"/>
                <c:pt idx="0">
                  <c:v>6672</c:v>
                </c:pt>
                <c:pt idx="1">
                  <c:v>1185</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Customer1 Workloads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Throughput</a:t>
                </a:r>
                <a:r>
                  <a:rPr lang="en-US" baseline="0" dirty="0"/>
                  <a:t> (ops/sec)</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baseline="0" dirty="0"/>
              <a:t>Compressed Data</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c:f>
              <c:strCache>
                <c:ptCount val="1"/>
                <c:pt idx="0">
                  <c:v>Binary data size</c:v>
                </c:pt>
              </c:strCache>
            </c:strRef>
          </c:cat>
          <c:val>
            <c:numRef>
              <c:f>Sheet1!$B$2</c:f>
              <c:numCache>
                <c:formatCode>General</c:formatCode>
                <c:ptCount val="1"/>
                <c:pt idx="0">
                  <c:v>46916</c:v>
                </c:pt>
              </c:numCache>
            </c:numRef>
          </c:val>
          <c:extLst>
            <c:ext xmlns:c16="http://schemas.microsoft.com/office/drawing/2014/chart" uri="{C3380CC4-5D6E-409C-BE32-E72D297353CC}">
              <c16:uniqueId val="{00000000-DDB5-614D-BEEB-5914265756BF}"/>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c:f>
              <c:strCache>
                <c:ptCount val="1"/>
                <c:pt idx="0">
                  <c:v>Binary data size</c:v>
                </c:pt>
              </c:strCache>
            </c:strRef>
          </c:cat>
          <c:val>
            <c:numRef>
              <c:f>Sheet1!$C$2</c:f>
              <c:numCache>
                <c:formatCode>General</c:formatCode>
                <c:ptCount val="1"/>
                <c:pt idx="0">
                  <c:v>83834</c:v>
                </c:pt>
              </c:numCache>
            </c:numRef>
          </c:val>
          <c:extLst>
            <c:ext xmlns:c16="http://schemas.microsoft.com/office/drawing/2014/chart" uri="{C3380CC4-5D6E-409C-BE32-E72D297353CC}">
              <c16:uniqueId val="{00000001-DDB5-614D-BEEB-5914265756BF}"/>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Size (KB)</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Queries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dLbls>
            <c:delete val="1"/>
          </c:dLbls>
          <c:cat>
            <c:strRef>
              <c:f>Sheet1!$A$2:$A$8</c:f>
              <c:strCache>
                <c:ptCount val="7"/>
                <c:pt idx="0">
                  <c:v>Scan (ms)</c:v>
                </c:pt>
                <c:pt idx="1">
                  <c:v>Search (s)</c:v>
                </c:pt>
                <c:pt idx="2">
                  <c:v>Page (s)</c:v>
                </c:pt>
                <c:pt idx="3">
                  <c:v>NestScan (s)</c:v>
                </c:pt>
                <c:pt idx="4">
                  <c:v>ArrayScan (s)</c:v>
                </c:pt>
                <c:pt idx="5">
                  <c:v>ArrayDeepScan (s)</c:v>
                </c:pt>
                <c:pt idx="6">
                  <c:v>Aggregate (s)</c:v>
                </c:pt>
              </c:strCache>
            </c:strRef>
          </c:cat>
          <c:val>
            <c:numRef>
              <c:f>Sheet1!$B$2:$B$8</c:f>
              <c:numCache>
                <c:formatCode>#,##0.00</c:formatCode>
                <c:ptCount val="7"/>
                <c:pt idx="0" formatCode="General">
                  <c:v>8</c:v>
                </c:pt>
                <c:pt idx="1">
                  <c:v>4.4000000000000004</c:v>
                </c:pt>
                <c:pt idx="2" formatCode="General">
                  <c:v>0.14899999999999999</c:v>
                </c:pt>
                <c:pt idx="3">
                  <c:v>5.4</c:v>
                </c:pt>
                <c:pt idx="4" formatCode="General">
                  <c:v>1</c:v>
                </c:pt>
                <c:pt idx="5">
                  <c:v>5.8</c:v>
                </c:pt>
                <c:pt idx="6">
                  <c:v>4.8</c:v>
                </c:pt>
              </c:numCache>
            </c:numRef>
          </c:val>
          <c:extLst>
            <c:ext xmlns:c16="http://schemas.microsoft.com/office/drawing/2014/chart" uri="{C3380CC4-5D6E-409C-BE32-E72D297353CC}">
              <c16:uniqueId val="{00000000-0880-6E42-9B01-C2E96EB61A6E}"/>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dLbls>
            <c:delete val="1"/>
          </c:dLbls>
          <c:cat>
            <c:strRef>
              <c:f>Sheet1!$A$2:$A$8</c:f>
              <c:strCache>
                <c:ptCount val="7"/>
                <c:pt idx="0">
                  <c:v>Scan (ms)</c:v>
                </c:pt>
                <c:pt idx="1">
                  <c:v>Search (s)</c:v>
                </c:pt>
                <c:pt idx="2">
                  <c:v>Page (s)</c:v>
                </c:pt>
                <c:pt idx="3">
                  <c:v>NestScan (s)</c:v>
                </c:pt>
                <c:pt idx="4">
                  <c:v>ArrayScan (s)</c:v>
                </c:pt>
                <c:pt idx="5">
                  <c:v>ArrayDeepScan (s)</c:v>
                </c:pt>
                <c:pt idx="6">
                  <c:v>Aggregate (s)</c:v>
                </c:pt>
              </c:strCache>
            </c:strRef>
          </c:cat>
          <c:val>
            <c:numRef>
              <c:f>Sheet1!$C$2:$C$8</c:f>
              <c:numCache>
                <c:formatCode>#,##0.00</c:formatCode>
                <c:ptCount val="7"/>
                <c:pt idx="0" formatCode="General">
                  <c:v>11.6</c:v>
                </c:pt>
                <c:pt idx="1">
                  <c:v>25.1</c:v>
                </c:pt>
                <c:pt idx="2" formatCode="General">
                  <c:v>0.14000000000000001</c:v>
                </c:pt>
                <c:pt idx="3">
                  <c:v>44.9</c:v>
                </c:pt>
                <c:pt idx="4">
                  <c:v>4</c:v>
                </c:pt>
                <c:pt idx="5">
                  <c:v>190.7</c:v>
                </c:pt>
                <c:pt idx="6">
                  <c:v>49.8</c:v>
                </c:pt>
              </c:numCache>
            </c:numRef>
          </c:val>
          <c:extLst>
            <c:ext xmlns:c16="http://schemas.microsoft.com/office/drawing/2014/chart" uri="{C3380CC4-5D6E-409C-BE32-E72D297353CC}">
              <c16:uniqueId val="{00000001-0880-6E42-9B01-C2E96EB61A6E}"/>
            </c:ext>
          </c:extLst>
        </c:ser>
        <c:dLbls>
          <c:dLblPos val="outEnd"/>
          <c:showLegendKey val="0"/>
          <c:showVal val="1"/>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5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(s,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DMLs, Reads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Sheet1!$B$2:$B$5</c:f>
              <c:numCache>
                <c:formatCode>General</c:formatCode>
                <c:ptCount val="4"/>
                <c:pt idx="0">
                  <c:v>5.3</c:v>
                </c:pt>
                <c:pt idx="1">
                  <c:v>3.9</c:v>
                </c:pt>
                <c:pt idx="2">
                  <c:v>4.0999999999999996</c:v>
                </c:pt>
                <c:pt idx="3">
                  <c:v>1.8</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Sheet1!$C$2:$C$5</c:f>
              <c:numCache>
                <c:formatCode>General</c:formatCode>
                <c:ptCount val="4"/>
                <c:pt idx="0">
                  <c:v>7.1</c:v>
                </c:pt>
                <c:pt idx="1">
                  <c:v>6.6</c:v>
                </c:pt>
                <c:pt idx="2">
                  <c:v>6.8</c:v>
                </c:pt>
                <c:pt idx="3">
                  <c:v>2</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Queries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Scan (ms)</c:v>
                </c:pt>
                <c:pt idx="1">
                  <c:v>Search (ms)</c:v>
                </c:pt>
                <c:pt idx="2">
                  <c:v>Page (ms)</c:v>
                </c:pt>
                <c:pt idx="3">
                  <c:v>NestScan (ms)</c:v>
                </c:pt>
                <c:pt idx="4">
                  <c:v>ArrayScan* (ms)</c:v>
                </c:pt>
                <c:pt idx="5">
                  <c:v>ArrayDeepScan* (ms)</c:v>
                </c:pt>
                <c:pt idx="6">
                  <c:v>Aggregate (ms)</c:v>
                </c:pt>
              </c:strCache>
            </c:strRef>
          </c:cat>
          <c:val>
            <c:numRef>
              <c:f>Sheet1!$B$2:$B$8</c:f>
              <c:numCache>
                <c:formatCode>#,##0.00</c:formatCode>
                <c:ptCount val="7"/>
                <c:pt idx="0" formatCode="General">
                  <c:v>14.5</c:v>
                </c:pt>
                <c:pt idx="1">
                  <c:v>3.9</c:v>
                </c:pt>
                <c:pt idx="2" formatCode="General">
                  <c:v>5</c:v>
                </c:pt>
                <c:pt idx="3">
                  <c:v>3.4</c:v>
                </c:pt>
                <c:pt idx="6">
                  <c:v>1.7</c:v>
                </c:pt>
              </c:numCache>
            </c:numRef>
          </c:val>
          <c:extLst>
            <c:ext xmlns:c16="http://schemas.microsoft.com/office/drawing/2014/chart" uri="{C3380CC4-5D6E-409C-BE32-E72D297353CC}">
              <c16:uniqueId val="{00000000-0880-6E42-9B01-C2E96EB61A6E}"/>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Scan (ms)</c:v>
                </c:pt>
                <c:pt idx="1">
                  <c:v>Search (ms)</c:v>
                </c:pt>
                <c:pt idx="2">
                  <c:v>Page (ms)</c:v>
                </c:pt>
                <c:pt idx="3">
                  <c:v>NestScan (ms)</c:v>
                </c:pt>
                <c:pt idx="4">
                  <c:v>ArrayScan* (ms)</c:v>
                </c:pt>
                <c:pt idx="5">
                  <c:v>ArrayDeepScan* (ms)</c:v>
                </c:pt>
                <c:pt idx="6">
                  <c:v>Aggregate (ms)</c:v>
                </c:pt>
              </c:strCache>
            </c:strRef>
          </c:cat>
          <c:val>
            <c:numRef>
              <c:f>Sheet1!$C$2:$C$8</c:f>
              <c:numCache>
                <c:formatCode>#,##0.00</c:formatCode>
                <c:ptCount val="7"/>
                <c:pt idx="0" formatCode="General">
                  <c:v>4.5999999999999996</c:v>
                </c:pt>
                <c:pt idx="1">
                  <c:v>7.6</c:v>
                </c:pt>
                <c:pt idx="2" formatCode="General">
                  <c:v>11.8</c:v>
                </c:pt>
                <c:pt idx="3">
                  <c:v>2.2999999999999998</c:v>
                </c:pt>
                <c:pt idx="6">
                  <c:v>20.9</c:v>
                </c:pt>
              </c:numCache>
            </c:numRef>
          </c:val>
          <c:extLst>
            <c:ext xmlns:c16="http://schemas.microsoft.com/office/drawing/2014/chart" uri="{C3380CC4-5D6E-409C-BE32-E72D297353CC}">
              <c16:uniqueId val="{00000001-0880-6E42-9B01-C2E96EB61A6E}"/>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25"/>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DMLs, Reads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Sheet1!$B$2:$B$5</c:f>
              <c:numCache>
                <c:formatCode>General</c:formatCode>
                <c:ptCount val="4"/>
                <c:pt idx="0">
                  <c:v>3.1</c:v>
                </c:pt>
                <c:pt idx="1">
                  <c:v>4.0999999999999996</c:v>
                </c:pt>
                <c:pt idx="2">
                  <c:v>3.1</c:v>
                </c:pt>
                <c:pt idx="3">
                  <c:v>1.4</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Sheet1!$C$2:$C$5</c:f>
              <c:numCache>
                <c:formatCode>General</c:formatCode>
                <c:ptCount val="4"/>
                <c:pt idx="0">
                  <c:v>4.2</c:v>
                </c:pt>
                <c:pt idx="1">
                  <c:v>4.0999999999999996</c:v>
                </c:pt>
                <c:pt idx="2">
                  <c:v>3.9</c:v>
                </c:pt>
                <c:pt idx="3">
                  <c:v>0.5</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5"/>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Medium docs (&lt; 1MB)</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OSON </c:v>
                </c:pt>
              </c:strCache>
            </c:strRef>
          </c:tx>
          <c:spPr>
            <a:solidFill>
              <a:schemeClr val="accent1"/>
            </a:solidFill>
            <a:ln>
              <a:noFill/>
            </a:ln>
            <a:effectLst/>
          </c:spPr>
          <c:invertIfNegative val="0"/>
          <c:cat>
            <c:strRef>
              <c:f>Sheet1!$A$2:$A$4</c:f>
              <c:strCache>
                <c:ptCount val="3"/>
                <c:pt idx="0">
                  <c:v>D6</c:v>
                </c:pt>
                <c:pt idx="1">
                  <c:v>D7</c:v>
                </c:pt>
                <c:pt idx="2">
                  <c:v>D8</c:v>
                </c:pt>
              </c:strCache>
            </c:strRef>
          </c:cat>
          <c:val>
            <c:numRef>
              <c:f>Sheet1!$B$2:$B$4</c:f>
              <c:numCache>
                <c:formatCode>#,##0</c:formatCode>
                <c:ptCount val="3"/>
                <c:pt idx="0">
                  <c:v>20486</c:v>
                </c:pt>
                <c:pt idx="1">
                  <c:v>38383</c:v>
                </c:pt>
                <c:pt idx="2">
                  <c:v>103897</c:v>
                </c:pt>
              </c:numCache>
            </c:numRef>
          </c:val>
          <c:extLst>
            <c:ext xmlns:c16="http://schemas.microsoft.com/office/drawing/2014/chart" uri="{C3380CC4-5D6E-409C-BE32-E72D297353CC}">
              <c16:uniqueId val="{00000000-C235-C341-A7D0-E9323B5528AA}"/>
            </c:ext>
          </c:extLst>
        </c:ser>
        <c:ser>
          <c:idx val="1"/>
          <c:order val="1"/>
          <c:tx>
            <c:strRef>
              <c:f>Sheet1!$C$1</c:f>
              <c:strCache>
                <c:ptCount val="1"/>
                <c:pt idx="0">
                  <c:v>BSON </c:v>
                </c:pt>
              </c:strCache>
            </c:strRef>
          </c:tx>
          <c:spPr>
            <a:solidFill>
              <a:schemeClr val="accent2"/>
            </a:solidFill>
            <a:ln>
              <a:noFill/>
            </a:ln>
            <a:effectLst/>
          </c:spPr>
          <c:invertIfNegative val="0"/>
          <c:cat>
            <c:strRef>
              <c:f>Sheet1!$A$2:$A$4</c:f>
              <c:strCache>
                <c:ptCount val="3"/>
                <c:pt idx="0">
                  <c:v>D6</c:v>
                </c:pt>
                <c:pt idx="1">
                  <c:v>D7</c:v>
                </c:pt>
                <c:pt idx="2">
                  <c:v>D8</c:v>
                </c:pt>
              </c:strCache>
            </c:strRef>
          </c:cat>
          <c:val>
            <c:numRef>
              <c:f>Sheet1!$C$2:$C$4</c:f>
              <c:numCache>
                <c:formatCode>#,##0</c:formatCode>
                <c:ptCount val="3"/>
                <c:pt idx="0">
                  <c:v>37526</c:v>
                </c:pt>
                <c:pt idx="1">
                  <c:v>75195</c:v>
                </c:pt>
                <c:pt idx="2">
                  <c:v>133307</c:v>
                </c:pt>
              </c:numCache>
            </c:numRef>
          </c:val>
          <c:extLst>
            <c:ext xmlns:c16="http://schemas.microsoft.com/office/drawing/2014/chart" uri="{C3380CC4-5D6E-409C-BE32-E72D297353CC}">
              <c16:uniqueId val="{00000001-C235-C341-A7D0-E9323B5528AA}"/>
            </c:ext>
          </c:extLst>
        </c:ser>
        <c:ser>
          <c:idx val="2"/>
          <c:order val="2"/>
          <c:tx>
            <c:strRef>
              <c:f>Sheet1!$D$1</c:f>
              <c:strCache>
                <c:ptCount val="1"/>
                <c:pt idx="0">
                  <c:v>JSON</c:v>
                </c:pt>
              </c:strCache>
            </c:strRef>
          </c:tx>
          <c:spPr>
            <a:solidFill>
              <a:schemeClr val="accent3"/>
            </a:solidFill>
            <a:ln>
              <a:noFill/>
            </a:ln>
            <a:effectLst/>
          </c:spPr>
          <c:invertIfNegative val="0"/>
          <c:cat>
            <c:strRef>
              <c:f>Sheet1!$A$2:$A$4</c:f>
              <c:strCache>
                <c:ptCount val="3"/>
                <c:pt idx="0">
                  <c:v>D6</c:v>
                </c:pt>
                <c:pt idx="1">
                  <c:v>D7</c:v>
                </c:pt>
                <c:pt idx="2">
                  <c:v>D8</c:v>
                </c:pt>
              </c:strCache>
            </c:strRef>
          </c:cat>
          <c:val>
            <c:numRef>
              <c:f>Sheet1!$D$2:$D$4</c:f>
              <c:numCache>
                <c:formatCode>#,##0</c:formatCode>
                <c:ptCount val="3"/>
                <c:pt idx="0">
                  <c:v>40285</c:v>
                </c:pt>
                <c:pt idx="1">
                  <c:v>76861</c:v>
                </c:pt>
                <c:pt idx="2">
                  <c:v>141051</c:v>
                </c:pt>
              </c:numCache>
            </c:numRef>
          </c:val>
          <c:extLst>
            <c:ext xmlns:c16="http://schemas.microsoft.com/office/drawing/2014/chart" uri="{C3380CC4-5D6E-409C-BE32-E72D297353CC}">
              <c16:uniqueId val="{00000002-C235-C341-A7D0-E9323B5528AA}"/>
            </c:ext>
          </c:extLst>
        </c:ser>
        <c:dLbls>
          <c:showLegendKey val="0"/>
          <c:showVal val="0"/>
          <c:showCatName val="0"/>
          <c:showSerName val="0"/>
          <c:showPercent val="0"/>
          <c:showBubbleSize val="0"/>
        </c:dLbls>
        <c:gapWidth val="219"/>
        <c:overlap val="-27"/>
        <c:axId val="1313901567"/>
        <c:axId val="1313903199"/>
      </c:barChart>
      <c:catAx>
        <c:axId val="131390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13903199"/>
        <c:crosses val="autoZero"/>
        <c:auto val="1"/>
        <c:lblAlgn val="ctr"/>
        <c:lblOffset val="100"/>
        <c:noMultiLvlLbl val="0"/>
      </c:catAx>
      <c:valAx>
        <c:axId val="1313903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Document size (Bytes)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13901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dirty="0"/>
              <a:t>Customer2 workload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Qa (25%)</c:v>
                </c:pt>
                <c:pt idx="1">
                  <c:v>Qb (2%)</c:v>
                </c:pt>
                <c:pt idx="2">
                  <c:v>Qc*10 (0.2%)</c:v>
                </c:pt>
                <c:pt idx="3">
                  <c:v>Qd [ms] (0.001%)</c:v>
                </c:pt>
                <c:pt idx="4">
                  <c:v>Qe (4%)</c:v>
                </c:pt>
                <c:pt idx="5">
                  <c:v>Qf (10%)</c:v>
                </c:pt>
                <c:pt idx="6">
                  <c:v>Qg (0.8%)</c:v>
                </c:pt>
              </c:strCache>
            </c:strRef>
          </c:cat>
          <c:val>
            <c:numRef>
              <c:f>Sheet1!$B$2:$B$8</c:f>
              <c:numCache>
                <c:formatCode>General</c:formatCode>
                <c:ptCount val="7"/>
                <c:pt idx="0" formatCode="#,##0.00">
                  <c:v>12.364000000000001</c:v>
                </c:pt>
                <c:pt idx="1">
                  <c:v>1.4330000000000001</c:v>
                </c:pt>
                <c:pt idx="2" formatCode="#,##0.00">
                  <c:v>1.47</c:v>
                </c:pt>
                <c:pt idx="3" formatCode="#,##0.00">
                  <c:v>2</c:v>
                </c:pt>
                <c:pt idx="4" formatCode="#,##0.00">
                  <c:v>2.645</c:v>
                </c:pt>
                <c:pt idx="5" formatCode="#,##0.00">
                  <c:v>6.7240000000000002</c:v>
                </c:pt>
                <c:pt idx="6" formatCode="#,##0.00">
                  <c:v>1.097</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Qa (25%)</c:v>
                </c:pt>
                <c:pt idx="1">
                  <c:v>Qb (2%)</c:v>
                </c:pt>
                <c:pt idx="2">
                  <c:v>Qc*10 (0.2%)</c:v>
                </c:pt>
                <c:pt idx="3">
                  <c:v>Qd [ms] (0.001%)</c:v>
                </c:pt>
                <c:pt idx="4">
                  <c:v>Qe (4%)</c:v>
                </c:pt>
                <c:pt idx="5">
                  <c:v>Qf (10%)</c:v>
                </c:pt>
                <c:pt idx="6">
                  <c:v>Qg (0.8%)</c:v>
                </c:pt>
              </c:strCache>
            </c:strRef>
          </c:cat>
          <c:val>
            <c:numRef>
              <c:f>Sheet1!$C$2:$C$8</c:f>
              <c:numCache>
                <c:formatCode>#,##0.00</c:formatCode>
                <c:ptCount val="7"/>
                <c:pt idx="0">
                  <c:v>17.088000000000001</c:v>
                </c:pt>
                <c:pt idx="1">
                  <c:v>1.4810000000000001</c:v>
                </c:pt>
                <c:pt idx="2">
                  <c:v>1.5</c:v>
                </c:pt>
                <c:pt idx="3">
                  <c:v>3</c:v>
                </c:pt>
                <c:pt idx="4">
                  <c:v>3.145</c:v>
                </c:pt>
                <c:pt idx="5">
                  <c:v>7.9320000000000004</c:v>
                </c:pt>
                <c:pt idx="6">
                  <c:v>19.282</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Queries (with</a:t>
                </a:r>
                <a:r>
                  <a:rPr lang="en-US" baseline="0" dirty="0"/>
                  <a:t> selectivity)</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(seconds)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US" sz="1800" dirty="0"/>
              <a:t>Customer2 workload</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ATP-S</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Sheet1!$A$2:$A$5</c:f>
              <c:strCache>
                <c:ptCount val="4"/>
                <c:pt idx="0">
                  <c:v>Insert 15%</c:v>
                </c:pt>
                <c:pt idx="1">
                  <c:v>Update 30%</c:v>
                </c:pt>
                <c:pt idx="2">
                  <c:v>Delete 15%</c:v>
                </c:pt>
                <c:pt idx="3">
                  <c:v>Read</c:v>
                </c:pt>
              </c:strCache>
            </c:strRef>
          </c:cat>
          <c:val>
            <c:numRef>
              <c:f>Sheet1!$B$2:$B$5</c:f>
              <c:numCache>
                <c:formatCode>General</c:formatCode>
                <c:ptCount val="4"/>
                <c:pt idx="0">
                  <c:v>2.2000000000000002</c:v>
                </c:pt>
                <c:pt idx="1">
                  <c:v>3.1</c:v>
                </c:pt>
                <c:pt idx="2" formatCode="#,##0.00">
                  <c:v>2.5</c:v>
                </c:pt>
                <c:pt idx="3">
                  <c:v>1.9</c:v>
                </c:pt>
              </c:numCache>
            </c:numRef>
          </c:val>
          <c:extLst>
            <c:ext xmlns:c16="http://schemas.microsoft.com/office/drawing/2014/chart" uri="{C3380CC4-5D6E-409C-BE32-E72D297353CC}">
              <c16:uniqueId val="{00000000-3FFF-8841-AAEA-A4EB0A377577}"/>
            </c:ext>
          </c:extLst>
        </c:ser>
        <c:ser>
          <c:idx val="1"/>
          <c:order val="1"/>
          <c:tx>
            <c:strRef>
              <c:f>Sheet1!$C$1</c:f>
              <c:strCache>
                <c:ptCount val="1"/>
                <c:pt idx="0">
                  <c:v>AWS DocDB</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Sheet1!$A$2:$A$5</c:f>
              <c:strCache>
                <c:ptCount val="4"/>
                <c:pt idx="0">
                  <c:v>Insert 15%</c:v>
                </c:pt>
                <c:pt idx="1">
                  <c:v>Update 30%</c:v>
                </c:pt>
                <c:pt idx="2">
                  <c:v>Delete 15%</c:v>
                </c:pt>
                <c:pt idx="3">
                  <c:v>Read</c:v>
                </c:pt>
              </c:strCache>
            </c:strRef>
          </c:cat>
          <c:val>
            <c:numRef>
              <c:f>Sheet1!$C$2:$C$5</c:f>
              <c:numCache>
                <c:formatCode>General</c:formatCode>
                <c:ptCount val="4"/>
                <c:pt idx="0">
                  <c:v>3.8</c:v>
                </c:pt>
                <c:pt idx="1">
                  <c:v>3.7</c:v>
                </c:pt>
                <c:pt idx="2" formatCode="#,##0.00">
                  <c:v>3.6</c:v>
                </c:pt>
                <c:pt idx="3">
                  <c:v>0.5</c:v>
                </c:pt>
              </c:numCache>
            </c:numRef>
          </c:val>
          <c:extLst>
            <c:ext xmlns:c16="http://schemas.microsoft.com/office/drawing/2014/chart" uri="{C3380CC4-5D6E-409C-BE32-E72D297353CC}">
              <c16:uniqueId val="{00000001-3FFF-8841-AAEA-A4EB0A377577}"/>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DMLs and Read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YCSB workload with ID Index</a:t>
            </a:r>
            <a:r>
              <a:rPr lang="en-US" baseline="0" dirty="0"/>
              <a:t> only</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1 node</c:v>
                </c:pt>
              </c:strCache>
            </c:strRef>
          </c:tx>
          <c:spPr>
            <a:solidFill>
              <a:schemeClr val="accent1">
                <a:tint val="58000"/>
                <a:alpha val="85000"/>
              </a:schemeClr>
            </a:solidFill>
            <a:ln w="9525" cap="flat" cmpd="sng" algn="ctr">
              <a:solidFill>
                <a:schemeClr val="lt1">
                  <a:alpha val="50000"/>
                </a:schemeClr>
              </a:solidFill>
              <a:round/>
            </a:ln>
            <a:effectLst/>
          </c:spPr>
          <c:invertIfNegative val="0"/>
          <c:cat>
            <c:strRef>
              <c:f>Sheet1!$A$2:$A$4</c:f>
              <c:strCache>
                <c:ptCount val="3"/>
                <c:pt idx="0">
                  <c:v>Workload C (Reads: 100%)</c:v>
                </c:pt>
                <c:pt idx="1">
                  <c:v>Workload B (Reads: 95%, Updates: 5%)</c:v>
                </c:pt>
                <c:pt idx="2">
                  <c:v>Workload A (Reads: 50%, Updates: 50%)</c:v>
                </c:pt>
              </c:strCache>
            </c:strRef>
          </c:cat>
          <c:val>
            <c:numRef>
              <c:f>Sheet1!$B$2:$B$4</c:f>
              <c:numCache>
                <c:formatCode>#,##0</c:formatCode>
                <c:ptCount val="3"/>
                <c:pt idx="0">
                  <c:v>162642</c:v>
                </c:pt>
                <c:pt idx="1">
                  <c:v>128123</c:v>
                </c:pt>
                <c:pt idx="2">
                  <c:v>52294</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2 nodes</c:v>
                </c:pt>
              </c:strCache>
            </c:strRef>
          </c:tx>
          <c:spPr>
            <a:solidFill>
              <a:schemeClr val="accent1">
                <a:tint val="86000"/>
                <a:alpha val="85000"/>
              </a:schemeClr>
            </a:solidFill>
            <a:ln w="9525" cap="flat" cmpd="sng" algn="ctr">
              <a:solidFill>
                <a:schemeClr val="lt1">
                  <a:alpha val="50000"/>
                </a:schemeClr>
              </a:solidFill>
              <a:round/>
            </a:ln>
            <a:effectLst/>
          </c:spPr>
          <c:invertIfNegative val="0"/>
          <c:cat>
            <c:strRef>
              <c:f>Sheet1!$A$2:$A$4</c:f>
              <c:strCache>
                <c:ptCount val="3"/>
                <c:pt idx="0">
                  <c:v>Workload C (Reads: 100%)</c:v>
                </c:pt>
                <c:pt idx="1">
                  <c:v>Workload B (Reads: 95%, Updates: 5%)</c:v>
                </c:pt>
                <c:pt idx="2">
                  <c:v>Workload A (Reads: 50%, Updates: 50%)</c:v>
                </c:pt>
              </c:strCache>
            </c:strRef>
          </c:cat>
          <c:val>
            <c:numRef>
              <c:f>Sheet1!$C$2:$C$4</c:f>
              <c:numCache>
                <c:formatCode>#,##0</c:formatCode>
                <c:ptCount val="3"/>
                <c:pt idx="0">
                  <c:v>298840</c:v>
                </c:pt>
                <c:pt idx="1">
                  <c:v>208340</c:v>
                </c:pt>
                <c:pt idx="2">
                  <c:v>73968</c:v>
                </c:pt>
              </c:numCache>
            </c:numRef>
          </c:val>
          <c:extLst>
            <c:ext xmlns:c16="http://schemas.microsoft.com/office/drawing/2014/chart" uri="{C3380CC4-5D6E-409C-BE32-E72D297353CC}">
              <c16:uniqueId val="{00000001-FB5F-B247-AE32-32B796743455}"/>
            </c:ext>
          </c:extLst>
        </c:ser>
        <c:ser>
          <c:idx val="2"/>
          <c:order val="2"/>
          <c:tx>
            <c:strRef>
              <c:f>Sheet1!$D$1</c:f>
              <c:strCache>
                <c:ptCount val="1"/>
                <c:pt idx="0">
                  <c:v>3 nodes</c:v>
                </c:pt>
              </c:strCache>
            </c:strRef>
          </c:tx>
          <c:spPr>
            <a:solidFill>
              <a:schemeClr val="accent1">
                <a:shade val="86000"/>
                <a:alpha val="85000"/>
              </a:schemeClr>
            </a:solidFill>
            <a:ln w="9525" cap="flat" cmpd="sng" algn="ctr">
              <a:solidFill>
                <a:schemeClr val="lt1">
                  <a:alpha val="50000"/>
                </a:schemeClr>
              </a:solidFill>
              <a:round/>
            </a:ln>
            <a:effectLst/>
          </c:spPr>
          <c:invertIfNegative val="0"/>
          <c:cat>
            <c:strRef>
              <c:f>Sheet1!$A$2:$A$4</c:f>
              <c:strCache>
                <c:ptCount val="3"/>
                <c:pt idx="0">
                  <c:v>Workload C (Reads: 100%)</c:v>
                </c:pt>
                <c:pt idx="1">
                  <c:v>Workload B (Reads: 95%, Updates: 5%)</c:v>
                </c:pt>
                <c:pt idx="2">
                  <c:v>Workload A (Reads: 50%, Updates: 50%)</c:v>
                </c:pt>
              </c:strCache>
            </c:strRef>
          </c:cat>
          <c:val>
            <c:numRef>
              <c:f>Sheet1!$D$2:$D$4</c:f>
              <c:numCache>
                <c:formatCode>#,##0</c:formatCode>
                <c:ptCount val="3"/>
                <c:pt idx="0">
                  <c:v>441595</c:v>
                </c:pt>
                <c:pt idx="1">
                  <c:v>282488</c:v>
                </c:pt>
                <c:pt idx="2">
                  <c:v>109430</c:v>
                </c:pt>
              </c:numCache>
            </c:numRef>
          </c:val>
          <c:extLst>
            <c:ext xmlns:c16="http://schemas.microsoft.com/office/drawing/2014/chart" uri="{C3380CC4-5D6E-409C-BE32-E72D297353CC}">
              <c16:uniqueId val="{00000000-0348-F949-844C-C675E63604E4}"/>
            </c:ext>
          </c:extLst>
        </c:ser>
        <c:ser>
          <c:idx val="3"/>
          <c:order val="3"/>
          <c:tx>
            <c:strRef>
              <c:f>Sheet1!$E$1</c:f>
              <c:strCache>
                <c:ptCount val="1"/>
                <c:pt idx="0">
                  <c:v>4 nodes</c:v>
                </c:pt>
              </c:strCache>
            </c:strRef>
          </c:tx>
          <c:spPr>
            <a:solidFill>
              <a:schemeClr val="accent1">
                <a:shade val="58000"/>
                <a:alpha val="85000"/>
              </a:schemeClr>
            </a:solidFill>
            <a:ln w="9525" cap="flat" cmpd="sng" algn="ctr">
              <a:solidFill>
                <a:schemeClr val="lt1">
                  <a:alpha val="50000"/>
                </a:schemeClr>
              </a:solidFill>
              <a:round/>
            </a:ln>
            <a:effectLst/>
          </c:spPr>
          <c:invertIfNegative val="0"/>
          <c:cat>
            <c:strRef>
              <c:f>Sheet1!$A$2:$A$4</c:f>
              <c:strCache>
                <c:ptCount val="3"/>
                <c:pt idx="0">
                  <c:v>Workload C (Reads: 100%)</c:v>
                </c:pt>
                <c:pt idx="1">
                  <c:v>Workload B (Reads: 95%, Updates: 5%)</c:v>
                </c:pt>
                <c:pt idx="2">
                  <c:v>Workload A (Reads: 50%, Updates: 50%)</c:v>
                </c:pt>
              </c:strCache>
            </c:strRef>
          </c:cat>
          <c:val>
            <c:numRef>
              <c:f>Sheet1!$E$2:$E$4</c:f>
              <c:numCache>
                <c:formatCode>#,##0</c:formatCode>
                <c:ptCount val="3"/>
                <c:pt idx="0">
                  <c:v>610122</c:v>
                </c:pt>
                <c:pt idx="1">
                  <c:v>355548</c:v>
                </c:pt>
                <c:pt idx="2">
                  <c:v>131854</c:v>
                </c:pt>
              </c:numCache>
            </c:numRef>
          </c:val>
          <c:extLst>
            <c:ext xmlns:c16="http://schemas.microsoft.com/office/drawing/2014/chart" uri="{C3380CC4-5D6E-409C-BE32-E72D297353CC}">
              <c16:uniqueId val="{00000001-0348-F949-844C-C675E63604E4}"/>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YCSB Workloads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Throughput</a:t>
                </a:r>
                <a:r>
                  <a:rPr lang="en-US" baseline="0" dirty="0"/>
                  <a:t> (ops/sec)</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Queries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Cell offload</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Search (s)</c:v>
                </c:pt>
                <c:pt idx="1">
                  <c:v>Page (s)</c:v>
                </c:pt>
                <c:pt idx="2">
                  <c:v>NestScan (s)</c:v>
                </c:pt>
                <c:pt idx="3">
                  <c:v>ArrayScan (s)</c:v>
                </c:pt>
                <c:pt idx="4">
                  <c:v>ArrayDeepScan (s)</c:v>
                </c:pt>
                <c:pt idx="5">
                  <c:v>Aggregate (s)</c:v>
                </c:pt>
              </c:strCache>
            </c:strRef>
          </c:cat>
          <c:val>
            <c:numRef>
              <c:f>Sheet1!$B$2:$B$7</c:f>
              <c:numCache>
                <c:formatCode>0.00</c:formatCode>
                <c:ptCount val="6"/>
                <c:pt idx="0" formatCode="0.0">
                  <c:v>0.38</c:v>
                </c:pt>
                <c:pt idx="1">
                  <c:v>0.06</c:v>
                </c:pt>
                <c:pt idx="2" formatCode="0.0">
                  <c:v>0.44</c:v>
                </c:pt>
                <c:pt idx="3" formatCode="0.0">
                  <c:v>0.12</c:v>
                </c:pt>
                <c:pt idx="4" formatCode="0.0">
                  <c:v>0.53</c:v>
                </c:pt>
                <c:pt idx="5" formatCode="0.0">
                  <c:v>0.59</c:v>
                </c:pt>
              </c:numCache>
            </c:numRef>
          </c:val>
          <c:extLst>
            <c:ext xmlns:c16="http://schemas.microsoft.com/office/drawing/2014/chart" uri="{C3380CC4-5D6E-409C-BE32-E72D297353CC}">
              <c16:uniqueId val="{00000000-0880-6E42-9B01-C2E96EB61A6E}"/>
            </c:ext>
          </c:extLst>
        </c:ser>
        <c:ser>
          <c:idx val="1"/>
          <c:order val="1"/>
          <c:tx>
            <c:strRef>
              <c:f>Sheet1!$C$1</c:f>
              <c:strCache>
                <c:ptCount val="1"/>
                <c:pt idx="0">
                  <c:v>No Cell offload</c:v>
                </c:pt>
              </c:strCache>
            </c:strRef>
          </c:tx>
          <c:spPr>
            <a:solidFill>
              <a:schemeClr val="accent3">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Search (s)</c:v>
                </c:pt>
                <c:pt idx="1">
                  <c:v>Page (s)</c:v>
                </c:pt>
                <c:pt idx="2">
                  <c:v>NestScan (s)</c:v>
                </c:pt>
                <c:pt idx="3">
                  <c:v>ArrayScan (s)</c:v>
                </c:pt>
                <c:pt idx="4">
                  <c:v>ArrayDeepScan (s)</c:v>
                </c:pt>
                <c:pt idx="5">
                  <c:v>Aggregate (s)</c:v>
                </c:pt>
              </c:strCache>
            </c:strRef>
          </c:cat>
          <c:val>
            <c:numRef>
              <c:f>Sheet1!$C$2:$C$7</c:f>
              <c:numCache>
                <c:formatCode>0.00</c:formatCode>
                <c:ptCount val="6"/>
                <c:pt idx="0" formatCode="0.0">
                  <c:v>24.6</c:v>
                </c:pt>
                <c:pt idx="1">
                  <c:v>0.08</c:v>
                </c:pt>
                <c:pt idx="2" formatCode="0.0">
                  <c:v>43</c:v>
                </c:pt>
                <c:pt idx="3" formatCode="0.0">
                  <c:v>5</c:v>
                </c:pt>
                <c:pt idx="4" formatCode="0.0">
                  <c:v>27</c:v>
                </c:pt>
                <c:pt idx="5" formatCode="0.0">
                  <c:v>39.6</c:v>
                </c:pt>
              </c:numCache>
            </c:numRef>
          </c:val>
          <c:extLst>
            <c:ext xmlns:c16="http://schemas.microsoft.com/office/drawing/2014/chart" uri="{C3380CC4-5D6E-409C-BE32-E72D297353CC}">
              <c16:uniqueId val="{00000001-0880-6E42-9B01-C2E96EB61A6E}"/>
            </c:ext>
          </c:extLst>
        </c:ser>
        <c:dLbls>
          <c:dLblPos val="ctr"/>
          <c:showLegendKey val="0"/>
          <c:showVal val="1"/>
          <c:showCatName val="0"/>
          <c:showSerName val="0"/>
          <c:showPercent val="0"/>
          <c:showBubbleSize val="0"/>
        </c:dLbls>
        <c:gapWidth val="150"/>
        <c:axId val="2002919632"/>
        <c:axId val="1996635328"/>
      </c:barChart>
      <c:catAx>
        <c:axId val="20029196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Query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45"/>
          <c:min val="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(s</a:t>
                </a:r>
                <a:r>
                  <a:rPr lang="en-US" baseline="0" dirty="0"/>
                  <a:t>, </a:t>
                </a:r>
                <a:r>
                  <a:rPr lang="en-US" baseline="0" dirty="0" err="1"/>
                  <a:t>ms</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Queries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Speedup in response time with cell offload</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Sheet1!$A$2:$A$7</c:f>
              <c:strCache>
                <c:ptCount val="6"/>
                <c:pt idx="0">
                  <c:v>Search (s)</c:v>
                </c:pt>
                <c:pt idx="1">
                  <c:v>Page (s)</c:v>
                </c:pt>
                <c:pt idx="2">
                  <c:v>NestScan (s)</c:v>
                </c:pt>
                <c:pt idx="3">
                  <c:v>ArrayScan (s)</c:v>
                </c:pt>
                <c:pt idx="4">
                  <c:v>ArrayDeepScan (s)</c:v>
                </c:pt>
                <c:pt idx="5">
                  <c:v>Aggregate (s)</c:v>
                </c:pt>
              </c:strCache>
            </c:strRef>
          </c:cat>
          <c:val>
            <c:numRef>
              <c:f>Sheet1!$B$2:$B$7</c:f>
              <c:numCache>
                <c:formatCode>General</c:formatCode>
                <c:ptCount val="6"/>
                <c:pt idx="0">
                  <c:v>64.736842105263165</c:v>
                </c:pt>
                <c:pt idx="1">
                  <c:v>1.3333333333333335</c:v>
                </c:pt>
                <c:pt idx="2">
                  <c:v>97.727272727272734</c:v>
                </c:pt>
                <c:pt idx="3">
                  <c:v>41.666666666666671</c:v>
                </c:pt>
                <c:pt idx="4">
                  <c:v>50.943396226415089</c:v>
                </c:pt>
                <c:pt idx="5">
                  <c:v>67.118644067796623</c:v>
                </c:pt>
              </c:numCache>
            </c:numRef>
          </c:val>
          <c:extLst>
            <c:ext xmlns:c16="http://schemas.microsoft.com/office/drawing/2014/chart" uri="{C3380CC4-5D6E-409C-BE32-E72D297353CC}">
              <c16:uniqueId val="{00000000-0880-6E42-9B01-C2E96EB61A6E}"/>
            </c:ext>
          </c:extLst>
        </c:ser>
        <c:dLbls>
          <c:dLblPos val="ctr"/>
          <c:showLegendKey val="0"/>
          <c:showVal val="1"/>
          <c:showCatName val="0"/>
          <c:showSerName val="0"/>
          <c:showPercent val="0"/>
          <c:showBubbleSize val="0"/>
        </c:dLbls>
        <c:gapWidth val="150"/>
        <c:axId val="2002919632"/>
        <c:axId val="1996635328"/>
      </c:barChart>
      <c:catAx>
        <c:axId val="2002919632"/>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Query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in val="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Speedup Factor</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Large docs (&gt; 1MB)</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OSON </c:v>
                </c:pt>
              </c:strCache>
            </c:strRef>
          </c:tx>
          <c:spPr>
            <a:solidFill>
              <a:schemeClr val="accent1"/>
            </a:solidFill>
            <a:ln>
              <a:noFill/>
            </a:ln>
            <a:effectLst/>
          </c:spPr>
          <c:invertIfNegative val="0"/>
          <c:cat>
            <c:strRef>
              <c:f>Sheet1!$A$2:$A$4</c:f>
              <c:strCache>
                <c:ptCount val="3"/>
                <c:pt idx="0">
                  <c:v>D9</c:v>
                </c:pt>
                <c:pt idx="1">
                  <c:v>D10</c:v>
                </c:pt>
                <c:pt idx="2">
                  <c:v>D11</c:v>
                </c:pt>
              </c:strCache>
            </c:strRef>
          </c:cat>
          <c:val>
            <c:numRef>
              <c:f>Sheet1!$B$2:$B$4</c:f>
              <c:numCache>
                <c:formatCode>#,##0</c:formatCode>
                <c:ptCount val="3"/>
                <c:pt idx="0">
                  <c:v>483053</c:v>
                </c:pt>
                <c:pt idx="1">
                  <c:v>2167101</c:v>
                </c:pt>
                <c:pt idx="2">
                  <c:v>13801333</c:v>
                </c:pt>
              </c:numCache>
            </c:numRef>
          </c:val>
          <c:extLst>
            <c:ext xmlns:c16="http://schemas.microsoft.com/office/drawing/2014/chart" uri="{C3380CC4-5D6E-409C-BE32-E72D297353CC}">
              <c16:uniqueId val="{00000000-3663-F245-AD4C-FE96DF32FABC}"/>
            </c:ext>
          </c:extLst>
        </c:ser>
        <c:ser>
          <c:idx val="1"/>
          <c:order val="1"/>
          <c:tx>
            <c:strRef>
              <c:f>Sheet1!$C$1</c:f>
              <c:strCache>
                <c:ptCount val="1"/>
                <c:pt idx="0">
                  <c:v>BSON </c:v>
                </c:pt>
              </c:strCache>
            </c:strRef>
          </c:tx>
          <c:spPr>
            <a:solidFill>
              <a:schemeClr val="accent2"/>
            </a:solidFill>
            <a:ln>
              <a:noFill/>
            </a:ln>
            <a:effectLst/>
          </c:spPr>
          <c:invertIfNegative val="0"/>
          <c:cat>
            <c:strRef>
              <c:f>Sheet1!$A$2:$A$4</c:f>
              <c:strCache>
                <c:ptCount val="3"/>
                <c:pt idx="0">
                  <c:v>D9</c:v>
                </c:pt>
                <c:pt idx="1">
                  <c:v>D10</c:v>
                </c:pt>
                <c:pt idx="2">
                  <c:v>D11</c:v>
                </c:pt>
              </c:strCache>
            </c:strRef>
          </c:cat>
          <c:val>
            <c:numRef>
              <c:f>Sheet1!$C$2:$C$4</c:f>
              <c:numCache>
                <c:formatCode>#,##0</c:formatCode>
                <c:ptCount val="3"/>
                <c:pt idx="0" formatCode="General">
                  <c:v>0</c:v>
                </c:pt>
                <c:pt idx="1">
                  <c:v>3303387</c:v>
                </c:pt>
                <c:pt idx="2">
                  <c:v>37352414</c:v>
                </c:pt>
              </c:numCache>
            </c:numRef>
          </c:val>
          <c:extLst>
            <c:ext xmlns:c16="http://schemas.microsoft.com/office/drawing/2014/chart" uri="{C3380CC4-5D6E-409C-BE32-E72D297353CC}">
              <c16:uniqueId val="{00000001-3663-F245-AD4C-FE96DF32FABC}"/>
            </c:ext>
          </c:extLst>
        </c:ser>
        <c:ser>
          <c:idx val="2"/>
          <c:order val="2"/>
          <c:tx>
            <c:strRef>
              <c:f>Sheet1!$D$1</c:f>
              <c:strCache>
                <c:ptCount val="1"/>
                <c:pt idx="0">
                  <c:v>JSON</c:v>
                </c:pt>
              </c:strCache>
            </c:strRef>
          </c:tx>
          <c:spPr>
            <a:solidFill>
              <a:schemeClr val="accent3"/>
            </a:solidFill>
            <a:ln>
              <a:noFill/>
            </a:ln>
            <a:effectLst/>
          </c:spPr>
          <c:invertIfNegative val="0"/>
          <c:cat>
            <c:strRef>
              <c:f>Sheet1!$A$2:$A$4</c:f>
              <c:strCache>
                <c:ptCount val="3"/>
                <c:pt idx="0">
                  <c:v>D9</c:v>
                </c:pt>
                <c:pt idx="1">
                  <c:v>D10</c:v>
                </c:pt>
                <c:pt idx="2">
                  <c:v>D11</c:v>
                </c:pt>
              </c:strCache>
            </c:strRef>
          </c:cat>
          <c:val>
            <c:numRef>
              <c:f>Sheet1!$D$2:$D$4</c:f>
              <c:numCache>
                <c:formatCode>#,##0</c:formatCode>
                <c:ptCount val="3"/>
                <c:pt idx="0">
                  <c:v>682228</c:v>
                </c:pt>
                <c:pt idx="1">
                  <c:v>3374379</c:v>
                </c:pt>
                <c:pt idx="2">
                  <c:v>41548995</c:v>
                </c:pt>
              </c:numCache>
            </c:numRef>
          </c:val>
          <c:extLst>
            <c:ext xmlns:c16="http://schemas.microsoft.com/office/drawing/2014/chart" uri="{C3380CC4-5D6E-409C-BE32-E72D297353CC}">
              <c16:uniqueId val="{00000002-3663-F245-AD4C-FE96DF32FABC}"/>
            </c:ext>
          </c:extLst>
        </c:ser>
        <c:dLbls>
          <c:showLegendKey val="0"/>
          <c:showVal val="0"/>
          <c:showCatName val="0"/>
          <c:showSerName val="0"/>
          <c:showPercent val="0"/>
          <c:showBubbleSize val="0"/>
        </c:dLbls>
        <c:gapWidth val="219"/>
        <c:overlap val="-27"/>
        <c:axId val="1313901567"/>
        <c:axId val="1313903199"/>
      </c:barChart>
      <c:catAx>
        <c:axId val="13139015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13903199"/>
        <c:crosses val="autoZero"/>
        <c:auto val="1"/>
        <c:lblAlgn val="ctr"/>
        <c:lblOffset val="100"/>
        <c:noMultiLvlLbl val="0"/>
      </c:catAx>
      <c:valAx>
        <c:axId val="1313903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b="1" dirty="0"/>
                  <a:t>Document</a:t>
                </a:r>
                <a:r>
                  <a:rPr lang="en-US" b="1" baseline="0" dirty="0"/>
                  <a:t> Size (Bytes)</a:t>
                </a:r>
                <a:endParaRPr lang="en-US" b="1"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1390156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YCSB workload with ID Index</a:t>
            </a:r>
            <a:r>
              <a:rPr lang="en-US" baseline="0" dirty="0"/>
              <a:t> only</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OracleDB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Workload F (Read: 50%, Read-modify-writes: 50%)</c:v>
                </c:pt>
                <c:pt idx="1">
                  <c:v>Workload E (Scans: 95%, Inserts: 5%)</c:v>
                </c:pt>
                <c:pt idx="2">
                  <c:v>Workload D (Reads: 95%, Inserts: 5%)</c:v>
                </c:pt>
                <c:pt idx="3">
                  <c:v>Workload C (Reads: 100%)</c:v>
                </c:pt>
                <c:pt idx="4">
                  <c:v>Workload B (Reads: 95%, Updates: 5%)</c:v>
                </c:pt>
                <c:pt idx="5">
                  <c:v>Workload A (Reads: 50%, Updates: 50%)</c:v>
                </c:pt>
                <c:pt idx="6">
                  <c:v>Insert (Inserts: 100%)</c:v>
                </c:pt>
              </c:strCache>
            </c:strRef>
          </c:cat>
          <c:val>
            <c:numRef>
              <c:f>Sheet1!$B$2:$B$8</c:f>
              <c:numCache>
                <c:formatCode>#,##0</c:formatCode>
                <c:ptCount val="7"/>
                <c:pt idx="0">
                  <c:v>32407</c:v>
                </c:pt>
                <c:pt idx="1">
                  <c:v>29938</c:v>
                </c:pt>
                <c:pt idx="2">
                  <c:v>150364</c:v>
                </c:pt>
                <c:pt idx="3">
                  <c:v>200183</c:v>
                </c:pt>
                <c:pt idx="4">
                  <c:v>120631</c:v>
                </c:pt>
                <c:pt idx="5">
                  <c:v>37674</c:v>
                </c:pt>
                <c:pt idx="6">
                  <c:v>46098</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MongoDB 4.0.10</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Workload F (Read: 50%, Read-modify-writes: 50%)</c:v>
                </c:pt>
                <c:pt idx="1">
                  <c:v>Workload E (Scans: 95%, Inserts: 5%)</c:v>
                </c:pt>
                <c:pt idx="2">
                  <c:v>Workload D (Reads: 95%, Inserts: 5%)</c:v>
                </c:pt>
                <c:pt idx="3">
                  <c:v>Workload C (Reads: 100%)</c:v>
                </c:pt>
                <c:pt idx="4">
                  <c:v>Workload B (Reads: 95%, Updates: 5%)</c:v>
                </c:pt>
                <c:pt idx="5">
                  <c:v>Workload A (Reads: 50%, Updates: 50%)</c:v>
                </c:pt>
                <c:pt idx="6">
                  <c:v>Insert (Inserts: 100%)</c:v>
                </c:pt>
              </c:strCache>
            </c:strRef>
          </c:cat>
          <c:val>
            <c:numRef>
              <c:f>Sheet1!$C$2:$C$8</c:f>
              <c:numCache>
                <c:formatCode>#,##0</c:formatCode>
                <c:ptCount val="7"/>
                <c:pt idx="0">
                  <c:v>33263</c:v>
                </c:pt>
                <c:pt idx="1">
                  <c:v>26323</c:v>
                </c:pt>
                <c:pt idx="2">
                  <c:v>119418</c:v>
                </c:pt>
                <c:pt idx="3">
                  <c:v>160931</c:v>
                </c:pt>
                <c:pt idx="4">
                  <c:v>115379</c:v>
                </c:pt>
                <c:pt idx="5">
                  <c:v>37895</c:v>
                </c:pt>
                <c:pt idx="6">
                  <c:v>14359</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YCSB Workloads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Throughput</a:t>
                </a:r>
                <a:r>
                  <a:rPr lang="en-US" baseline="0" dirty="0"/>
                  <a:t> (ops/sec)</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Customer1 workload with ID</a:t>
            </a:r>
            <a:r>
              <a:rPr lang="en-US" baseline="0" dirty="0"/>
              <a:t> index only</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Oracle DB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Sheet1!$A$2:$A$3</c:f>
              <c:strCache>
                <c:ptCount val="2"/>
                <c:pt idx="0">
                  <c:v>Read</c:v>
                </c:pt>
                <c:pt idx="1">
                  <c:v>Insert</c:v>
                </c:pt>
              </c:strCache>
            </c:strRef>
          </c:cat>
          <c:val>
            <c:numRef>
              <c:f>Sheet1!$B$2:$B$3</c:f>
              <c:numCache>
                <c:formatCode>General</c:formatCode>
                <c:ptCount val="2"/>
                <c:pt idx="0">
                  <c:v>30775</c:v>
                </c:pt>
                <c:pt idx="1">
                  <c:v>10907</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MongoDB 4.0.10</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Sheet1!$A$2:$A$3</c:f>
              <c:strCache>
                <c:ptCount val="2"/>
                <c:pt idx="0">
                  <c:v>Read</c:v>
                </c:pt>
                <c:pt idx="1">
                  <c:v>Insert</c:v>
                </c:pt>
              </c:strCache>
            </c:strRef>
          </c:cat>
          <c:val>
            <c:numRef>
              <c:f>Sheet1!$C$2:$C$3</c:f>
              <c:numCache>
                <c:formatCode>General</c:formatCode>
                <c:ptCount val="2"/>
                <c:pt idx="0">
                  <c:v>15130</c:v>
                </c:pt>
                <c:pt idx="1">
                  <c:v>5142</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Customer1 Workloads</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Throughput</a:t>
                </a:r>
                <a:r>
                  <a:rPr lang="en-US" baseline="0" dirty="0"/>
                  <a:t> (ops/sec)</a:t>
                </a:r>
                <a:endParaRPr lang="en-US"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baseline="0" dirty="0"/>
              <a:t>Compressed Data</a:t>
            </a:r>
            <a:endParaRPr lang="en-US" dirty="0"/>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DB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c:f>
              <c:strCache>
                <c:ptCount val="1"/>
                <c:pt idx="0">
                  <c:v>Binary data size</c:v>
                </c:pt>
              </c:strCache>
            </c:strRef>
          </c:cat>
          <c:val>
            <c:numRef>
              <c:f>Sheet1!$B$2</c:f>
              <c:numCache>
                <c:formatCode>General</c:formatCode>
                <c:ptCount val="1"/>
                <c:pt idx="0">
                  <c:v>46916</c:v>
                </c:pt>
              </c:numCache>
            </c:numRef>
          </c:val>
          <c:extLst>
            <c:ext xmlns:c16="http://schemas.microsoft.com/office/drawing/2014/chart" uri="{C3380CC4-5D6E-409C-BE32-E72D297353CC}">
              <c16:uniqueId val="{00000000-0C2C-7246-9E56-6D0F0024FFC4}"/>
            </c:ext>
          </c:extLst>
        </c:ser>
        <c:ser>
          <c:idx val="1"/>
          <c:order val="1"/>
          <c:tx>
            <c:strRef>
              <c:f>Sheet1!$C$1</c:f>
              <c:strCache>
                <c:ptCount val="1"/>
                <c:pt idx="0">
                  <c:v>MongoDB 4.0.10</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c:f>
              <c:strCache>
                <c:ptCount val="1"/>
                <c:pt idx="0">
                  <c:v>Binary data size</c:v>
                </c:pt>
              </c:strCache>
            </c:strRef>
          </c:cat>
          <c:val>
            <c:numRef>
              <c:f>Sheet1!$C$2</c:f>
              <c:numCache>
                <c:formatCode>General</c:formatCode>
                <c:ptCount val="1"/>
                <c:pt idx="0">
                  <c:v>83834</c:v>
                </c:pt>
              </c:numCache>
            </c:numRef>
          </c:val>
          <c:extLst>
            <c:ext xmlns:c16="http://schemas.microsoft.com/office/drawing/2014/chart" uri="{C3380CC4-5D6E-409C-BE32-E72D297353CC}">
              <c16:uniqueId val="{00000001-0C2C-7246-9E56-6D0F0024FFC4}"/>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Size (KB)</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t"/>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Queries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DB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Scan (ms)</c:v>
                </c:pt>
                <c:pt idx="1">
                  <c:v>Search (s)</c:v>
                </c:pt>
                <c:pt idx="2">
                  <c:v>Page (s)</c:v>
                </c:pt>
                <c:pt idx="3">
                  <c:v>NestScan (s)</c:v>
                </c:pt>
                <c:pt idx="4">
                  <c:v>ArrayScan (s)</c:v>
                </c:pt>
                <c:pt idx="5">
                  <c:v>ArrayDeepScan (s)</c:v>
                </c:pt>
                <c:pt idx="6">
                  <c:v>Aggregate (s)</c:v>
                </c:pt>
              </c:strCache>
            </c:strRef>
          </c:cat>
          <c:val>
            <c:numRef>
              <c:f>Sheet1!$B$2:$B$8</c:f>
              <c:numCache>
                <c:formatCode>#,##0.00</c:formatCode>
                <c:ptCount val="7"/>
                <c:pt idx="0" formatCode="General">
                  <c:v>3.4</c:v>
                </c:pt>
                <c:pt idx="1">
                  <c:v>7.4</c:v>
                </c:pt>
                <c:pt idx="2" formatCode="General">
                  <c:v>0.1</c:v>
                </c:pt>
                <c:pt idx="3">
                  <c:v>8.8000000000000007</c:v>
                </c:pt>
                <c:pt idx="4" formatCode="General">
                  <c:v>4.5</c:v>
                </c:pt>
                <c:pt idx="5">
                  <c:v>10.1</c:v>
                </c:pt>
                <c:pt idx="6">
                  <c:v>13.7</c:v>
                </c:pt>
              </c:numCache>
            </c:numRef>
          </c:val>
          <c:extLst>
            <c:ext xmlns:c16="http://schemas.microsoft.com/office/drawing/2014/chart" uri="{C3380CC4-5D6E-409C-BE32-E72D297353CC}">
              <c16:uniqueId val="{00000000-0880-6E42-9B01-C2E96EB61A6E}"/>
            </c:ext>
          </c:extLst>
        </c:ser>
        <c:ser>
          <c:idx val="1"/>
          <c:order val="1"/>
          <c:tx>
            <c:strRef>
              <c:f>Sheet1!$C$1</c:f>
              <c:strCache>
                <c:ptCount val="1"/>
                <c:pt idx="0">
                  <c:v>MongoDB 4.0.9</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Scan (ms)</c:v>
                </c:pt>
                <c:pt idx="1">
                  <c:v>Search (s)</c:v>
                </c:pt>
                <c:pt idx="2">
                  <c:v>Page (s)</c:v>
                </c:pt>
                <c:pt idx="3">
                  <c:v>NestScan (s)</c:v>
                </c:pt>
                <c:pt idx="4">
                  <c:v>ArrayScan (s)</c:v>
                </c:pt>
                <c:pt idx="5">
                  <c:v>ArrayDeepScan (s)</c:v>
                </c:pt>
                <c:pt idx="6">
                  <c:v>Aggregate (s)</c:v>
                </c:pt>
              </c:strCache>
            </c:strRef>
          </c:cat>
          <c:val>
            <c:numRef>
              <c:f>Sheet1!$C$2:$C$8</c:f>
              <c:numCache>
                <c:formatCode>#,##0.00</c:formatCode>
                <c:ptCount val="7"/>
                <c:pt idx="0" formatCode="General">
                  <c:v>3.8</c:v>
                </c:pt>
                <c:pt idx="1">
                  <c:v>29</c:v>
                </c:pt>
                <c:pt idx="2" formatCode="General">
                  <c:v>0.1</c:v>
                </c:pt>
                <c:pt idx="3">
                  <c:v>51.5</c:v>
                </c:pt>
                <c:pt idx="4">
                  <c:v>4.2</c:v>
                </c:pt>
                <c:pt idx="5">
                  <c:v>105.2</c:v>
                </c:pt>
                <c:pt idx="6">
                  <c:v>64</c:v>
                </c:pt>
              </c:numCache>
            </c:numRef>
          </c:val>
          <c:extLst>
            <c:ext xmlns:c16="http://schemas.microsoft.com/office/drawing/2014/chart" uri="{C3380CC4-5D6E-409C-BE32-E72D297353CC}">
              <c16:uniqueId val="{00000001-0880-6E42-9B01-C2E96EB61A6E}"/>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105"/>
          <c:min val="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(s</a:t>
                </a:r>
                <a:r>
                  <a:rPr lang="en-US" baseline="0" dirty="0"/>
                  <a:t>, </a:t>
                </a:r>
                <a:r>
                  <a:rPr lang="en-US" baseline="0" dirty="0" err="1"/>
                  <a:t>ms</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DMLs, Reads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DB 19c+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Sheet1!$B$2:$B$5</c:f>
              <c:numCache>
                <c:formatCode>General</c:formatCode>
                <c:ptCount val="4"/>
                <c:pt idx="0">
                  <c:v>1.1000000000000001</c:v>
                </c:pt>
                <c:pt idx="1">
                  <c:v>1.3</c:v>
                </c:pt>
                <c:pt idx="2">
                  <c:v>0.9</c:v>
                </c:pt>
                <c:pt idx="3">
                  <c:v>0.2</c:v>
                </c:pt>
              </c:numCache>
            </c:numRef>
          </c:val>
          <c:extLst>
            <c:ext xmlns:c16="http://schemas.microsoft.com/office/drawing/2014/chart" uri="{C3380CC4-5D6E-409C-BE32-E72D297353CC}">
              <c16:uniqueId val="{00000000-FB5F-B247-AE32-32B796743455}"/>
            </c:ext>
          </c:extLst>
        </c:ser>
        <c:ser>
          <c:idx val="1"/>
          <c:order val="1"/>
          <c:tx>
            <c:strRef>
              <c:f>Sheet1!$C$1</c:f>
              <c:strCache>
                <c:ptCount val="1"/>
                <c:pt idx="0">
                  <c:v>MongoDB 4.0.9</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Sheet1!$A$2:$A$5</c:f>
              <c:strCache>
                <c:ptCount val="4"/>
                <c:pt idx="0">
                  <c:v>Insert 15% (ms)</c:v>
                </c:pt>
                <c:pt idx="1">
                  <c:v>Update 30% (ms)</c:v>
                </c:pt>
                <c:pt idx="2">
                  <c:v>Delete 15% (ms)</c:v>
                </c:pt>
                <c:pt idx="3">
                  <c:v>Read 40% (ms)</c:v>
                </c:pt>
              </c:strCache>
            </c:strRef>
          </c:cat>
          <c:val>
            <c:numRef>
              <c:f>Sheet1!$C$2:$C$5</c:f>
              <c:numCache>
                <c:formatCode>General</c:formatCode>
                <c:ptCount val="4"/>
                <c:pt idx="0">
                  <c:v>1.6</c:v>
                </c:pt>
                <c:pt idx="1">
                  <c:v>1.6</c:v>
                </c:pt>
                <c:pt idx="2">
                  <c:v>1.6</c:v>
                </c:pt>
                <c:pt idx="3">
                  <c:v>0.3</c:v>
                </c:pt>
              </c:numCache>
            </c:numRef>
          </c:val>
          <c:extLst>
            <c:ext xmlns:c16="http://schemas.microsoft.com/office/drawing/2014/chart" uri="{C3380CC4-5D6E-409C-BE32-E72D297353CC}">
              <c16:uniqueId val="{00000001-FB5F-B247-AE32-32B796743455}"/>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Queries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Oracle DB 20c+</c:v>
                </c:pt>
              </c:strCache>
            </c:strRef>
          </c:tx>
          <c:spPr>
            <a:solidFill>
              <a:schemeClr val="accent1">
                <a:alpha val="85000"/>
              </a:schemeClr>
            </a:solidFill>
            <a:ln w="9525" cap="flat" cmpd="sng" algn="ctr">
              <a:solidFill>
                <a:schemeClr val="lt1">
                  <a:alpha val="50000"/>
                </a:schemeClr>
              </a:solidFill>
              <a:round/>
            </a:ln>
            <a:effectLst/>
          </c:spPr>
          <c:invertIfNegative val="0"/>
          <c:cat>
            <c:strRef>
              <c:f>Sheet1!$A$2:$A$8</c:f>
              <c:strCache>
                <c:ptCount val="7"/>
                <c:pt idx="0">
                  <c:v>Scan (ms)</c:v>
                </c:pt>
                <c:pt idx="1">
                  <c:v>Search (ms)</c:v>
                </c:pt>
                <c:pt idx="2">
                  <c:v>Page (ms)</c:v>
                </c:pt>
                <c:pt idx="3">
                  <c:v>NestScan (ms)</c:v>
                </c:pt>
                <c:pt idx="4">
                  <c:v>ArrayScan (ms)</c:v>
                </c:pt>
                <c:pt idx="5">
                  <c:v>ArrayDeepScan (ms)</c:v>
                </c:pt>
                <c:pt idx="6">
                  <c:v>Aggregate (ms)</c:v>
                </c:pt>
              </c:strCache>
            </c:strRef>
          </c:cat>
          <c:val>
            <c:numRef>
              <c:f>Sheet1!$B$2:$B$8</c:f>
              <c:numCache>
                <c:formatCode>#,##0.00</c:formatCode>
                <c:ptCount val="7"/>
                <c:pt idx="0" formatCode="General">
                  <c:v>2.8</c:v>
                </c:pt>
                <c:pt idx="1">
                  <c:v>2.2999999999999998</c:v>
                </c:pt>
                <c:pt idx="2" formatCode="General">
                  <c:v>3.3</c:v>
                </c:pt>
                <c:pt idx="3">
                  <c:v>1.3</c:v>
                </c:pt>
                <c:pt idx="4" formatCode="General">
                  <c:v>4.4000000000000004</c:v>
                </c:pt>
                <c:pt idx="5">
                  <c:v>1.4</c:v>
                </c:pt>
                <c:pt idx="6">
                  <c:v>0.7</c:v>
                </c:pt>
              </c:numCache>
            </c:numRef>
          </c:val>
          <c:extLst>
            <c:ext xmlns:c16="http://schemas.microsoft.com/office/drawing/2014/chart" uri="{C3380CC4-5D6E-409C-BE32-E72D297353CC}">
              <c16:uniqueId val="{00000000-0880-6E42-9B01-C2E96EB61A6E}"/>
            </c:ext>
          </c:extLst>
        </c:ser>
        <c:ser>
          <c:idx val="1"/>
          <c:order val="1"/>
          <c:tx>
            <c:strRef>
              <c:f>Sheet1!$C$1</c:f>
              <c:strCache>
                <c:ptCount val="1"/>
                <c:pt idx="0">
                  <c:v>MongoDB 4.0.9</c:v>
                </c:pt>
              </c:strCache>
            </c:strRef>
          </c:tx>
          <c:spPr>
            <a:solidFill>
              <a:schemeClr val="accent3">
                <a:alpha val="85000"/>
              </a:schemeClr>
            </a:solidFill>
            <a:ln w="9525" cap="flat" cmpd="sng" algn="ctr">
              <a:solidFill>
                <a:schemeClr val="lt1">
                  <a:alpha val="50000"/>
                </a:schemeClr>
              </a:solidFill>
              <a:round/>
            </a:ln>
            <a:effectLst/>
          </c:spPr>
          <c:invertIfNegative val="0"/>
          <c:cat>
            <c:strRef>
              <c:f>Sheet1!$A$2:$A$8</c:f>
              <c:strCache>
                <c:ptCount val="7"/>
                <c:pt idx="0">
                  <c:v>Scan (ms)</c:v>
                </c:pt>
                <c:pt idx="1">
                  <c:v>Search (ms)</c:v>
                </c:pt>
                <c:pt idx="2">
                  <c:v>Page (ms)</c:v>
                </c:pt>
                <c:pt idx="3">
                  <c:v>NestScan (ms)</c:v>
                </c:pt>
                <c:pt idx="4">
                  <c:v>ArrayScan (ms)</c:v>
                </c:pt>
                <c:pt idx="5">
                  <c:v>ArrayDeepScan (ms)</c:v>
                </c:pt>
                <c:pt idx="6">
                  <c:v>Aggregate (ms)</c:v>
                </c:pt>
              </c:strCache>
            </c:strRef>
          </c:cat>
          <c:val>
            <c:numRef>
              <c:f>Sheet1!$C$2:$C$8</c:f>
              <c:numCache>
                <c:formatCode>#,##0.00</c:formatCode>
                <c:ptCount val="7"/>
                <c:pt idx="0" formatCode="General">
                  <c:v>3.6</c:v>
                </c:pt>
                <c:pt idx="1">
                  <c:v>3.7</c:v>
                </c:pt>
                <c:pt idx="2" formatCode="General">
                  <c:v>4.5</c:v>
                </c:pt>
                <c:pt idx="3">
                  <c:v>1.8</c:v>
                </c:pt>
                <c:pt idx="4">
                  <c:v>4.0999999999999996</c:v>
                </c:pt>
                <c:pt idx="5">
                  <c:v>1.8</c:v>
                </c:pt>
                <c:pt idx="6">
                  <c:v>23.8</c:v>
                </c:pt>
              </c:numCache>
            </c:numRef>
          </c:val>
          <c:extLst>
            <c:ext xmlns:c16="http://schemas.microsoft.com/office/drawing/2014/chart" uri="{C3380CC4-5D6E-409C-BE32-E72D297353CC}">
              <c16:uniqueId val="{00000001-0880-6E42-9B01-C2E96EB61A6E}"/>
            </c:ext>
          </c:extLst>
        </c:ser>
        <c:dLbls>
          <c:showLegendKey val="0"/>
          <c:showVal val="0"/>
          <c:showCatName val="0"/>
          <c:showSerName val="0"/>
          <c:showPercent val="0"/>
          <c:showBubbleSize val="0"/>
        </c:dLbls>
        <c:gapWidth val="150"/>
        <c:axId val="2002919632"/>
        <c:axId val="1996635328"/>
      </c:barChart>
      <c:catAx>
        <c:axId val="2002919632"/>
        <c:scaling>
          <c:orientation val="minMax"/>
        </c:scaling>
        <c:delete val="0"/>
        <c:axPos val="b"/>
        <c:title>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1996635328"/>
        <c:crosses val="autoZero"/>
        <c:auto val="1"/>
        <c:lblAlgn val="ctr"/>
        <c:lblOffset val="100"/>
        <c:noMultiLvlLbl val="0"/>
      </c:catAx>
      <c:valAx>
        <c:axId val="1996635328"/>
        <c:scaling>
          <c:orientation val="minMax"/>
          <c:max val="10"/>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r>
                  <a:rPr lang="en-US" dirty="0"/>
                  <a:t>Response Time (</a:t>
                </a:r>
                <a:r>
                  <a:rPr lang="en-US" dirty="0" err="1"/>
                  <a:t>ms</a:t>
                </a:r>
                <a:r>
                  <a:rPr lang="en-US" dirty="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002919632"/>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withinLinearReversed" id="21">
  <a:schemeClr val="accent1"/>
</cs:colorStyle>
</file>

<file path=ppt/charts/colors2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diagrams/_rels/data3.xml.rels><?xml version="1.0" encoding="UTF-8" standalone="yes"?>
<Relationships xmlns="http://schemas.openxmlformats.org/package/2006/relationships"><Relationship Id="rId8" Type="http://schemas.openxmlformats.org/officeDocument/2006/relationships/hyperlink" Target="https://github.com/oracle-quickstart/oci-cloudnative/tree/master/src/carts" TargetMode="External"/><Relationship Id="rId3" Type="http://schemas.openxmlformats.org/officeDocument/2006/relationships/hyperlink" Target="https://docs.oracle.com/en/database/oracle/simple-oracle-document-access/index.html" TargetMode="External"/><Relationship Id="rId7" Type="http://schemas.openxmlformats.org/officeDocument/2006/relationships/hyperlink" Target="https://github.com/oracle/json-in-db/tree/master/WineDemo" TargetMode="External"/><Relationship Id="rId2" Type="http://schemas.openxmlformats.org/officeDocument/2006/relationships/hyperlink" Target="https://docs.oracle.com/en/database/oracle/oracle-database/19/adjsn/index.html" TargetMode="External"/><Relationship Id="rId1" Type="http://schemas.openxmlformats.org/officeDocument/2006/relationships/hyperlink" Target="https://www.oracle.com/database/technologies/appdev/json.html" TargetMode="External"/><Relationship Id="rId6" Type="http://schemas.openxmlformats.org/officeDocument/2006/relationships/hyperlink" Target="https://github.com/oracle/python-cx_Oracle" TargetMode="External"/><Relationship Id="rId5" Type="http://schemas.openxmlformats.org/officeDocument/2006/relationships/hyperlink" Target="https://github.com/oracle/node-oracledb" TargetMode="External"/><Relationship Id="rId4" Type="http://schemas.openxmlformats.org/officeDocument/2006/relationships/hyperlink" Target="https://github.com/oracle/soda-for-java"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s://github.com/oracle-quickstart/oci-cloudnative/tree/master/src/carts" TargetMode="External"/><Relationship Id="rId3" Type="http://schemas.openxmlformats.org/officeDocument/2006/relationships/hyperlink" Target="https://docs.oracle.com/en/database/oracle/simple-oracle-document-access/index.html" TargetMode="External"/><Relationship Id="rId7" Type="http://schemas.openxmlformats.org/officeDocument/2006/relationships/hyperlink" Target="https://github.com/oracle/json-in-db/tree/master/WineDemo" TargetMode="External"/><Relationship Id="rId2" Type="http://schemas.openxmlformats.org/officeDocument/2006/relationships/hyperlink" Target="https://docs.oracle.com/en/database/oracle/oracle-database/19/adjsn/index.html" TargetMode="External"/><Relationship Id="rId1" Type="http://schemas.openxmlformats.org/officeDocument/2006/relationships/hyperlink" Target="https://www.oracle.com/database/technologies/appdev/json.html" TargetMode="External"/><Relationship Id="rId6" Type="http://schemas.openxmlformats.org/officeDocument/2006/relationships/hyperlink" Target="https://github.com/oracle/python-cx_Oracle" TargetMode="External"/><Relationship Id="rId5" Type="http://schemas.openxmlformats.org/officeDocument/2006/relationships/hyperlink" Target="https://github.com/oracle/node-oracledb" TargetMode="External"/><Relationship Id="rId4" Type="http://schemas.openxmlformats.org/officeDocument/2006/relationships/hyperlink" Target="https://github.com/oracle/soda-for-jav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B1FA26-0BC1-7E47-ABA6-19891F47EF2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239BB4C-B3E8-6847-A25C-1810D8C7D81E}">
      <dgm:prSet phldrT="[Text]" custT="1"/>
      <dgm:spPr/>
      <dgm:t>
        <a:bodyPr/>
        <a:lstStyle/>
        <a:p>
          <a:r>
            <a:rPr lang="en-US" sz="4000" b="1"/>
            <a:t>ATP</a:t>
          </a:r>
          <a:endParaRPr lang="en-US" sz="4000" b="1" dirty="0"/>
        </a:p>
      </dgm:t>
    </dgm:pt>
    <dgm:pt modelId="{D07CD5A4-7D20-D045-81DC-A6C0B50652AA}" type="parTrans" cxnId="{93C13F17-29E4-E240-A5DE-FC814EE96CD6}">
      <dgm:prSet/>
      <dgm:spPr/>
      <dgm:t>
        <a:bodyPr/>
        <a:lstStyle/>
        <a:p>
          <a:endParaRPr lang="en-US"/>
        </a:p>
      </dgm:t>
    </dgm:pt>
    <dgm:pt modelId="{39B6D17C-872F-F94C-A2DF-77CA7AFA20C0}" type="sibTrans" cxnId="{93C13F17-29E4-E240-A5DE-FC814EE96CD6}">
      <dgm:prSet/>
      <dgm:spPr/>
      <dgm:t>
        <a:bodyPr/>
        <a:lstStyle/>
        <a:p>
          <a:endParaRPr lang="en-US"/>
        </a:p>
      </dgm:t>
    </dgm:pt>
    <dgm:pt modelId="{AFBF33F1-C1C5-5443-9A40-6E9AABAA47E3}">
      <dgm:prSet phldrT="[Text]"/>
      <dgm:spPr/>
      <dgm:t>
        <a:bodyPr/>
        <a:lstStyle/>
        <a:p>
          <a:r>
            <a:rPr lang="en-US" b="1" i="0" dirty="0">
              <a:solidFill>
                <a:srgbClr val="FF0000"/>
              </a:solidFill>
            </a:rPr>
            <a:t>ATP functionality with no storage cap</a:t>
          </a:r>
        </a:p>
      </dgm:t>
    </dgm:pt>
    <dgm:pt modelId="{80081A15-8C31-844F-8D2A-A0936EA3FB54}" type="parTrans" cxnId="{FD93A3F9-2839-604B-A107-01A491577929}">
      <dgm:prSet/>
      <dgm:spPr/>
      <dgm:t>
        <a:bodyPr/>
        <a:lstStyle/>
        <a:p>
          <a:endParaRPr lang="en-US"/>
        </a:p>
      </dgm:t>
    </dgm:pt>
    <dgm:pt modelId="{C8365E06-6464-A446-8D1C-FC4E55C44BF7}" type="sibTrans" cxnId="{FD93A3F9-2839-604B-A107-01A491577929}">
      <dgm:prSet/>
      <dgm:spPr/>
      <dgm:t>
        <a:bodyPr/>
        <a:lstStyle/>
        <a:p>
          <a:endParaRPr lang="en-US"/>
        </a:p>
      </dgm:t>
    </dgm:pt>
    <dgm:pt modelId="{0DE36CEE-73F3-BB45-B680-0E2052252EAE}">
      <dgm:prSet phldrT="[Text]"/>
      <dgm:spPr/>
      <dgm:t>
        <a:bodyPr/>
        <a:lstStyle/>
        <a:p>
          <a:r>
            <a:rPr lang="en-US" i="0" dirty="0"/>
            <a:t>(includes all AJD functionality)</a:t>
          </a:r>
        </a:p>
      </dgm:t>
    </dgm:pt>
    <dgm:pt modelId="{A3B2C2FF-FF8D-E34F-B39E-0B0B6EA18052}" type="parTrans" cxnId="{1E9106DA-00A4-7742-AE7A-32DF05567853}">
      <dgm:prSet/>
      <dgm:spPr/>
      <dgm:t>
        <a:bodyPr/>
        <a:lstStyle/>
        <a:p>
          <a:endParaRPr lang="en-US"/>
        </a:p>
      </dgm:t>
    </dgm:pt>
    <dgm:pt modelId="{75CE38CA-D5D9-8145-BE98-962EDAA14F2D}" type="sibTrans" cxnId="{1E9106DA-00A4-7742-AE7A-32DF05567853}">
      <dgm:prSet/>
      <dgm:spPr/>
      <dgm:t>
        <a:bodyPr/>
        <a:lstStyle/>
        <a:p>
          <a:endParaRPr lang="en-US"/>
        </a:p>
      </dgm:t>
    </dgm:pt>
    <dgm:pt modelId="{795AB7A3-2CE7-D348-9935-0A9EDBB92C2C}">
      <dgm:prSet phldrT="[Text]" custT="1"/>
      <dgm:spPr/>
      <dgm:t>
        <a:bodyPr/>
        <a:lstStyle/>
        <a:p>
          <a:r>
            <a:rPr lang="en-US" sz="4000" b="1" dirty="0"/>
            <a:t>AJD</a:t>
          </a:r>
        </a:p>
      </dgm:t>
    </dgm:pt>
    <dgm:pt modelId="{82AD2CB7-DF68-544C-9556-536DA3A6F26D}" type="parTrans" cxnId="{19F8D898-2F68-9F45-B1AD-4A288B6E504F}">
      <dgm:prSet/>
      <dgm:spPr/>
      <dgm:t>
        <a:bodyPr/>
        <a:lstStyle/>
        <a:p>
          <a:endParaRPr lang="en-US"/>
        </a:p>
      </dgm:t>
    </dgm:pt>
    <dgm:pt modelId="{71C67811-F703-8349-AC68-5B4D058E475C}" type="sibTrans" cxnId="{19F8D898-2F68-9F45-B1AD-4A288B6E504F}">
      <dgm:prSet/>
      <dgm:spPr/>
      <dgm:t>
        <a:bodyPr/>
        <a:lstStyle/>
        <a:p>
          <a:endParaRPr lang="en-US"/>
        </a:p>
      </dgm:t>
    </dgm:pt>
    <dgm:pt modelId="{9B9C7847-AD34-DC4F-A03E-9ED46D669CFC}">
      <dgm:prSet phldrT="[Text]"/>
      <dgm:spPr/>
      <dgm:t>
        <a:bodyPr/>
        <a:lstStyle/>
        <a:p>
          <a:r>
            <a:rPr lang="en-US" b="1" i="0" dirty="0">
              <a:solidFill>
                <a:srgbClr val="FF0000"/>
              </a:solidFill>
            </a:rPr>
            <a:t>SODA collections with no storage cap</a:t>
          </a:r>
        </a:p>
      </dgm:t>
    </dgm:pt>
    <dgm:pt modelId="{FD3C2729-42A9-7348-BBD3-279BDFEAA5C1}" type="parTrans" cxnId="{C84C6A8B-FA79-7B40-A1D3-8337B385EB37}">
      <dgm:prSet/>
      <dgm:spPr/>
      <dgm:t>
        <a:bodyPr/>
        <a:lstStyle/>
        <a:p>
          <a:endParaRPr lang="en-US"/>
        </a:p>
      </dgm:t>
    </dgm:pt>
    <dgm:pt modelId="{5CDCE3F9-011D-A04A-A56B-F2435A1D77B0}" type="sibTrans" cxnId="{C84C6A8B-FA79-7B40-A1D3-8337B385EB37}">
      <dgm:prSet/>
      <dgm:spPr/>
      <dgm:t>
        <a:bodyPr/>
        <a:lstStyle/>
        <a:p>
          <a:endParaRPr lang="en-US"/>
        </a:p>
      </dgm:t>
    </dgm:pt>
    <dgm:pt modelId="{6051B4B0-06AF-B246-848A-54B4DF1910A1}">
      <dgm:prSet phldrT="[Text]"/>
      <dgm:spPr/>
      <dgm:t>
        <a:bodyPr/>
        <a:lstStyle/>
        <a:p>
          <a:r>
            <a:rPr lang="en-US" dirty="0"/>
            <a:t>(includes ATP functionality with 20GB storage cap)</a:t>
          </a:r>
        </a:p>
      </dgm:t>
    </dgm:pt>
    <dgm:pt modelId="{D4968E1B-FD26-CA43-B474-255DA890C840}" type="parTrans" cxnId="{2DB62B35-57A4-4340-BD39-47083792EC2A}">
      <dgm:prSet/>
      <dgm:spPr/>
      <dgm:t>
        <a:bodyPr/>
        <a:lstStyle/>
        <a:p>
          <a:endParaRPr lang="en-US"/>
        </a:p>
      </dgm:t>
    </dgm:pt>
    <dgm:pt modelId="{E5E1DD9E-B0EC-8E41-8023-61529B140905}" type="sibTrans" cxnId="{2DB62B35-57A4-4340-BD39-47083792EC2A}">
      <dgm:prSet/>
      <dgm:spPr/>
      <dgm:t>
        <a:bodyPr/>
        <a:lstStyle/>
        <a:p>
          <a:endParaRPr lang="en-US"/>
        </a:p>
      </dgm:t>
    </dgm:pt>
    <dgm:pt modelId="{AD30A870-55E9-2148-B575-46118112D481}">
      <dgm:prSet phldrT="[Text]" custT="1"/>
      <dgm:spPr/>
      <dgm:t>
        <a:bodyPr/>
        <a:lstStyle/>
        <a:p>
          <a:r>
            <a:rPr lang="en-US" sz="4000" b="1" u="sng" dirty="0"/>
            <a:t>Free</a:t>
          </a:r>
          <a:r>
            <a:rPr lang="en-US" sz="4000" b="1" u="none" dirty="0"/>
            <a:t> ATP</a:t>
          </a:r>
        </a:p>
      </dgm:t>
    </dgm:pt>
    <dgm:pt modelId="{104E0702-F95A-B740-8884-F59C93D5D18D}" type="parTrans" cxnId="{DF34B49E-45F4-5344-B376-899139EBC01A}">
      <dgm:prSet/>
      <dgm:spPr/>
      <dgm:t>
        <a:bodyPr/>
        <a:lstStyle/>
        <a:p>
          <a:endParaRPr lang="en-US"/>
        </a:p>
      </dgm:t>
    </dgm:pt>
    <dgm:pt modelId="{456DD48B-7DEB-634D-81F0-0EA30A9C6E79}" type="sibTrans" cxnId="{DF34B49E-45F4-5344-B376-899139EBC01A}">
      <dgm:prSet/>
      <dgm:spPr/>
      <dgm:t>
        <a:bodyPr/>
        <a:lstStyle/>
        <a:p>
          <a:endParaRPr lang="en-US"/>
        </a:p>
      </dgm:t>
    </dgm:pt>
    <dgm:pt modelId="{7FA25702-8E23-4646-990E-7DAECC9ED2E2}">
      <dgm:prSet phldrT="[Text]"/>
      <dgm:spPr/>
      <dgm:t>
        <a:bodyPr/>
        <a:lstStyle/>
        <a:p>
          <a:r>
            <a:rPr lang="en-US" dirty="0"/>
            <a:t>ATP functionality with 20GB storage cap</a:t>
          </a:r>
        </a:p>
      </dgm:t>
    </dgm:pt>
    <dgm:pt modelId="{2A5187CC-41BD-474A-8EF7-08978FF572B9}" type="parTrans" cxnId="{84965912-D866-354A-A4CE-D516B2DCA449}">
      <dgm:prSet/>
      <dgm:spPr/>
      <dgm:t>
        <a:bodyPr/>
        <a:lstStyle/>
        <a:p>
          <a:endParaRPr lang="en-US"/>
        </a:p>
      </dgm:t>
    </dgm:pt>
    <dgm:pt modelId="{B968E20F-7A88-ED4A-89F2-E341D2598080}" type="sibTrans" cxnId="{84965912-D866-354A-A4CE-D516B2DCA449}">
      <dgm:prSet/>
      <dgm:spPr/>
      <dgm:t>
        <a:bodyPr/>
        <a:lstStyle/>
        <a:p>
          <a:endParaRPr lang="en-US"/>
        </a:p>
      </dgm:t>
    </dgm:pt>
    <dgm:pt modelId="{3120087E-DEA8-FF47-B944-56368C39244F}" type="pres">
      <dgm:prSet presAssocID="{D1B1FA26-0BC1-7E47-ABA6-19891F47EF2A}" presName="Name0" presStyleCnt="0">
        <dgm:presLayoutVars>
          <dgm:dir/>
          <dgm:animLvl val="lvl"/>
          <dgm:resizeHandles val="exact"/>
        </dgm:presLayoutVars>
      </dgm:prSet>
      <dgm:spPr/>
    </dgm:pt>
    <dgm:pt modelId="{F626C4E9-296A-6549-9098-0D9205EB8B7E}" type="pres">
      <dgm:prSet presAssocID="{B239BB4C-B3E8-6847-A25C-1810D8C7D81E}" presName="linNode" presStyleCnt="0"/>
      <dgm:spPr/>
    </dgm:pt>
    <dgm:pt modelId="{C6CC4071-F214-294D-B2F8-64A2CB144DAB}" type="pres">
      <dgm:prSet presAssocID="{B239BB4C-B3E8-6847-A25C-1810D8C7D81E}" presName="parentText" presStyleLbl="node1" presStyleIdx="0" presStyleCnt="3">
        <dgm:presLayoutVars>
          <dgm:chMax val="1"/>
          <dgm:bulletEnabled val="1"/>
        </dgm:presLayoutVars>
      </dgm:prSet>
      <dgm:spPr/>
    </dgm:pt>
    <dgm:pt modelId="{0F29CD2B-5EC4-DA41-86EC-A48B21BD9A94}" type="pres">
      <dgm:prSet presAssocID="{B239BB4C-B3E8-6847-A25C-1810D8C7D81E}" presName="descendantText" presStyleLbl="alignAccFollowNode1" presStyleIdx="0" presStyleCnt="3">
        <dgm:presLayoutVars>
          <dgm:bulletEnabled val="1"/>
        </dgm:presLayoutVars>
      </dgm:prSet>
      <dgm:spPr/>
    </dgm:pt>
    <dgm:pt modelId="{43C0599C-6005-AB45-B914-A86081B2C517}" type="pres">
      <dgm:prSet presAssocID="{39B6D17C-872F-F94C-A2DF-77CA7AFA20C0}" presName="sp" presStyleCnt="0"/>
      <dgm:spPr/>
    </dgm:pt>
    <dgm:pt modelId="{3216B2AB-4EE6-444C-9659-4ED19BCA145C}" type="pres">
      <dgm:prSet presAssocID="{795AB7A3-2CE7-D348-9935-0A9EDBB92C2C}" presName="linNode" presStyleCnt="0"/>
      <dgm:spPr/>
    </dgm:pt>
    <dgm:pt modelId="{5DD1ADE1-8625-6B47-B17E-1437CA289FA0}" type="pres">
      <dgm:prSet presAssocID="{795AB7A3-2CE7-D348-9935-0A9EDBB92C2C}" presName="parentText" presStyleLbl="node1" presStyleIdx="1" presStyleCnt="3">
        <dgm:presLayoutVars>
          <dgm:chMax val="1"/>
          <dgm:bulletEnabled val="1"/>
        </dgm:presLayoutVars>
      </dgm:prSet>
      <dgm:spPr/>
    </dgm:pt>
    <dgm:pt modelId="{A41728DE-9AD3-D34D-A865-78B0A4E3418D}" type="pres">
      <dgm:prSet presAssocID="{795AB7A3-2CE7-D348-9935-0A9EDBB92C2C}" presName="descendantText" presStyleLbl="alignAccFollowNode1" presStyleIdx="1" presStyleCnt="3">
        <dgm:presLayoutVars>
          <dgm:bulletEnabled val="1"/>
        </dgm:presLayoutVars>
      </dgm:prSet>
      <dgm:spPr/>
    </dgm:pt>
    <dgm:pt modelId="{3DE27207-56CA-744E-95E1-78237E5AE5DE}" type="pres">
      <dgm:prSet presAssocID="{71C67811-F703-8349-AC68-5B4D058E475C}" presName="sp" presStyleCnt="0"/>
      <dgm:spPr/>
    </dgm:pt>
    <dgm:pt modelId="{AC525769-4FC9-E741-9225-D9CB5C251BC7}" type="pres">
      <dgm:prSet presAssocID="{AD30A870-55E9-2148-B575-46118112D481}" presName="linNode" presStyleCnt="0"/>
      <dgm:spPr/>
    </dgm:pt>
    <dgm:pt modelId="{D94D36A2-D88A-464B-A1E3-14878571A48D}" type="pres">
      <dgm:prSet presAssocID="{AD30A870-55E9-2148-B575-46118112D481}" presName="parentText" presStyleLbl="node1" presStyleIdx="2" presStyleCnt="3">
        <dgm:presLayoutVars>
          <dgm:chMax val="1"/>
          <dgm:bulletEnabled val="1"/>
        </dgm:presLayoutVars>
      </dgm:prSet>
      <dgm:spPr/>
    </dgm:pt>
    <dgm:pt modelId="{012978EB-B27F-7948-A8DB-D23E7E5EC308}" type="pres">
      <dgm:prSet presAssocID="{AD30A870-55E9-2148-B575-46118112D481}" presName="descendantText" presStyleLbl="alignAccFollowNode1" presStyleIdx="2" presStyleCnt="3">
        <dgm:presLayoutVars>
          <dgm:bulletEnabled val="1"/>
        </dgm:presLayoutVars>
      </dgm:prSet>
      <dgm:spPr/>
    </dgm:pt>
  </dgm:ptLst>
  <dgm:cxnLst>
    <dgm:cxn modelId="{34E1DE08-D357-144E-BB04-9D9A889B1064}" type="presOf" srcId="{9B9C7847-AD34-DC4F-A03E-9ED46D669CFC}" destId="{A41728DE-9AD3-D34D-A865-78B0A4E3418D}" srcOrd="0" destOrd="0" presId="urn:microsoft.com/office/officeart/2005/8/layout/vList5"/>
    <dgm:cxn modelId="{9176B711-D29F-D24D-B7CB-C192E0F5EFAA}" type="presOf" srcId="{AD30A870-55E9-2148-B575-46118112D481}" destId="{D94D36A2-D88A-464B-A1E3-14878571A48D}" srcOrd="0" destOrd="0" presId="urn:microsoft.com/office/officeart/2005/8/layout/vList5"/>
    <dgm:cxn modelId="{84965912-D866-354A-A4CE-D516B2DCA449}" srcId="{AD30A870-55E9-2148-B575-46118112D481}" destId="{7FA25702-8E23-4646-990E-7DAECC9ED2E2}" srcOrd="0" destOrd="0" parTransId="{2A5187CC-41BD-474A-8EF7-08978FF572B9}" sibTransId="{B968E20F-7A88-ED4A-89F2-E341D2598080}"/>
    <dgm:cxn modelId="{93C13F17-29E4-E240-A5DE-FC814EE96CD6}" srcId="{D1B1FA26-0BC1-7E47-ABA6-19891F47EF2A}" destId="{B239BB4C-B3E8-6847-A25C-1810D8C7D81E}" srcOrd="0" destOrd="0" parTransId="{D07CD5A4-7D20-D045-81DC-A6C0B50652AA}" sibTransId="{39B6D17C-872F-F94C-A2DF-77CA7AFA20C0}"/>
    <dgm:cxn modelId="{8C54C421-EE2E-BA45-AF26-9658968E02C4}" type="presOf" srcId="{795AB7A3-2CE7-D348-9935-0A9EDBB92C2C}" destId="{5DD1ADE1-8625-6B47-B17E-1437CA289FA0}" srcOrd="0" destOrd="0" presId="urn:microsoft.com/office/officeart/2005/8/layout/vList5"/>
    <dgm:cxn modelId="{2DB62B35-57A4-4340-BD39-47083792EC2A}" srcId="{795AB7A3-2CE7-D348-9935-0A9EDBB92C2C}" destId="{6051B4B0-06AF-B246-848A-54B4DF1910A1}" srcOrd="1" destOrd="0" parTransId="{D4968E1B-FD26-CA43-B474-255DA890C840}" sibTransId="{E5E1DD9E-B0EC-8E41-8023-61529B140905}"/>
    <dgm:cxn modelId="{791C1D36-E62D-2247-8D26-DCB4863C8CAF}" type="presOf" srcId="{B239BB4C-B3E8-6847-A25C-1810D8C7D81E}" destId="{C6CC4071-F214-294D-B2F8-64A2CB144DAB}" srcOrd="0" destOrd="0" presId="urn:microsoft.com/office/officeart/2005/8/layout/vList5"/>
    <dgm:cxn modelId="{B384F65D-49F3-2641-9179-2E127341D2F2}" type="presOf" srcId="{D1B1FA26-0BC1-7E47-ABA6-19891F47EF2A}" destId="{3120087E-DEA8-FF47-B944-56368C39244F}" srcOrd="0" destOrd="0" presId="urn:microsoft.com/office/officeart/2005/8/layout/vList5"/>
    <dgm:cxn modelId="{D255FE6A-F7F4-F349-8309-BF417A528A00}" type="presOf" srcId="{6051B4B0-06AF-B246-848A-54B4DF1910A1}" destId="{A41728DE-9AD3-D34D-A865-78B0A4E3418D}" srcOrd="0" destOrd="1" presId="urn:microsoft.com/office/officeart/2005/8/layout/vList5"/>
    <dgm:cxn modelId="{8DCF827C-4739-744A-946C-55B34369B0F3}" type="presOf" srcId="{7FA25702-8E23-4646-990E-7DAECC9ED2E2}" destId="{012978EB-B27F-7948-A8DB-D23E7E5EC308}" srcOrd="0" destOrd="0" presId="urn:microsoft.com/office/officeart/2005/8/layout/vList5"/>
    <dgm:cxn modelId="{52B6017F-7363-2445-84B2-EB85B279124D}" type="presOf" srcId="{AFBF33F1-C1C5-5443-9A40-6E9AABAA47E3}" destId="{0F29CD2B-5EC4-DA41-86EC-A48B21BD9A94}" srcOrd="0" destOrd="0" presId="urn:microsoft.com/office/officeart/2005/8/layout/vList5"/>
    <dgm:cxn modelId="{C84C6A8B-FA79-7B40-A1D3-8337B385EB37}" srcId="{795AB7A3-2CE7-D348-9935-0A9EDBB92C2C}" destId="{9B9C7847-AD34-DC4F-A03E-9ED46D669CFC}" srcOrd="0" destOrd="0" parTransId="{FD3C2729-42A9-7348-BBD3-279BDFEAA5C1}" sibTransId="{5CDCE3F9-011D-A04A-A56B-F2435A1D77B0}"/>
    <dgm:cxn modelId="{C35FE097-5E5B-D44D-ABB9-CA00CFD45AC7}" type="presOf" srcId="{0DE36CEE-73F3-BB45-B680-0E2052252EAE}" destId="{0F29CD2B-5EC4-DA41-86EC-A48B21BD9A94}" srcOrd="0" destOrd="1" presId="urn:microsoft.com/office/officeart/2005/8/layout/vList5"/>
    <dgm:cxn modelId="{19F8D898-2F68-9F45-B1AD-4A288B6E504F}" srcId="{D1B1FA26-0BC1-7E47-ABA6-19891F47EF2A}" destId="{795AB7A3-2CE7-D348-9935-0A9EDBB92C2C}" srcOrd="1" destOrd="0" parTransId="{82AD2CB7-DF68-544C-9556-536DA3A6F26D}" sibTransId="{71C67811-F703-8349-AC68-5B4D058E475C}"/>
    <dgm:cxn modelId="{DF34B49E-45F4-5344-B376-899139EBC01A}" srcId="{D1B1FA26-0BC1-7E47-ABA6-19891F47EF2A}" destId="{AD30A870-55E9-2148-B575-46118112D481}" srcOrd="2" destOrd="0" parTransId="{104E0702-F95A-B740-8884-F59C93D5D18D}" sibTransId="{456DD48B-7DEB-634D-81F0-0EA30A9C6E79}"/>
    <dgm:cxn modelId="{1E9106DA-00A4-7742-AE7A-32DF05567853}" srcId="{B239BB4C-B3E8-6847-A25C-1810D8C7D81E}" destId="{0DE36CEE-73F3-BB45-B680-0E2052252EAE}" srcOrd="1" destOrd="0" parTransId="{A3B2C2FF-FF8D-E34F-B39E-0B0B6EA18052}" sibTransId="{75CE38CA-D5D9-8145-BE98-962EDAA14F2D}"/>
    <dgm:cxn modelId="{FD93A3F9-2839-604B-A107-01A491577929}" srcId="{B239BB4C-B3E8-6847-A25C-1810D8C7D81E}" destId="{AFBF33F1-C1C5-5443-9A40-6E9AABAA47E3}" srcOrd="0" destOrd="0" parTransId="{80081A15-8C31-844F-8D2A-A0936EA3FB54}" sibTransId="{C8365E06-6464-A446-8D1C-FC4E55C44BF7}"/>
    <dgm:cxn modelId="{E3E55645-0198-B248-AA4B-B24CDC9568AB}" type="presParOf" srcId="{3120087E-DEA8-FF47-B944-56368C39244F}" destId="{F626C4E9-296A-6549-9098-0D9205EB8B7E}" srcOrd="0" destOrd="0" presId="urn:microsoft.com/office/officeart/2005/8/layout/vList5"/>
    <dgm:cxn modelId="{443D4653-011C-1E4B-87C7-89B8DF677B7D}" type="presParOf" srcId="{F626C4E9-296A-6549-9098-0D9205EB8B7E}" destId="{C6CC4071-F214-294D-B2F8-64A2CB144DAB}" srcOrd="0" destOrd="0" presId="urn:microsoft.com/office/officeart/2005/8/layout/vList5"/>
    <dgm:cxn modelId="{E927A5DD-4AFD-4349-B854-523FB75537D7}" type="presParOf" srcId="{F626C4E9-296A-6549-9098-0D9205EB8B7E}" destId="{0F29CD2B-5EC4-DA41-86EC-A48B21BD9A94}" srcOrd="1" destOrd="0" presId="urn:microsoft.com/office/officeart/2005/8/layout/vList5"/>
    <dgm:cxn modelId="{40FEC783-10D7-3647-96D0-35BC626AC35E}" type="presParOf" srcId="{3120087E-DEA8-FF47-B944-56368C39244F}" destId="{43C0599C-6005-AB45-B914-A86081B2C517}" srcOrd="1" destOrd="0" presId="urn:microsoft.com/office/officeart/2005/8/layout/vList5"/>
    <dgm:cxn modelId="{2D65F326-115B-7C4C-A9E5-976F5D44F186}" type="presParOf" srcId="{3120087E-DEA8-FF47-B944-56368C39244F}" destId="{3216B2AB-4EE6-444C-9659-4ED19BCA145C}" srcOrd="2" destOrd="0" presId="urn:microsoft.com/office/officeart/2005/8/layout/vList5"/>
    <dgm:cxn modelId="{8DCBDE11-E093-2843-9133-CDA8FD683DC7}" type="presParOf" srcId="{3216B2AB-4EE6-444C-9659-4ED19BCA145C}" destId="{5DD1ADE1-8625-6B47-B17E-1437CA289FA0}" srcOrd="0" destOrd="0" presId="urn:microsoft.com/office/officeart/2005/8/layout/vList5"/>
    <dgm:cxn modelId="{CFC4053B-99C4-BB42-B016-C3757F74F03F}" type="presParOf" srcId="{3216B2AB-4EE6-444C-9659-4ED19BCA145C}" destId="{A41728DE-9AD3-D34D-A865-78B0A4E3418D}" srcOrd="1" destOrd="0" presId="urn:microsoft.com/office/officeart/2005/8/layout/vList5"/>
    <dgm:cxn modelId="{3C936E1F-A3E3-A141-A98A-857A7A6FC0CD}" type="presParOf" srcId="{3120087E-DEA8-FF47-B944-56368C39244F}" destId="{3DE27207-56CA-744E-95E1-78237E5AE5DE}" srcOrd="3" destOrd="0" presId="urn:microsoft.com/office/officeart/2005/8/layout/vList5"/>
    <dgm:cxn modelId="{51AAFC26-230F-7149-9B56-E44848199146}" type="presParOf" srcId="{3120087E-DEA8-FF47-B944-56368C39244F}" destId="{AC525769-4FC9-E741-9225-D9CB5C251BC7}" srcOrd="4" destOrd="0" presId="urn:microsoft.com/office/officeart/2005/8/layout/vList5"/>
    <dgm:cxn modelId="{79852FE4-64CD-384F-90A9-CEF047B5FB19}" type="presParOf" srcId="{AC525769-4FC9-E741-9225-D9CB5C251BC7}" destId="{D94D36A2-D88A-464B-A1E3-14878571A48D}" srcOrd="0" destOrd="0" presId="urn:microsoft.com/office/officeart/2005/8/layout/vList5"/>
    <dgm:cxn modelId="{3881A8AF-F392-D740-9211-A3DDDF3E7473}" type="presParOf" srcId="{AC525769-4FC9-E741-9225-D9CB5C251BC7}" destId="{012978EB-B27F-7948-A8DB-D23E7E5EC30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1BB05D-348F-9646-9662-8758ACFFDB0A}" type="doc">
      <dgm:prSet loTypeId="urn:microsoft.com/office/officeart/2005/8/layout/default" loCatId="hierarchy" qsTypeId="urn:microsoft.com/office/officeart/2005/8/quickstyle/3d1" qsCatId="3D" csTypeId="urn:microsoft.com/office/officeart/2005/8/colors/accent1_2" csCatId="accent1" phldr="1"/>
      <dgm:spPr/>
      <dgm:t>
        <a:bodyPr/>
        <a:lstStyle/>
        <a:p>
          <a:endParaRPr lang="en-US"/>
        </a:p>
      </dgm:t>
    </dgm:pt>
    <dgm:pt modelId="{838FB30D-F5D3-4C45-A707-DD2E39E91018}">
      <dgm:prSet/>
      <dgm:spPr/>
      <dgm:t>
        <a:bodyPr/>
        <a:lstStyle/>
        <a:p>
          <a:r>
            <a:rPr lang="en-US" b="0" i="0" dirty="0"/>
            <a:t>1.    Interoperability with relational</a:t>
          </a:r>
          <a:endParaRPr lang="en-US" dirty="0"/>
        </a:p>
      </dgm:t>
    </dgm:pt>
    <dgm:pt modelId="{32AC625B-17A8-1244-86C6-D3245F9C72D8}" type="parTrans" cxnId="{B46A3E34-D0C0-7E4B-BC51-0266E13C42D4}">
      <dgm:prSet/>
      <dgm:spPr/>
      <dgm:t>
        <a:bodyPr/>
        <a:lstStyle/>
        <a:p>
          <a:endParaRPr lang="en-US"/>
        </a:p>
      </dgm:t>
    </dgm:pt>
    <dgm:pt modelId="{42AAA618-B6C3-694F-998C-DBB88A45932D}" type="sibTrans" cxnId="{B46A3E34-D0C0-7E4B-BC51-0266E13C42D4}">
      <dgm:prSet/>
      <dgm:spPr/>
      <dgm:t>
        <a:bodyPr/>
        <a:lstStyle/>
        <a:p>
          <a:endParaRPr lang="en-US"/>
        </a:p>
      </dgm:t>
    </dgm:pt>
    <dgm:pt modelId="{138E470F-7CCE-FC49-A7A3-137A7546D281}">
      <dgm:prSet/>
      <dgm:spPr/>
      <dgm:t>
        <a:bodyPr/>
        <a:lstStyle/>
        <a:p>
          <a:r>
            <a:rPr lang="en-US" b="0" i="0" dirty="0"/>
            <a:t>2.                  Richer data modeling</a:t>
          </a:r>
          <a:endParaRPr lang="en-US" dirty="0"/>
        </a:p>
      </dgm:t>
    </dgm:pt>
    <dgm:pt modelId="{F9C2EE3C-B3DD-D34A-9FCC-19111ABC256A}" type="parTrans" cxnId="{718F6C87-45C4-8942-8DD4-2E6BC4F8271F}">
      <dgm:prSet/>
      <dgm:spPr/>
      <dgm:t>
        <a:bodyPr/>
        <a:lstStyle/>
        <a:p>
          <a:endParaRPr lang="en-US"/>
        </a:p>
      </dgm:t>
    </dgm:pt>
    <dgm:pt modelId="{88658910-8B66-9849-BB49-28AC294A1702}" type="sibTrans" cxnId="{718F6C87-45C4-8942-8DD4-2E6BC4F8271F}">
      <dgm:prSet/>
      <dgm:spPr/>
      <dgm:t>
        <a:bodyPr/>
        <a:lstStyle/>
        <a:p>
          <a:endParaRPr lang="en-US"/>
        </a:p>
      </dgm:t>
    </dgm:pt>
    <dgm:pt modelId="{A4133EB6-7472-C147-A4C7-1461A34075A3}">
      <dgm:prSet/>
      <dgm:spPr/>
      <dgm:t>
        <a:bodyPr/>
        <a:lstStyle/>
        <a:p>
          <a:r>
            <a:rPr lang="en-US" b="0" i="0" dirty="0"/>
            <a:t>3.     Transactions, Read consistency</a:t>
          </a:r>
          <a:endParaRPr lang="en-US" dirty="0"/>
        </a:p>
      </dgm:t>
    </dgm:pt>
    <dgm:pt modelId="{BD13A421-64D7-A748-993C-A5FFF95D6DF3}" type="parTrans" cxnId="{E3171ABE-D31C-AB49-9B5A-179514949D4C}">
      <dgm:prSet/>
      <dgm:spPr/>
      <dgm:t>
        <a:bodyPr/>
        <a:lstStyle/>
        <a:p>
          <a:endParaRPr lang="en-US"/>
        </a:p>
      </dgm:t>
    </dgm:pt>
    <dgm:pt modelId="{CDC0F4DD-0357-0846-9EAD-4C6E741BD387}" type="sibTrans" cxnId="{E3171ABE-D31C-AB49-9B5A-179514949D4C}">
      <dgm:prSet/>
      <dgm:spPr/>
      <dgm:t>
        <a:bodyPr/>
        <a:lstStyle/>
        <a:p>
          <a:endParaRPr lang="en-US"/>
        </a:p>
      </dgm:t>
    </dgm:pt>
    <dgm:pt modelId="{151D1649-7FB9-E847-BE35-354ABE23024F}">
      <dgm:prSet/>
      <dgm:spPr/>
      <dgm:t>
        <a:bodyPr/>
        <a:lstStyle/>
        <a:p>
          <a:r>
            <a:rPr lang="en-US" b="0" i="0" dirty="0"/>
            <a:t>4.             Advanced   Query engine</a:t>
          </a:r>
          <a:endParaRPr lang="en-US" dirty="0"/>
        </a:p>
      </dgm:t>
    </dgm:pt>
    <dgm:pt modelId="{6940BA6C-43BD-4744-B810-3F27BE807F3C}" type="parTrans" cxnId="{158E26BA-C38C-8E49-AB48-F931E896EFE6}">
      <dgm:prSet/>
      <dgm:spPr/>
      <dgm:t>
        <a:bodyPr/>
        <a:lstStyle/>
        <a:p>
          <a:endParaRPr lang="en-US"/>
        </a:p>
      </dgm:t>
    </dgm:pt>
    <dgm:pt modelId="{0AE8D8A3-B77B-A543-9A90-A8261DE5CCE6}" type="sibTrans" cxnId="{158E26BA-C38C-8E49-AB48-F931E896EFE6}">
      <dgm:prSet/>
      <dgm:spPr/>
      <dgm:t>
        <a:bodyPr/>
        <a:lstStyle/>
        <a:p>
          <a:endParaRPr lang="en-US"/>
        </a:p>
      </dgm:t>
    </dgm:pt>
    <dgm:pt modelId="{5F7F2A8A-F609-B542-8A94-9DF8B18CBA4D}">
      <dgm:prSet/>
      <dgm:spPr/>
      <dgm:t>
        <a:bodyPr/>
        <a:lstStyle/>
        <a:p>
          <a:r>
            <a:rPr lang="en-US" b="0" i="0" dirty="0"/>
            <a:t>5</a:t>
          </a:r>
          <a:r>
            <a:rPr lang="en-US" b="0" i="0"/>
            <a:t>.            Hardware </a:t>
          </a:r>
          <a:r>
            <a:rPr lang="en-US" b="0" i="0" dirty="0"/>
            <a:t>optimized</a:t>
          </a:r>
          <a:endParaRPr lang="en-US" dirty="0"/>
        </a:p>
      </dgm:t>
    </dgm:pt>
    <dgm:pt modelId="{F8C7437D-4338-CB40-950D-84F0F794E36C}" type="parTrans" cxnId="{63CD8165-777C-724A-B670-CD96D966B5D3}">
      <dgm:prSet/>
      <dgm:spPr/>
      <dgm:t>
        <a:bodyPr/>
        <a:lstStyle/>
        <a:p>
          <a:endParaRPr lang="en-US"/>
        </a:p>
      </dgm:t>
    </dgm:pt>
    <dgm:pt modelId="{DACD3ABB-317F-D740-8D35-FB6F07DABFD7}" type="sibTrans" cxnId="{63CD8165-777C-724A-B670-CD96D966B5D3}">
      <dgm:prSet/>
      <dgm:spPr/>
      <dgm:t>
        <a:bodyPr/>
        <a:lstStyle/>
        <a:p>
          <a:endParaRPr lang="en-US"/>
        </a:p>
      </dgm:t>
    </dgm:pt>
    <dgm:pt modelId="{94C55E62-8B2F-1A4B-94CA-3AB8A146F50F}">
      <dgm:prSet/>
      <dgm:spPr/>
      <dgm:t>
        <a:bodyPr/>
        <a:lstStyle/>
        <a:p>
          <a:r>
            <a:rPr lang="en-US" dirty="0"/>
            <a:t>6</a:t>
          </a:r>
          <a:r>
            <a:rPr lang="en-US"/>
            <a:t>.                 Oracle </a:t>
          </a:r>
          <a:r>
            <a:rPr lang="en-US" dirty="0"/>
            <a:t>Database platform</a:t>
          </a:r>
        </a:p>
      </dgm:t>
    </dgm:pt>
    <dgm:pt modelId="{F4C9F154-5183-6243-9895-F4F932E6F551}" type="parTrans" cxnId="{36F436F6-CEF6-D34E-9A7C-29147329A86F}">
      <dgm:prSet/>
      <dgm:spPr/>
      <dgm:t>
        <a:bodyPr/>
        <a:lstStyle/>
        <a:p>
          <a:endParaRPr lang="en-US"/>
        </a:p>
      </dgm:t>
    </dgm:pt>
    <dgm:pt modelId="{D92FB297-4563-024D-87CD-F5C6EFAC7E8C}" type="sibTrans" cxnId="{36F436F6-CEF6-D34E-9A7C-29147329A86F}">
      <dgm:prSet/>
      <dgm:spPr/>
      <dgm:t>
        <a:bodyPr/>
        <a:lstStyle/>
        <a:p>
          <a:endParaRPr lang="en-US"/>
        </a:p>
      </dgm:t>
    </dgm:pt>
    <dgm:pt modelId="{27347B9A-95C3-AA44-9F91-6C7D9B98A3AA}" type="pres">
      <dgm:prSet presAssocID="{DC1BB05D-348F-9646-9662-8758ACFFDB0A}" presName="diagram" presStyleCnt="0">
        <dgm:presLayoutVars>
          <dgm:dir/>
          <dgm:resizeHandles val="exact"/>
        </dgm:presLayoutVars>
      </dgm:prSet>
      <dgm:spPr/>
    </dgm:pt>
    <dgm:pt modelId="{5E201625-A762-2E49-94D5-88B40C278C16}" type="pres">
      <dgm:prSet presAssocID="{838FB30D-F5D3-4C45-A707-DD2E39E91018}" presName="node" presStyleLbl="node1" presStyleIdx="0" presStyleCnt="6">
        <dgm:presLayoutVars>
          <dgm:bulletEnabled val="1"/>
        </dgm:presLayoutVars>
      </dgm:prSet>
      <dgm:spPr/>
    </dgm:pt>
    <dgm:pt modelId="{34E5AE06-CE66-CA42-A4ED-A43519CB8BF6}" type="pres">
      <dgm:prSet presAssocID="{42AAA618-B6C3-694F-998C-DBB88A45932D}" presName="sibTrans" presStyleCnt="0"/>
      <dgm:spPr/>
    </dgm:pt>
    <dgm:pt modelId="{50DE6D92-DA44-9D47-8AAE-59BF5C6EB305}" type="pres">
      <dgm:prSet presAssocID="{138E470F-7CCE-FC49-A7A3-137A7546D281}" presName="node" presStyleLbl="node1" presStyleIdx="1" presStyleCnt="6">
        <dgm:presLayoutVars>
          <dgm:bulletEnabled val="1"/>
        </dgm:presLayoutVars>
      </dgm:prSet>
      <dgm:spPr/>
    </dgm:pt>
    <dgm:pt modelId="{CF436180-F381-114A-9378-5F72162A011C}" type="pres">
      <dgm:prSet presAssocID="{88658910-8B66-9849-BB49-28AC294A1702}" presName="sibTrans" presStyleCnt="0"/>
      <dgm:spPr/>
    </dgm:pt>
    <dgm:pt modelId="{733E4B72-A7F0-3C44-BA68-D3AF920F3ECA}" type="pres">
      <dgm:prSet presAssocID="{A4133EB6-7472-C147-A4C7-1461A34075A3}" presName="node" presStyleLbl="node1" presStyleIdx="2" presStyleCnt="6">
        <dgm:presLayoutVars>
          <dgm:bulletEnabled val="1"/>
        </dgm:presLayoutVars>
      </dgm:prSet>
      <dgm:spPr/>
    </dgm:pt>
    <dgm:pt modelId="{BBD2A77D-77EA-C441-9BC0-7E94C44791D5}" type="pres">
      <dgm:prSet presAssocID="{CDC0F4DD-0357-0846-9EAD-4C6E741BD387}" presName="sibTrans" presStyleCnt="0"/>
      <dgm:spPr/>
    </dgm:pt>
    <dgm:pt modelId="{D93BC5DE-1DFA-DC46-AE40-763E1F26C403}" type="pres">
      <dgm:prSet presAssocID="{151D1649-7FB9-E847-BE35-354ABE23024F}" presName="node" presStyleLbl="node1" presStyleIdx="3" presStyleCnt="6">
        <dgm:presLayoutVars>
          <dgm:bulletEnabled val="1"/>
        </dgm:presLayoutVars>
      </dgm:prSet>
      <dgm:spPr/>
    </dgm:pt>
    <dgm:pt modelId="{68BE4576-031C-6A46-8CF9-AFDFE67D2C76}" type="pres">
      <dgm:prSet presAssocID="{0AE8D8A3-B77B-A543-9A90-A8261DE5CCE6}" presName="sibTrans" presStyleCnt="0"/>
      <dgm:spPr/>
    </dgm:pt>
    <dgm:pt modelId="{4A28F924-8912-BF44-B824-C24B30CBE175}" type="pres">
      <dgm:prSet presAssocID="{5F7F2A8A-F609-B542-8A94-9DF8B18CBA4D}" presName="node" presStyleLbl="node1" presStyleIdx="4" presStyleCnt="6">
        <dgm:presLayoutVars>
          <dgm:bulletEnabled val="1"/>
        </dgm:presLayoutVars>
      </dgm:prSet>
      <dgm:spPr/>
    </dgm:pt>
    <dgm:pt modelId="{AF776C7F-2A42-6440-A471-C1878DF9341F}" type="pres">
      <dgm:prSet presAssocID="{DACD3ABB-317F-D740-8D35-FB6F07DABFD7}" presName="sibTrans" presStyleCnt="0"/>
      <dgm:spPr/>
    </dgm:pt>
    <dgm:pt modelId="{95BB0B66-3B44-854C-88F0-D939E9FA5429}" type="pres">
      <dgm:prSet presAssocID="{94C55E62-8B2F-1A4B-94CA-3AB8A146F50F}" presName="node" presStyleLbl="node1" presStyleIdx="5" presStyleCnt="6">
        <dgm:presLayoutVars>
          <dgm:bulletEnabled val="1"/>
        </dgm:presLayoutVars>
      </dgm:prSet>
      <dgm:spPr/>
    </dgm:pt>
  </dgm:ptLst>
  <dgm:cxnLst>
    <dgm:cxn modelId="{A0D38715-2A02-784B-B8ED-06B73E280A96}" type="presOf" srcId="{DC1BB05D-348F-9646-9662-8758ACFFDB0A}" destId="{27347B9A-95C3-AA44-9F91-6C7D9B98A3AA}" srcOrd="0" destOrd="0" presId="urn:microsoft.com/office/officeart/2005/8/layout/default"/>
    <dgm:cxn modelId="{FF7FF319-50B1-D545-8266-CEFD72C635B9}" type="presOf" srcId="{94C55E62-8B2F-1A4B-94CA-3AB8A146F50F}" destId="{95BB0B66-3B44-854C-88F0-D939E9FA5429}" srcOrd="0" destOrd="0" presId="urn:microsoft.com/office/officeart/2005/8/layout/default"/>
    <dgm:cxn modelId="{20983827-432F-6E47-8E9F-E3F4D2F52F36}" type="presOf" srcId="{A4133EB6-7472-C147-A4C7-1461A34075A3}" destId="{733E4B72-A7F0-3C44-BA68-D3AF920F3ECA}" srcOrd="0" destOrd="0" presId="urn:microsoft.com/office/officeart/2005/8/layout/default"/>
    <dgm:cxn modelId="{B46A3E34-D0C0-7E4B-BC51-0266E13C42D4}" srcId="{DC1BB05D-348F-9646-9662-8758ACFFDB0A}" destId="{838FB30D-F5D3-4C45-A707-DD2E39E91018}" srcOrd="0" destOrd="0" parTransId="{32AC625B-17A8-1244-86C6-D3245F9C72D8}" sibTransId="{42AAA618-B6C3-694F-998C-DBB88A45932D}"/>
    <dgm:cxn modelId="{2B9EAD40-8C87-EA4A-8164-17482D8B7005}" type="presOf" srcId="{138E470F-7CCE-FC49-A7A3-137A7546D281}" destId="{50DE6D92-DA44-9D47-8AAE-59BF5C6EB305}" srcOrd="0" destOrd="0" presId="urn:microsoft.com/office/officeart/2005/8/layout/default"/>
    <dgm:cxn modelId="{63CD8165-777C-724A-B670-CD96D966B5D3}" srcId="{DC1BB05D-348F-9646-9662-8758ACFFDB0A}" destId="{5F7F2A8A-F609-B542-8A94-9DF8B18CBA4D}" srcOrd="4" destOrd="0" parTransId="{F8C7437D-4338-CB40-950D-84F0F794E36C}" sibTransId="{DACD3ABB-317F-D740-8D35-FB6F07DABFD7}"/>
    <dgm:cxn modelId="{718F6C87-45C4-8942-8DD4-2E6BC4F8271F}" srcId="{DC1BB05D-348F-9646-9662-8758ACFFDB0A}" destId="{138E470F-7CCE-FC49-A7A3-137A7546D281}" srcOrd="1" destOrd="0" parTransId="{F9C2EE3C-B3DD-D34A-9FCC-19111ABC256A}" sibTransId="{88658910-8B66-9849-BB49-28AC294A1702}"/>
    <dgm:cxn modelId="{456C85A9-0002-8B47-9166-935D7E433E80}" type="presOf" srcId="{5F7F2A8A-F609-B542-8A94-9DF8B18CBA4D}" destId="{4A28F924-8912-BF44-B824-C24B30CBE175}" srcOrd="0" destOrd="0" presId="urn:microsoft.com/office/officeart/2005/8/layout/default"/>
    <dgm:cxn modelId="{158E26BA-C38C-8E49-AB48-F931E896EFE6}" srcId="{DC1BB05D-348F-9646-9662-8758ACFFDB0A}" destId="{151D1649-7FB9-E847-BE35-354ABE23024F}" srcOrd="3" destOrd="0" parTransId="{6940BA6C-43BD-4744-B810-3F27BE807F3C}" sibTransId="{0AE8D8A3-B77B-A543-9A90-A8261DE5CCE6}"/>
    <dgm:cxn modelId="{E3171ABE-D31C-AB49-9B5A-179514949D4C}" srcId="{DC1BB05D-348F-9646-9662-8758ACFFDB0A}" destId="{A4133EB6-7472-C147-A4C7-1461A34075A3}" srcOrd="2" destOrd="0" parTransId="{BD13A421-64D7-A748-993C-A5FFF95D6DF3}" sibTransId="{CDC0F4DD-0357-0846-9EAD-4C6E741BD387}"/>
    <dgm:cxn modelId="{BE317AC4-2FCC-2B44-820D-E52DFF2F8A79}" type="presOf" srcId="{838FB30D-F5D3-4C45-A707-DD2E39E91018}" destId="{5E201625-A762-2E49-94D5-88B40C278C16}" srcOrd="0" destOrd="0" presId="urn:microsoft.com/office/officeart/2005/8/layout/default"/>
    <dgm:cxn modelId="{E1D819EA-9BF8-7D4C-8126-7A50830C8299}" type="presOf" srcId="{151D1649-7FB9-E847-BE35-354ABE23024F}" destId="{D93BC5DE-1DFA-DC46-AE40-763E1F26C403}" srcOrd="0" destOrd="0" presId="urn:microsoft.com/office/officeart/2005/8/layout/default"/>
    <dgm:cxn modelId="{36F436F6-CEF6-D34E-9A7C-29147329A86F}" srcId="{DC1BB05D-348F-9646-9662-8758ACFFDB0A}" destId="{94C55E62-8B2F-1A4B-94CA-3AB8A146F50F}" srcOrd="5" destOrd="0" parTransId="{F4C9F154-5183-6243-9895-F4F932E6F551}" sibTransId="{D92FB297-4563-024D-87CD-F5C6EFAC7E8C}"/>
    <dgm:cxn modelId="{B62D4C6D-2DD4-1145-9AC3-6C62E78B4434}" type="presParOf" srcId="{27347B9A-95C3-AA44-9F91-6C7D9B98A3AA}" destId="{5E201625-A762-2E49-94D5-88B40C278C16}" srcOrd="0" destOrd="0" presId="urn:microsoft.com/office/officeart/2005/8/layout/default"/>
    <dgm:cxn modelId="{D01DAAF4-0F8B-AB49-B53F-2A1DAAFA47BC}" type="presParOf" srcId="{27347B9A-95C3-AA44-9F91-6C7D9B98A3AA}" destId="{34E5AE06-CE66-CA42-A4ED-A43519CB8BF6}" srcOrd="1" destOrd="0" presId="urn:microsoft.com/office/officeart/2005/8/layout/default"/>
    <dgm:cxn modelId="{72C5235C-DE5B-DC4A-ACC5-3B76568A9415}" type="presParOf" srcId="{27347B9A-95C3-AA44-9F91-6C7D9B98A3AA}" destId="{50DE6D92-DA44-9D47-8AAE-59BF5C6EB305}" srcOrd="2" destOrd="0" presId="urn:microsoft.com/office/officeart/2005/8/layout/default"/>
    <dgm:cxn modelId="{6C605A59-6511-F74A-AE61-E9E413D88108}" type="presParOf" srcId="{27347B9A-95C3-AA44-9F91-6C7D9B98A3AA}" destId="{CF436180-F381-114A-9378-5F72162A011C}" srcOrd="3" destOrd="0" presId="urn:microsoft.com/office/officeart/2005/8/layout/default"/>
    <dgm:cxn modelId="{B382D5EE-D687-A14F-B18A-545AB95EB768}" type="presParOf" srcId="{27347B9A-95C3-AA44-9F91-6C7D9B98A3AA}" destId="{733E4B72-A7F0-3C44-BA68-D3AF920F3ECA}" srcOrd="4" destOrd="0" presId="urn:microsoft.com/office/officeart/2005/8/layout/default"/>
    <dgm:cxn modelId="{B30BCCE1-9460-B34A-B196-0AD7D057B10C}" type="presParOf" srcId="{27347B9A-95C3-AA44-9F91-6C7D9B98A3AA}" destId="{BBD2A77D-77EA-C441-9BC0-7E94C44791D5}" srcOrd="5" destOrd="0" presId="urn:microsoft.com/office/officeart/2005/8/layout/default"/>
    <dgm:cxn modelId="{A1972EFC-194A-6F46-90A5-7C740C2C4ECC}" type="presParOf" srcId="{27347B9A-95C3-AA44-9F91-6C7D9B98A3AA}" destId="{D93BC5DE-1DFA-DC46-AE40-763E1F26C403}" srcOrd="6" destOrd="0" presId="urn:microsoft.com/office/officeart/2005/8/layout/default"/>
    <dgm:cxn modelId="{C5092032-1346-E84D-A1B5-B78427E504E1}" type="presParOf" srcId="{27347B9A-95C3-AA44-9F91-6C7D9B98A3AA}" destId="{68BE4576-031C-6A46-8CF9-AFDFE67D2C76}" srcOrd="7" destOrd="0" presId="urn:microsoft.com/office/officeart/2005/8/layout/default"/>
    <dgm:cxn modelId="{5DEB1274-4EBE-3E49-A496-8AE8C2529F0C}" type="presParOf" srcId="{27347B9A-95C3-AA44-9F91-6C7D9B98A3AA}" destId="{4A28F924-8912-BF44-B824-C24B30CBE175}" srcOrd="8" destOrd="0" presId="urn:microsoft.com/office/officeart/2005/8/layout/default"/>
    <dgm:cxn modelId="{07F169EA-0E71-CE42-A57D-2D603A55F5DE}" type="presParOf" srcId="{27347B9A-95C3-AA44-9F91-6C7D9B98A3AA}" destId="{AF776C7F-2A42-6440-A471-C1878DF9341F}" srcOrd="9" destOrd="0" presId="urn:microsoft.com/office/officeart/2005/8/layout/default"/>
    <dgm:cxn modelId="{B75E5891-839A-2240-8F8D-B8BE1D7DA274}" type="presParOf" srcId="{27347B9A-95C3-AA44-9F91-6C7D9B98A3AA}" destId="{95BB0B66-3B44-854C-88F0-D939E9FA542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A0E919-6FB3-9C4F-B7BC-100490CC1FDA}"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78AC0BB7-A9ED-0A46-A938-EFADC51FD9CE}">
      <dgm:prSet/>
      <dgm:spPr/>
      <dgm:t>
        <a:bodyPr/>
        <a:lstStyle/>
        <a:p>
          <a:r>
            <a:rPr lang="en-US" b="0" i="0"/>
            <a:t>Oracle.com</a:t>
          </a:r>
          <a:endParaRPr lang="en-US"/>
        </a:p>
      </dgm:t>
    </dgm:pt>
    <dgm:pt modelId="{D094E091-42B6-7746-AC8E-4BABADF4F8D9}" type="parTrans" cxnId="{E984CB33-B56C-0F44-B9B1-6522A18731B1}">
      <dgm:prSet/>
      <dgm:spPr/>
      <dgm:t>
        <a:bodyPr/>
        <a:lstStyle/>
        <a:p>
          <a:endParaRPr lang="en-US"/>
        </a:p>
      </dgm:t>
    </dgm:pt>
    <dgm:pt modelId="{3B13C742-2439-8147-BA5F-538858CCA047}" type="sibTrans" cxnId="{E984CB33-B56C-0F44-B9B1-6522A18731B1}">
      <dgm:prSet/>
      <dgm:spPr/>
      <dgm:t>
        <a:bodyPr/>
        <a:lstStyle/>
        <a:p>
          <a:endParaRPr lang="en-US"/>
        </a:p>
      </dgm:t>
    </dgm:pt>
    <dgm:pt modelId="{89DCE12F-6E21-3949-AF77-9AAE5D729AEB}">
      <dgm:prSet/>
      <dgm:spPr/>
      <dgm:t>
        <a:bodyPr/>
        <a:lstStyle/>
        <a:p>
          <a:r>
            <a:rPr lang="en-US" b="0" i="0" dirty="0"/>
            <a:t>Oracle JSON Database - </a:t>
          </a:r>
          <a:r>
            <a:rPr lang="en-US" b="0" i="0" dirty="0">
              <a:hlinkClick xmlns:r="http://schemas.openxmlformats.org/officeDocument/2006/relationships" r:id="rId1"/>
            </a:rPr>
            <a:t>https://www.oracle.com/database/technologies/appdev/json.html</a:t>
          </a:r>
          <a:endParaRPr lang="en-US" dirty="0"/>
        </a:p>
      </dgm:t>
    </dgm:pt>
    <dgm:pt modelId="{7C7C2CBC-885D-8F48-97F5-5F7787165700}" type="parTrans" cxnId="{948EBD0D-C6DF-FE4F-B158-0F8C74BFA3EE}">
      <dgm:prSet/>
      <dgm:spPr/>
      <dgm:t>
        <a:bodyPr/>
        <a:lstStyle/>
        <a:p>
          <a:endParaRPr lang="en-US"/>
        </a:p>
      </dgm:t>
    </dgm:pt>
    <dgm:pt modelId="{44B27200-ED1B-9545-82C6-25C0D8D030D3}" type="sibTrans" cxnId="{948EBD0D-C6DF-FE4F-B158-0F8C74BFA3EE}">
      <dgm:prSet/>
      <dgm:spPr/>
      <dgm:t>
        <a:bodyPr/>
        <a:lstStyle/>
        <a:p>
          <a:endParaRPr lang="en-US"/>
        </a:p>
      </dgm:t>
    </dgm:pt>
    <dgm:pt modelId="{A7E0FAC7-9EA5-AD43-82CF-CF1E75719DC3}">
      <dgm:prSet/>
      <dgm:spPr/>
      <dgm:t>
        <a:bodyPr/>
        <a:lstStyle/>
        <a:p>
          <a:r>
            <a:rPr lang="en-US" b="0" i="0" dirty="0"/>
            <a:t>Documentation</a:t>
          </a:r>
          <a:endParaRPr lang="en-US" dirty="0"/>
        </a:p>
      </dgm:t>
    </dgm:pt>
    <dgm:pt modelId="{1A65F351-3194-4D4D-B794-BB7255829EE5}" type="parTrans" cxnId="{9A1FCF82-C486-9947-8ED6-2833D131D7C7}">
      <dgm:prSet/>
      <dgm:spPr/>
      <dgm:t>
        <a:bodyPr/>
        <a:lstStyle/>
        <a:p>
          <a:endParaRPr lang="en-US"/>
        </a:p>
      </dgm:t>
    </dgm:pt>
    <dgm:pt modelId="{FEC0FD4E-9EED-A644-8255-4AB7EB44655F}" type="sibTrans" cxnId="{9A1FCF82-C486-9947-8ED6-2833D131D7C7}">
      <dgm:prSet/>
      <dgm:spPr/>
      <dgm:t>
        <a:bodyPr/>
        <a:lstStyle/>
        <a:p>
          <a:endParaRPr lang="en-US"/>
        </a:p>
      </dgm:t>
    </dgm:pt>
    <dgm:pt modelId="{B7906AA3-A5F2-1044-8627-A2A4199FD5E1}">
      <dgm:prSet/>
      <dgm:spPr/>
      <dgm:t>
        <a:bodyPr/>
        <a:lstStyle/>
        <a:p>
          <a:r>
            <a:rPr lang="en-US" b="0" i="0"/>
            <a:t>JSON Developer Guide - </a:t>
          </a:r>
          <a:r>
            <a:rPr lang="en-US" b="0" i="0">
              <a:hlinkClick xmlns:r="http://schemas.openxmlformats.org/officeDocument/2006/relationships" r:id="rId2"/>
            </a:rPr>
            <a:t>https://docs.oracle.com/en/database/oracle/oracle-database/19/adjsn/index.html</a:t>
          </a:r>
          <a:endParaRPr lang="en-US"/>
        </a:p>
      </dgm:t>
    </dgm:pt>
    <dgm:pt modelId="{008C9A83-A29F-7F4A-B358-AC72B4A6BFA3}" type="parTrans" cxnId="{3C3875CB-BD4D-0C4A-9389-F9C0E3C471B7}">
      <dgm:prSet/>
      <dgm:spPr/>
      <dgm:t>
        <a:bodyPr/>
        <a:lstStyle/>
        <a:p>
          <a:endParaRPr lang="en-US"/>
        </a:p>
      </dgm:t>
    </dgm:pt>
    <dgm:pt modelId="{F8F290C4-532A-F747-B3CD-151D225A7357}" type="sibTrans" cxnId="{3C3875CB-BD4D-0C4A-9389-F9C0E3C471B7}">
      <dgm:prSet/>
      <dgm:spPr/>
      <dgm:t>
        <a:bodyPr/>
        <a:lstStyle/>
        <a:p>
          <a:endParaRPr lang="en-US"/>
        </a:p>
      </dgm:t>
    </dgm:pt>
    <dgm:pt modelId="{2DF7BD85-D874-E445-8573-AFE575A48A9A}">
      <dgm:prSet/>
      <dgm:spPr/>
      <dgm:t>
        <a:bodyPr/>
        <a:lstStyle/>
        <a:p>
          <a:r>
            <a:rPr lang="en-US" b="0" i="0" dirty="0"/>
            <a:t>SODA Documentation - </a:t>
          </a:r>
          <a:r>
            <a:rPr lang="en-US" b="0" i="0" dirty="0">
              <a:hlinkClick xmlns:r="http://schemas.openxmlformats.org/officeDocument/2006/relationships" r:id="rId3"/>
            </a:rPr>
            <a:t>https://docs.oracle.com/en/database/oracle/simple-oracle-document-access/index.html</a:t>
          </a:r>
          <a:endParaRPr lang="en-US" dirty="0"/>
        </a:p>
      </dgm:t>
    </dgm:pt>
    <dgm:pt modelId="{72016E32-2EC9-1D4F-B362-A0D1AB93AAB8}" type="parTrans" cxnId="{C24DD46B-98F8-0C43-9ECF-AD04D89C9AD5}">
      <dgm:prSet/>
      <dgm:spPr/>
      <dgm:t>
        <a:bodyPr/>
        <a:lstStyle/>
        <a:p>
          <a:endParaRPr lang="en-US"/>
        </a:p>
      </dgm:t>
    </dgm:pt>
    <dgm:pt modelId="{C3EC68D5-4733-E145-BE57-D93D808D5A07}" type="sibTrans" cxnId="{C24DD46B-98F8-0C43-9ECF-AD04D89C9AD5}">
      <dgm:prSet/>
      <dgm:spPr/>
      <dgm:t>
        <a:bodyPr/>
        <a:lstStyle/>
        <a:p>
          <a:endParaRPr lang="en-US"/>
        </a:p>
      </dgm:t>
    </dgm:pt>
    <dgm:pt modelId="{1B2DE425-6418-584C-8712-34144D7FD8B6}">
      <dgm:prSet/>
      <dgm:spPr/>
      <dgm:t>
        <a:bodyPr/>
        <a:lstStyle/>
        <a:p>
          <a:r>
            <a:rPr lang="en-US" b="0" i="0" dirty="0" err="1"/>
            <a:t>Github</a:t>
          </a:r>
          <a:endParaRPr lang="en-US" dirty="0"/>
        </a:p>
      </dgm:t>
    </dgm:pt>
    <dgm:pt modelId="{6B54464F-E914-F644-A898-C1566186DCF5}" type="parTrans" cxnId="{84A22D54-CA14-7B41-B88F-A3D97A185261}">
      <dgm:prSet/>
      <dgm:spPr/>
      <dgm:t>
        <a:bodyPr/>
        <a:lstStyle/>
        <a:p>
          <a:endParaRPr lang="en-US"/>
        </a:p>
      </dgm:t>
    </dgm:pt>
    <dgm:pt modelId="{695A0E13-B4D4-704B-BC4D-758C90B2876D}" type="sibTrans" cxnId="{84A22D54-CA14-7B41-B88F-A3D97A185261}">
      <dgm:prSet/>
      <dgm:spPr/>
      <dgm:t>
        <a:bodyPr/>
        <a:lstStyle/>
        <a:p>
          <a:endParaRPr lang="en-US"/>
        </a:p>
      </dgm:t>
    </dgm:pt>
    <dgm:pt modelId="{16586294-5DDA-BF41-A41E-A98BC6A76122}">
      <dgm:prSet/>
      <dgm:spPr/>
      <dgm:t>
        <a:bodyPr/>
        <a:lstStyle/>
        <a:p>
          <a:r>
            <a:rPr lang="en-US" b="0" i="0"/>
            <a:t>SODA for Java - </a:t>
          </a:r>
          <a:r>
            <a:rPr lang="en-US" b="0" i="0">
              <a:hlinkClick xmlns:r="http://schemas.openxmlformats.org/officeDocument/2006/relationships" r:id="rId4"/>
            </a:rPr>
            <a:t>https://github.com/oracle/soda-for-java</a:t>
          </a:r>
          <a:endParaRPr lang="en-US"/>
        </a:p>
      </dgm:t>
    </dgm:pt>
    <dgm:pt modelId="{5914F0B6-A815-0D48-8D9E-13D4FB642614}" type="parTrans" cxnId="{0D24434C-37EB-5F4A-84B4-B54CB2299809}">
      <dgm:prSet/>
      <dgm:spPr/>
      <dgm:t>
        <a:bodyPr/>
        <a:lstStyle/>
        <a:p>
          <a:endParaRPr lang="en-US"/>
        </a:p>
      </dgm:t>
    </dgm:pt>
    <dgm:pt modelId="{0BDAE15E-6092-8248-AEAF-445335258EDC}" type="sibTrans" cxnId="{0D24434C-37EB-5F4A-84B4-B54CB2299809}">
      <dgm:prSet/>
      <dgm:spPr/>
      <dgm:t>
        <a:bodyPr/>
        <a:lstStyle/>
        <a:p>
          <a:endParaRPr lang="en-US"/>
        </a:p>
      </dgm:t>
    </dgm:pt>
    <dgm:pt modelId="{E82C692A-2CAC-AE4F-8E70-C2FA55F391D4}">
      <dgm:prSet/>
      <dgm:spPr/>
      <dgm:t>
        <a:bodyPr/>
        <a:lstStyle/>
        <a:p>
          <a:r>
            <a:rPr lang="en-US" b="0" i="0"/>
            <a:t>SODA for node.js - </a:t>
          </a:r>
          <a:r>
            <a:rPr lang="en-US" b="0" i="0">
              <a:hlinkClick xmlns:r="http://schemas.openxmlformats.org/officeDocument/2006/relationships" r:id="rId5"/>
            </a:rPr>
            <a:t>https://github.com/oracle/node-oracledb</a:t>
          </a:r>
          <a:endParaRPr lang="en-US"/>
        </a:p>
      </dgm:t>
    </dgm:pt>
    <dgm:pt modelId="{6DBDEFD3-3BC8-124F-B163-C5AA3B5196AE}" type="parTrans" cxnId="{8BA7D5DC-186B-CC47-B50D-99B9D92C76EF}">
      <dgm:prSet/>
      <dgm:spPr/>
      <dgm:t>
        <a:bodyPr/>
        <a:lstStyle/>
        <a:p>
          <a:endParaRPr lang="en-US"/>
        </a:p>
      </dgm:t>
    </dgm:pt>
    <dgm:pt modelId="{747F3409-7ACA-2042-BCED-6961F39DBB37}" type="sibTrans" cxnId="{8BA7D5DC-186B-CC47-B50D-99B9D92C76EF}">
      <dgm:prSet/>
      <dgm:spPr/>
      <dgm:t>
        <a:bodyPr/>
        <a:lstStyle/>
        <a:p>
          <a:endParaRPr lang="en-US"/>
        </a:p>
      </dgm:t>
    </dgm:pt>
    <dgm:pt modelId="{98D5E711-869F-E041-A9A6-2D55A9145B79}">
      <dgm:prSet/>
      <dgm:spPr/>
      <dgm:t>
        <a:bodyPr/>
        <a:lstStyle/>
        <a:p>
          <a:r>
            <a:rPr lang="en-US" b="0" i="0" dirty="0"/>
            <a:t>SODA for python - </a:t>
          </a:r>
          <a:r>
            <a:rPr lang="en-US" b="0" i="0" dirty="0">
              <a:hlinkClick xmlns:r="http://schemas.openxmlformats.org/officeDocument/2006/relationships" r:id="rId6"/>
            </a:rPr>
            <a:t>https://github.com/oracle/python-cx_Oracle</a:t>
          </a:r>
          <a:endParaRPr lang="en-US" dirty="0"/>
        </a:p>
      </dgm:t>
    </dgm:pt>
    <dgm:pt modelId="{9BD55816-8819-AC40-892C-77253A1C8432}" type="parTrans" cxnId="{2AA0D1CF-58B4-3E45-A642-9839E2DC44FE}">
      <dgm:prSet/>
      <dgm:spPr/>
      <dgm:t>
        <a:bodyPr/>
        <a:lstStyle/>
        <a:p>
          <a:endParaRPr lang="en-US"/>
        </a:p>
      </dgm:t>
    </dgm:pt>
    <dgm:pt modelId="{86A48005-A5FC-934F-AE38-C39F38136545}" type="sibTrans" cxnId="{2AA0D1CF-58B4-3E45-A642-9839E2DC44FE}">
      <dgm:prSet/>
      <dgm:spPr/>
      <dgm:t>
        <a:bodyPr/>
        <a:lstStyle/>
        <a:p>
          <a:endParaRPr lang="en-US"/>
        </a:p>
      </dgm:t>
    </dgm:pt>
    <dgm:pt modelId="{DD082BDE-DC5B-8346-8E44-584A882661BC}">
      <dgm:prSet/>
      <dgm:spPr/>
      <dgm:t>
        <a:bodyPr/>
        <a:lstStyle/>
        <a:p>
          <a:r>
            <a:rPr lang="en-US" b="0" i="0" dirty="0" err="1"/>
            <a:t>bch_t</a:t>
          </a:r>
          <a:endParaRPr lang="en-US" dirty="0"/>
        </a:p>
      </dgm:t>
    </dgm:pt>
    <dgm:pt modelId="{15C378EA-4785-A248-A164-6927E5F3679F}" type="parTrans" cxnId="{1F9481E2-DC8C-BD43-8BD0-E1BD3BAE7784}">
      <dgm:prSet/>
      <dgm:spPr/>
      <dgm:t>
        <a:bodyPr/>
        <a:lstStyle/>
        <a:p>
          <a:endParaRPr lang="en-US"/>
        </a:p>
      </dgm:t>
    </dgm:pt>
    <dgm:pt modelId="{11CE8A5F-F297-7849-B55C-4E5AD773D446}" type="sibTrans" cxnId="{1F9481E2-DC8C-BD43-8BD0-E1BD3BAE7784}">
      <dgm:prSet/>
      <dgm:spPr/>
      <dgm:t>
        <a:bodyPr/>
        <a:lstStyle/>
        <a:p>
          <a:endParaRPr lang="en-US"/>
        </a:p>
      </dgm:t>
    </dgm:pt>
    <dgm:pt modelId="{C0B41B57-BF8E-2A45-AAF2-F1E479A49FEE}">
      <dgm:prSet/>
      <dgm:spPr/>
      <dgm:t>
        <a:bodyPr/>
        <a:lstStyle/>
        <a:p>
          <a:r>
            <a:rPr lang="en-US" dirty="0"/>
            <a:t>Wine Demo - </a:t>
          </a:r>
          <a:r>
            <a:rPr lang="en-US" dirty="0">
              <a:hlinkClick xmlns:r="http://schemas.openxmlformats.org/officeDocument/2006/relationships" r:id="rId7"/>
            </a:rPr>
            <a:t>https://</a:t>
          </a:r>
          <a:r>
            <a:rPr lang="en-US" dirty="0" err="1">
              <a:hlinkClick xmlns:r="http://schemas.openxmlformats.org/officeDocument/2006/relationships" r:id="rId7"/>
            </a:rPr>
            <a:t>github.com</a:t>
          </a:r>
          <a:r>
            <a:rPr lang="en-US" dirty="0">
              <a:hlinkClick xmlns:r="http://schemas.openxmlformats.org/officeDocument/2006/relationships" r:id="rId7"/>
            </a:rPr>
            <a:t>/oracle/json-in-</a:t>
          </a:r>
          <a:r>
            <a:rPr lang="en-US" dirty="0" err="1">
              <a:hlinkClick xmlns:r="http://schemas.openxmlformats.org/officeDocument/2006/relationships" r:id="rId7"/>
            </a:rPr>
            <a:t>db</a:t>
          </a:r>
          <a:r>
            <a:rPr lang="en-US" dirty="0">
              <a:hlinkClick xmlns:r="http://schemas.openxmlformats.org/officeDocument/2006/relationships" r:id="rId7"/>
            </a:rPr>
            <a:t>/tree/master/</a:t>
          </a:r>
          <a:r>
            <a:rPr lang="en-US" dirty="0" err="1">
              <a:hlinkClick xmlns:r="http://schemas.openxmlformats.org/officeDocument/2006/relationships" r:id="rId7"/>
            </a:rPr>
            <a:t>WineDemo</a:t>
          </a:r>
          <a:endParaRPr lang="en-US" dirty="0"/>
        </a:p>
      </dgm:t>
    </dgm:pt>
    <dgm:pt modelId="{E5B041FD-DF4F-AB4C-846E-D731C6B7963E}" type="parTrans" cxnId="{61652C47-1A9F-014A-AA07-8EA1EA4B8577}">
      <dgm:prSet/>
      <dgm:spPr/>
      <dgm:t>
        <a:bodyPr/>
        <a:lstStyle/>
        <a:p>
          <a:endParaRPr lang="en-US"/>
        </a:p>
      </dgm:t>
    </dgm:pt>
    <dgm:pt modelId="{CFF3AB16-1EAF-544C-8D59-99C16BD03894}" type="sibTrans" cxnId="{61652C47-1A9F-014A-AA07-8EA1EA4B8577}">
      <dgm:prSet/>
      <dgm:spPr/>
      <dgm:t>
        <a:bodyPr/>
        <a:lstStyle/>
        <a:p>
          <a:endParaRPr lang="en-US"/>
        </a:p>
      </dgm:t>
    </dgm:pt>
    <dgm:pt modelId="{D3BFF863-0684-9842-9288-1FAEC8D487B5}">
      <dgm:prSet/>
      <dgm:spPr/>
      <dgm:t>
        <a:bodyPr/>
        <a:lstStyle/>
        <a:p>
          <a:r>
            <a:rPr lang="en-US" dirty="0" err="1"/>
            <a:t>MuShop</a:t>
          </a:r>
          <a:r>
            <a:rPr lang="en-US" dirty="0"/>
            <a:t> Demo - </a:t>
          </a:r>
          <a:r>
            <a:rPr lang="en-US" dirty="0">
              <a:hlinkClick xmlns:r="http://schemas.openxmlformats.org/officeDocument/2006/relationships" r:id="rId8"/>
            </a:rPr>
            <a:t>https://</a:t>
          </a:r>
          <a:r>
            <a:rPr lang="en-US" dirty="0" err="1">
              <a:hlinkClick xmlns:r="http://schemas.openxmlformats.org/officeDocument/2006/relationships" r:id="rId8"/>
            </a:rPr>
            <a:t>github.com</a:t>
          </a:r>
          <a:r>
            <a:rPr lang="en-US" dirty="0">
              <a:hlinkClick xmlns:r="http://schemas.openxmlformats.org/officeDocument/2006/relationships" r:id="rId8"/>
            </a:rPr>
            <a:t>/oracle-</a:t>
          </a:r>
          <a:r>
            <a:rPr lang="en-US" dirty="0" err="1">
              <a:hlinkClick xmlns:r="http://schemas.openxmlformats.org/officeDocument/2006/relationships" r:id="rId8"/>
            </a:rPr>
            <a:t>quickstart</a:t>
          </a:r>
          <a:r>
            <a:rPr lang="en-US" dirty="0">
              <a:hlinkClick xmlns:r="http://schemas.openxmlformats.org/officeDocument/2006/relationships" r:id="rId8"/>
            </a:rPr>
            <a:t>/</a:t>
          </a:r>
          <a:r>
            <a:rPr lang="en-US" dirty="0" err="1">
              <a:hlinkClick xmlns:r="http://schemas.openxmlformats.org/officeDocument/2006/relationships" r:id="rId8"/>
            </a:rPr>
            <a:t>oci-cloudnative</a:t>
          </a:r>
          <a:r>
            <a:rPr lang="en-US" dirty="0">
              <a:hlinkClick xmlns:r="http://schemas.openxmlformats.org/officeDocument/2006/relationships" r:id="rId8"/>
            </a:rPr>
            <a:t>/tree/master/</a:t>
          </a:r>
          <a:r>
            <a:rPr lang="en-US" dirty="0" err="1">
              <a:hlinkClick xmlns:r="http://schemas.openxmlformats.org/officeDocument/2006/relationships" r:id="rId8"/>
            </a:rPr>
            <a:t>src</a:t>
          </a:r>
          <a:r>
            <a:rPr lang="en-US" dirty="0">
              <a:hlinkClick xmlns:r="http://schemas.openxmlformats.org/officeDocument/2006/relationships" r:id="rId8"/>
            </a:rPr>
            <a:t>/carts</a:t>
          </a:r>
          <a:endParaRPr lang="en-US" dirty="0"/>
        </a:p>
      </dgm:t>
    </dgm:pt>
    <dgm:pt modelId="{CE400A73-262A-D340-9727-EB277FC9321A}" type="parTrans" cxnId="{9EEB107B-21F7-8943-8858-39C7BD6AA9F8}">
      <dgm:prSet/>
      <dgm:spPr/>
    </dgm:pt>
    <dgm:pt modelId="{E3659E3A-6EC6-254D-A9E8-3EF092C290AD}" type="sibTrans" cxnId="{9EEB107B-21F7-8943-8858-39C7BD6AA9F8}">
      <dgm:prSet/>
      <dgm:spPr/>
    </dgm:pt>
    <dgm:pt modelId="{C471EF1A-0746-2A4A-9ABD-9F4AAD921034}">
      <dgm:prSet/>
      <dgm:spPr/>
      <dgm:t>
        <a:bodyPr/>
        <a:lstStyle/>
        <a:p>
          <a:r>
            <a:rPr lang="en-US" b="0" i="0" dirty="0"/>
            <a:t>Twitter</a:t>
          </a:r>
          <a:endParaRPr lang="en-US" dirty="0"/>
        </a:p>
      </dgm:t>
    </dgm:pt>
    <dgm:pt modelId="{8986568B-0C39-3845-846F-4B9D25B2D11E}" type="parTrans" cxnId="{61B96003-7E56-5344-804F-4B18627198F2}">
      <dgm:prSet/>
      <dgm:spPr/>
    </dgm:pt>
    <dgm:pt modelId="{0C2C099A-5573-9B4A-8EA1-70625FD06C41}" type="sibTrans" cxnId="{61B96003-7E56-5344-804F-4B18627198F2}">
      <dgm:prSet/>
      <dgm:spPr/>
    </dgm:pt>
    <dgm:pt modelId="{2F0E7950-BC22-6C45-90B9-6707E1494C3A}" type="pres">
      <dgm:prSet presAssocID="{D1A0E919-6FB3-9C4F-B7BC-100490CC1FDA}" presName="linear" presStyleCnt="0">
        <dgm:presLayoutVars>
          <dgm:dir/>
          <dgm:animLvl val="lvl"/>
          <dgm:resizeHandles val="exact"/>
        </dgm:presLayoutVars>
      </dgm:prSet>
      <dgm:spPr/>
    </dgm:pt>
    <dgm:pt modelId="{79FA0C23-E8E2-9B4D-8C15-A2CD873D69E4}" type="pres">
      <dgm:prSet presAssocID="{78AC0BB7-A9ED-0A46-A938-EFADC51FD9CE}" presName="parentLin" presStyleCnt="0"/>
      <dgm:spPr/>
    </dgm:pt>
    <dgm:pt modelId="{7EF947CE-70BE-9A4F-B80F-89C4793FB58D}" type="pres">
      <dgm:prSet presAssocID="{78AC0BB7-A9ED-0A46-A938-EFADC51FD9CE}" presName="parentLeftMargin" presStyleLbl="node1" presStyleIdx="0" presStyleCnt="4"/>
      <dgm:spPr/>
    </dgm:pt>
    <dgm:pt modelId="{2BBF068C-4FA6-5843-8AEC-35606C8BCF1B}" type="pres">
      <dgm:prSet presAssocID="{78AC0BB7-A9ED-0A46-A938-EFADC51FD9CE}" presName="parentText" presStyleLbl="node1" presStyleIdx="0" presStyleCnt="4">
        <dgm:presLayoutVars>
          <dgm:chMax val="0"/>
          <dgm:bulletEnabled val="1"/>
        </dgm:presLayoutVars>
      </dgm:prSet>
      <dgm:spPr/>
    </dgm:pt>
    <dgm:pt modelId="{53FA7270-2169-1340-B264-3F7A9CD4E7A0}" type="pres">
      <dgm:prSet presAssocID="{78AC0BB7-A9ED-0A46-A938-EFADC51FD9CE}" presName="negativeSpace" presStyleCnt="0"/>
      <dgm:spPr/>
    </dgm:pt>
    <dgm:pt modelId="{4B640460-1C9D-8347-A229-5FD51FA6B3EE}" type="pres">
      <dgm:prSet presAssocID="{78AC0BB7-A9ED-0A46-A938-EFADC51FD9CE}" presName="childText" presStyleLbl="conFgAcc1" presStyleIdx="0" presStyleCnt="4">
        <dgm:presLayoutVars>
          <dgm:bulletEnabled val="1"/>
        </dgm:presLayoutVars>
      </dgm:prSet>
      <dgm:spPr/>
    </dgm:pt>
    <dgm:pt modelId="{1C8A0B36-9B73-254B-BDA4-1EB08416DB0A}" type="pres">
      <dgm:prSet presAssocID="{3B13C742-2439-8147-BA5F-538858CCA047}" presName="spaceBetweenRectangles" presStyleCnt="0"/>
      <dgm:spPr/>
    </dgm:pt>
    <dgm:pt modelId="{E42A3736-CA11-B64D-AF6F-48A73BA78251}" type="pres">
      <dgm:prSet presAssocID="{A7E0FAC7-9EA5-AD43-82CF-CF1E75719DC3}" presName="parentLin" presStyleCnt="0"/>
      <dgm:spPr/>
    </dgm:pt>
    <dgm:pt modelId="{23423659-1F51-1F4B-B517-38DD58E5978E}" type="pres">
      <dgm:prSet presAssocID="{A7E0FAC7-9EA5-AD43-82CF-CF1E75719DC3}" presName="parentLeftMargin" presStyleLbl="node1" presStyleIdx="0" presStyleCnt="4"/>
      <dgm:spPr/>
    </dgm:pt>
    <dgm:pt modelId="{A537FB37-41EC-904C-9A71-F839450A1C59}" type="pres">
      <dgm:prSet presAssocID="{A7E0FAC7-9EA5-AD43-82CF-CF1E75719DC3}" presName="parentText" presStyleLbl="node1" presStyleIdx="1" presStyleCnt="4">
        <dgm:presLayoutVars>
          <dgm:chMax val="0"/>
          <dgm:bulletEnabled val="1"/>
        </dgm:presLayoutVars>
      </dgm:prSet>
      <dgm:spPr/>
    </dgm:pt>
    <dgm:pt modelId="{05FD6CEF-BBC4-FF48-AD60-46CACDEC5CFA}" type="pres">
      <dgm:prSet presAssocID="{A7E0FAC7-9EA5-AD43-82CF-CF1E75719DC3}" presName="negativeSpace" presStyleCnt="0"/>
      <dgm:spPr/>
    </dgm:pt>
    <dgm:pt modelId="{5304E0AB-AB77-E14F-95D6-96BF7AC782ED}" type="pres">
      <dgm:prSet presAssocID="{A7E0FAC7-9EA5-AD43-82CF-CF1E75719DC3}" presName="childText" presStyleLbl="conFgAcc1" presStyleIdx="1" presStyleCnt="4">
        <dgm:presLayoutVars>
          <dgm:bulletEnabled val="1"/>
        </dgm:presLayoutVars>
      </dgm:prSet>
      <dgm:spPr/>
    </dgm:pt>
    <dgm:pt modelId="{F0F95055-C342-D84E-977D-928E85521CEC}" type="pres">
      <dgm:prSet presAssocID="{FEC0FD4E-9EED-A644-8255-4AB7EB44655F}" presName="spaceBetweenRectangles" presStyleCnt="0"/>
      <dgm:spPr/>
    </dgm:pt>
    <dgm:pt modelId="{34C2F5BD-F824-2741-BDD3-5A325E50FE76}" type="pres">
      <dgm:prSet presAssocID="{1B2DE425-6418-584C-8712-34144D7FD8B6}" presName="parentLin" presStyleCnt="0"/>
      <dgm:spPr/>
    </dgm:pt>
    <dgm:pt modelId="{492898C7-FCE7-7342-A2C5-ED2303D8AF8F}" type="pres">
      <dgm:prSet presAssocID="{1B2DE425-6418-584C-8712-34144D7FD8B6}" presName="parentLeftMargin" presStyleLbl="node1" presStyleIdx="1" presStyleCnt="4"/>
      <dgm:spPr/>
    </dgm:pt>
    <dgm:pt modelId="{DB059DCA-29A8-3142-99C8-8CFF46527E62}" type="pres">
      <dgm:prSet presAssocID="{1B2DE425-6418-584C-8712-34144D7FD8B6}" presName="parentText" presStyleLbl="node1" presStyleIdx="2" presStyleCnt="4">
        <dgm:presLayoutVars>
          <dgm:chMax val="0"/>
          <dgm:bulletEnabled val="1"/>
        </dgm:presLayoutVars>
      </dgm:prSet>
      <dgm:spPr/>
    </dgm:pt>
    <dgm:pt modelId="{175914BE-8E20-5447-AC8C-FA0812F85B70}" type="pres">
      <dgm:prSet presAssocID="{1B2DE425-6418-584C-8712-34144D7FD8B6}" presName="negativeSpace" presStyleCnt="0"/>
      <dgm:spPr/>
    </dgm:pt>
    <dgm:pt modelId="{B47801CE-F5CF-5843-A124-D8736B2129D1}" type="pres">
      <dgm:prSet presAssocID="{1B2DE425-6418-584C-8712-34144D7FD8B6}" presName="childText" presStyleLbl="conFgAcc1" presStyleIdx="2" presStyleCnt="4">
        <dgm:presLayoutVars>
          <dgm:bulletEnabled val="1"/>
        </dgm:presLayoutVars>
      </dgm:prSet>
      <dgm:spPr/>
    </dgm:pt>
    <dgm:pt modelId="{2CFB2F93-16D7-5341-AEDE-FDC8B054D46F}" type="pres">
      <dgm:prSet presAssocID="{695A0E13-B4D4-704B-BC4D-758C90B2876D}" presName="spaceBetweenRectangles" presStyleCnt="0"/>
      <dgm:spPr/>
    </dgm:pt>
    <dgm:pt modelId="{C40F75FB-3B9E-0248-AD72-BCF779B87F0E}" type="pres">
      <dgm:prSet presAssocID="{C471EF1A-0746-2A4A-9ABD-9F4AAD921034}" presName="parentLin" presStyleCnt="0"/>
      <dgm:spPr/>
    </dgm:pt>
    <dgm:pt modelId="{E9BAE667-EE52-B64B-BFF6-C1223D62B106}" type="pres">
      <dgm:prSet presAssocID="{C471EF1A-0746-2A4A-9ABD-9F4AAD921034}" presName="parentLeftMargin" presStyleLbl="node1" presStyleIdx="2" presStyleCnt="4"/>
      <dgm:spPr/>
    </dgm:pt>
    <dgm:pt modelId="{2B5327E6-CAFE-4C44-8F1F-E7C33FD7FFF1}" type="pres">
      <dgm:prSet presAssocID="{C471EF1A-0746-2A4A-9ABD-9F4AAD921034}" presName="parentText" presStyleLbl="node1" presStyleIdx="3" presStyleCnt="4">
        <dgm:presLayoutVars>
          <dgm:chMax val="0"/>
          <dgm:bulletEnabled val="1"/>
        </dgm:presLayoutVars>
      </dgm:prSet>
      <dgm:spPr/>
    </dgm:pt>
    <dgm:pt modelId="{51988AD4-A075-2248-ACBA-DCFA1C40B964}" type="pres">
      <dgm:prSet presAssocID="{C471EF1A-0746-2A4A-9ABD-9F4AAD921034}" presName="negativeSpace" presStyleCnt="0"/>
      <dgm:spPr/>
    </dgm:pt>
    <dgm:pt modelId="{B484C21B-0FFF-BF44-8B65-B8385CED33D6}" type="pres">
      <dgm:prSet presAssocID="{C471EF1A-0746-2A4A-9ABD-9F4AAD921034}" presName="childText" presStyleLbl="conFgAcc1" presStyleIdx="3" presStyleCnt="4">
        <dgm:presLayoutVars>
          <dgm:bulletEnabled val="1"/>
        </dgm:presLayoutVars>
      </dgm:prSet>
      <dgm:spPr/>
    </dgm:pt>
  </dgm:ptLst>
  <dgm:cxnLst>
    <dgm:cxn modelId="{61B96003-7E56-5344-804F-4B18627198F2}" srcId="{D1A0E919-6FB3-9C4F-B7BC-100490CC1FDA}" destId="{C471EF1A-0746-2A4A-9ABD-9F4AAD921034}" srcOrd="3" destOrd="0" parTransId="{8986568B-0C39-3845-846F-4B9D25B2D11E}" sibTransId="{0C2C099A-5573-9B4A-8EA1-70625FD06C41}"/>
    <dgm:cxn modelId="{C450220D-52C1-F44E-968F-632776EEB109}" type="presOf" srcId="{2DF7BD85-D874-E445-8573-AFE575A48A9A}" destId="{5304E0AB-AB77-E14F-95D6-96BF7AC782ED}" srcOrd="0" destOrd="1" presId="urn:microsoft.com/office/officeart/2005/8/layout/list1"/>
    <dgm:cxn modelId="{948EBD0D-C6DF-FE4F-B158-0F8C74BFA3EE}" srcId="{78AC0BB7-A9ED-0A46-A938-EFADC51FD9CE}" destId="{89DCE12F-6E21-3949-AF77-9AAE5D729AEB}" srcOrd="0" destOrd="0" parTransId="{7C7C2CBC-885D-8F48-97F5-5F7787165700}" sibTransId="{44B27200-ED1B-9545-82C6-25C0D8D030D3}"/>
    <dgm:cxn modelId="{7E30AB21-4E35-C942-9D8E-45F04BD1A978}" type="presOf" srcId="{16586294-5DDA-BF41-A41E-A98BC6A76122}" destId="{B47801CE-F5CF-5843-A124-D8736B2129D1}" srcOrd="0" destOrd="0" presId="urn:microsoft.com/office/officeart/2005/8/layout/list1"/>
    <dgm:cxn modelId="{033FF229-5AA0-F340-B95B-AC088D8D716D}" type="presOf" srcId="{C0B41B57-BF8E-2A45-AAF2-F1E479A49FEE}" destId="{B47801CE-F5CF-5843-A124-D8736B2129D1}" srcOrd="0" destOrd="3" presId="urn:microsoft.com/office/officeart/2005/8/layout/list1"/>
    <dgm:cxn modelId="{E984CB33-B56C-0F44-B9B1-6522A18731B1}" srcId="{D1A0E919-6FB3-9C4F-B7BC-100490CC1FDA}" destId="{78AC0BB7-A9ED-0A46-A938-EFADC51FD9CE}" srcOrd="0" destOrd="0" parTransId="{D094E091-42B6-7746-AC8E-4BABADF4F8D9}" sibTransId="{3B13C742-2439-8147-BA5F-538858CCA047}"/>
    <dgm:cxn modelId="{18CC0445-D0B2-E24C-B5DC-8583074187CB}" type="presOf" srcId="{C471EF1A-0746-2A4A-9ABD-9F4AAD921034}" destId="{E9BAE667-EE52-B64B-BFF6-C1223D62B106}" srcOrd="0" destOrd="0" presId="urn:microsoft.com/office/officeart/2005/8/layout/list1"/>
    <dgm:cxn modelId="{61652C47-1A9F-014A-AA07-8EA1EA4B8577}" srcId="{1B2DE425-6418-584C-8712-34144D7FD8B6}" destId="{C0B41B57-BF8E-2A45-AAF2-F1E479A49FEE}" srcOrd="3" destOrd="0" parTransId="{E5B041FD-DF4F-AB4C-846E-D731C6B7963E}" sibTransId="{CFF3AB16-1EAF-544C-8D59-99C16BD03894}"/>
    <dgm:cxn modelId="{0D24434C-37EB-5F4A-84B4-B54CB2299809}" srcId="{1B2DE425-6418-584C-8712-34144D7FD8B6}" destId="{16586294-5DDA-BF41-A41E-A98BC6A76122}" srcOrd="0" destOrd="0" parTransId="{5914F0B6-A815-0D48-8D9E-13D4FB642614}" sibTransId="{0BDAE15E-6092-8248-AEAF-445335258EDC}"/>
    <dgm:cxn modelId="{E7CB474D-52D8-1942-AFC5-E0BB3894822B}" type="presOf" srcId="{A7E0FAC7-9EA5-AD43-82CF-CF1E75719DC3}" destId="{23423659-1F51-1F4B-B517-38DD58E5978E}" srcOrd="0" destOrd="0" presId="urn:microsoft.com/office/officeart/2005/8/layout/list1"/>
    <dgm:cxn modelId="{5B9B9153-E0CB-A948-AD0E-11CA0879A094}" type="presOf" srcId="{A7E0FAC7-9EA5-AD43-82CF-CF1E75719DC3}" destId="{A537FB37-41EC-904C-9A71-F839450A1C59}" srcOrd="1" destOrd="0" presId="urn:microsoft.com/office/officeart/2005/8/layout/list1"/>
    <dgm:cxn modelId="{84A22D54-CA14-7B41-B88F-A3D97A185261}" srcId="{D1A0E919-6FB3-9C4F-B7BC-100490CC1FDA}" destId="{1B2DE425-6418-584C-8712-34144D7FD8B6}" srcOrd="2" destOrd="0" parTransId="{6B54464F-E914-F644-A898-C1566186DCF5}" sibTransId="{695A0E13-B4D4-704B-BC4D-758C90B2876D}"/>
    <dgm:cxn modelId="{297C6A62-55FA-294D-9696-979F6C1BD50C}" type="presOf" srcId="{E82C692A-2CAC-AE4F-8E70-C2FA55F391D4}" destId="{B47801CE-F5CF-5843-A124-D8736B2129D1}" srcOrd="0" destOrd="1" presId="urn:microsoft.com/office/officeart/2005/8/layout/list1"/>
    <dgm:cxn modelId="{B60EAE62-338C-504B-B174-3CB3E0649D5C}" type="presOf" srcId="{B7906AA3-A5F2-1044-8627-A2A4199FD5E1}" destId="{5304E0AB-AB77-E14F-95D6-96BF7AC782ED}" srcOrd="0" destOrd="0" presId="urn:microsoft.com/office/officeart/2005/8/layout/list1"/>
    <dgm:cxn modelId="{C24DD46B-98F8-0C43-9ECF-AD04D89C9AD5}" srcId="{A7E0FAC7-9EA5-AD43-82CF-CF1E75719DC3}" destId="{2DF7BD85-D874-E445-8573-AFE575A48A9A}" srcOrd="1" destOrd="0" parTransId="{72016E32-2EC9-1D4F-B362-A0D1AB93AAB8}" sibTransId="{C3EC68D5-4733-E145-BE57-D93D808D5A07}"/>
    <dgm:cxn modelId="{A70F7679-2A1A-014B-95EA-72238F5A61AB}" type="presOf" srcId="{98D5E711-869F-E041-A9A6-2D55A9145B79}" destId="{B47801CE-F5CF-5843-A124-D8736B2129D1}" srcOrd="0" destOrd="2" presId="urn:microsoft.com/office/officeart/2005/8/layout/list1"/>
    <dgm:cxn modelId="{9EEB107B-21F7-8943-8858-39C7BD6AA9F8}" srcId="{1B2DE425-6418-584C-8712-34144D7FD8B6}" destId="{D3BFF863-0684-9842-9288-1FAEC8D487B5}" srcOrd="4" destOrd="0" parTransId="{CE400A73-262A-D340-9727-EB277FC9321A}" sibTransId="{E3659E3A-6EC6-254D-A9E8-3EF092C290AD}"/>
    <dgm:cxn modelId="{9A1FCF82-C486-9947-8ED6-2833D131D7C7}" srcId="{D1A0E919-6FB3-9C4F-B7BC-100490CC1FDA}" destId="{A7E0FAC7-9EA5-AD43-82CF-CF1E75719DC3}" srcOrd="1" destOrd="0" parTransId="{1A65F351-3194-4D4D-B794-BB7255829EE5}" sibTransId="{FEC0FD4E-9EED-A644-8255-4AB7EB44655F}"/>
    <dgm:cxn modelId="{F27D2990-8F3E-394A-BCDE-F40110C0B797}" type="presOf" srcId="{D1A0E919-6FB3-9C4F-B7BC-100490CC1FDA}" destId="{2F0E7950-BC22-6C45-90B9-6707E1494C3A}" srcOrd="0" destOrd="0" presId="urn:microsoft.com/office/officeart/2005/8/layout/list1"/>
    <dgm:cxn modelId="{96F2C299-9E9F-2F41-ACB2-CA7EB111FA24}" type="presOf" srcId="{1B2DE425-6418-584C-8712-34144D7FD8B6}" destId="{492898C7-FCE7-7342-A2C5-ED2303D8AF8F}" srcOrd="0" destOrd="0" presId="urn:microsoft.com/office/officeart/2005/8/layout/list1"/>
    <dgm:cxn modelId="{9230CAB7-7824-1243-9258-88EE76736E86}" type="presOf" srcId="{78AC0BB7-A9ED-0A46-A938-EFADC51FD9CE}" destId="{7EF947CE-70BE-9A4F-B80F-89C4793FB58D}" srcOrd="0" destOrd="0" presId="urn:microsoft.com/office/officeart/2005/8/layout/list1"/>
    <dgm:cxn modelId="{29BE49C3-3229-DF4E-955A-70DAC701876A}" type="presOf" srcId="{C471EF1A-0746-2A4A-9ABD-9F4AAD921034}" destId="{2B5327E6-CAFE-4C44-8F1F-E7C33FD7FFF1}" srcOrd="1" destOrd="0" presId="urn:microsoft.com/office/officeart/2005/8/layout/list1"/>
    <dgm:cxn modelId="{3C3875CB-BD4D-0C4A-9389-F9C0E3C471B7}" srcId="{A7E0FAC7-9EA5-AD43-82CF-CF1E75719DC3}" destId="{B7906AA3-A5F2-1044-8627-A2A4199FD5E1}" srcOrd="0" destOrd="0" parTransId="{008C9A83-A29F-7F4A-B358-AC72B4A6BFA3}" sibTransId="{F8F290C4-532A-F747-B3CD-151D225A7357}"/>
    <dgm:cxn modelId="{2AA0D1CF-58B4-3E45-A642-9839E2DC44FE}" srcId="{1B2DE425-6418-584C-8712-34144D7FD8B6}" destId="{98D5E711-869F-E041-A9A6-2D55A9145B79}" srcOrd="2" destOrd="0" parTransId="{9BD55816-8819-AC40-892C-77253A1C8432}" sibTransId="{86A48005-A5FC-934F-AE38-C39F38136545}"/>
    <dgm:cxn modelId="{21A893D9-5196-F647-BF0D-DAF90B96B932}" type="presOf" srcId="{D3BFF863-0684-9842-9288-1FAEC8D487B5}" destId="{B47801CE-F5CF-5843-A124-D8736B2129D1}" srcOrd="0" destOrd="4" presId="urn:microsoft.com/office/officeart/2005/8/layout/list1"/>
    <dgm:cxn modelId="{0E47F5D9-D077-0849-87ED-4AC6BBCC9750}" type="presOf" srcId="{78AC0BB7-A9ED-0A46-A938-EFADC51FD9CE}" destId="{2BBF068C-4FA6-5843-8AEC-35606C8BCF1B}" srcOrd="1" destOrd="0" presId="urn:microsoft.com/office/officeart/2005/8/layout/list1"/>
    <dgm:cxn modelId="{8BA7D5DC-186B-CC47-B50D-99B9D92C76EF}" srcId="{1B2DE425-6418-584C-8712-34144D7FD8B6}" destId="{E82C692A-2CAC-AE4F-8E70-C2FA55F391D4}" srcOrd="1" destOrd="0" parTransId="{6DBDEFD3-3BC8-124F-B163-C5AA3B5196AE}" sibTransId="{747F3409-7ACA-2042-BCED-6961F39DBB37}"/>
    <dgm:cxn modelId="{305C3DE0-9FB1-4343-9B4E-F2E742054C0B}" type="presOf" srcId="{1B2DE425-6418-584C-8712-34144D7FD8B6}" destId="{DB059DCA-29A8-3142-99C8-8CFF46527E62}" srcOrd="1" destOrd="0" presId="urn:microsoft.com/office/officeart/2005/8/layout/list1"/>
    <dgm:cxn modelId="{1F9481E2-DC8C-BD43-8BD0-E1BD3BAE7784}" srcId="{C471EF1A-0746-2A4A-9ABD-9F4AAD921034}" destId="{DD082BDE-DC5B-8346-8E44-584A882661BC}" srcOrd="0" destOrd="0" parTransId="{15C378EA-4785-A248-A164-6927E5F3679F}" sibTransId="{11CE8A5F-F297-7849-B55C-4E5AD773D446}"/>
    <dgm:cxn modelId="{DFFE82FB-CF50-0340-92E3-4FEC9735B0BE}" type="presOf" srcId="{89DCE12F-6E21-3949-AF77-9AAE5D729AEB}" destId="{4B640460-1C9D-8347-A229-5FD51FA6B3EE}" srcOrd="0" destOrd="0" presId="urn:microsoft.com/office/officeart/2005/8/layout/list1"/>
    <dgm:cxn modelId="{5685A8FB-0CF1-DB4E-A58B-23CFD41E2E98}" type="presOf" srcId="{DD082BDE-DC5B-8346-8E44-584A882661BC}" destId="{B484C21B-0FFF-BF44-8B65-B8385CED33D6}" srcOrd="0" destOrd="0" presId="urn:microsoft.com/office/officeart/2005/8/layout/list1"/>
    <dgm:cxn modelId="{F61B465A-72B1-4D4B-BF0D-3C6F180EE481}" type="presParOf" srcId="{2F0E7950-BC22-6C45-90B9-6707E1494C3A}" destId="{79FA0C23-E8E2-9B4D-8C15-A2CD873D69E4}" srcOrd="0" destOrd="0" presId="urn:microsoft.com/office/officeart/2005/8/layout/list1"/>
    <dgm:cxn modelId="{48EDD0A6-470D-8C44-B8A5-3A8137043754}" type="presParOf" srcId="{79FA0C23-E8E2-9B4D-8C15-A2CD873D69E4}" destId="{7EF947CE-70BE-9A4F-B80F-89C4793FB58D}" srcOrd="0" destOrd="0" presId="urn:microsoft.com/office/officeart/2005/8/layout/list1"/>
    <dgm:cxn modelId="{9FCC82F1-3806-F04A-BD2F-BA5CDED7E5D1}" type="presParOf" srcId="{79FA0C23-E8E2-9B4D-8C15-A2CD873D69E4}" destId="{2BBF068C-4FA6-5843-8AEC-35606C8BCF1B}" srcOrd="1" destOrd="0" presId="urn:microsoft.com/office/officeart/2005/8/layout/list1"/>
    <dgm:cxn modelId="{346260AD-5918-A647-9CD7-3E3543CC6715}" type="presParOf" srcId="{2F0E7950-BC22-6C45-90B9-6707E1494C3A}" destId="{53FA7270-2169-1340-B264-3F7A9CD4E7A0}" srcOrd="1" destOrd="0" presId="urn:microsoft.com/office/officeart/2005/8/layout/list1"/>
    <dgm:cxn modelId="{3331B9F8-204E-D143-A4CD-EAA78C7B372E}" type="presParOf" srcId="{2F0E7950-BC22-6C45-90B9-6707E1494C3A}" destId="{4B640460-1C9D-8347-A229-5FD51FA6B3EE}" srcOrd="2" destOrd="0" presId="urn:microsoft.com/office/officeart/2005/8/layout/list1"/>
    <dgm:cxn modelId="{3F7EBF5A-ECF3-184B-B524-49035E299619}" type="presParOf" srcId="{2F0E7950-BC22-6C45-90B9-6707E1494C3A}" destId="{1C8A0B36-9B73-254B-BDA4-1EB08416DB0A}" srcOrd="3" destOrd="0" presId="urn:microsoft.com/office/officeart/2005/8/layout/list1"/>
    <dgm:cxn modelId="{328B914F-7BD8-6F4B-900B-ADE412744E1C}" type="presParOf" srcId="{2F0E7950-BC22-6C45-90B9-6707E1494C3A}" destId="{E42A3736-CA11-B64D-AF6F-48A73BA78251}" srcOrd="4" destOrd="0" presId="urn:microsoft.com/office/officeart/2005/8/layout/list1"/>
    <dgm:cxn modelId="{D9E919AD-1028-EB4A-9BBE-8D6602BEE985}" type="presParOf" srcId="{E42A3736-CA11-B64D-AF6F-48A73BA78251}" destId="{23423659-1F51-1F4B-B517-38DD58E5978E}" srcOrd="0" destOrd="0" presId="urn:microsoft.com/office/officeart/2005/8/layout/list1"/>
    <dgm:cxn modelId="{CCF81A80-B208-3F4F-9D71-9D16837AD94C}" type="presParOf" srcId="{E42A3736-CA11-B64D-AF6F-48A73BA78251}" destId="{A537FB37-41EC-904C-9A71-F839450A1C59}" srcOrd="1" destOrd="0" presId="urn:microsoft.com/office/officeart/2005/8/layout/list1"/>
    <dgm:cxn modelId="{2A4B2949-41E4-2343-8C46-91E452245FB9}" type="presParOf" srcId="{2F0E7950-BC22-6C45-90B9-6707E1494C3A}" destId="{05FD6CEF-BBC4-FF48-AD60-46CACDEC5CFA}" srcOrd="5" destOrd="0" presId="urn:microsoft.com/office/officeart/2005/8/layout/list1"/>
    <dgm:cxn modelId="{97FC0378-7450-8145-BF36-2A8B1AE5B1FA}" type="presParOf" srcId="{2F0E7950-BC22-6C45-90B9-6707E1494C3A}" destId="{5304E0AB-AB77-E14F-95D6-96BF7AC782ED}" srcOrd="6" destOrd="0" presId="urn:microsoft.com/office/officeart/2005/8/layout/list1"/>
    <dgm:cxn modelId="{CC07AED4-4D2B-594F-9CF9-76541B0DF4A3}" type="presParOf" srcId="{2F0E7950-BC22-6C45-90B9-6707E1494C3A}" destId="{F0F95055-C342-D84E-977D-928E85521CEC}" srcOrd="7" destOrd="0" presId="urn:microsoft.com/office/officeart/2005/8/layout/list1"/>
    <dgm:cxn modelId="{2EA59895-1646-B64F-B777-E7652A0F781D}" type="presParOf" srcId="{2F0E7950-BC22-6C45-90B9-6707E1494C3A}" destId="{34C2F5BD-F824-2741-BDD3-5A325E50FE76}" srcOrd="8" destOrd="0" presId="urn:microsoft.com/office/officeart/2005/8/layout/list1"/>
    <dgm:cxn modelId="{AABEBA50-5396-BE47-A342-51EAFBFF550E}" type="presParOf" srcId="{34C2F5BD-F824-2741-BDD3-5A325E50FE76}" destId="{492898C7-FCE7-7342-A2C5-ED2303D8AF8F}" srcOrd="0" destOrd="0" presId="urn:microsoft.com/office/officeart/2005/8/layout/list1"/>
    <dgm:cxn modelId="{2011102D-9AD6-974D-99EB-E6B375FBC213}" type="presParOf" srcId="{34C2F5BD-F824-2741-BDD3-5A325E50FE76}" destId="{DB059DCA-29A8-3142-99C8-8CFF46527E62}" srcOrd="1" destOrd="0" presId="urn:microsoft.com/office/officeart/2005/8/layout/list1"/>
    <dgm:cxn modelId="{D6D611A7-6240-8F4F-B294-114D7C11C697}" type="presParOf" srcId="{2F0E7950-BC22-6C45-90B9-6707E1494C3A}" destId="{175914BE-8E20-5447-AC8C-FA0812F85B70}" srcOrd="9" destOrd="0" presId="urn:microsoft.com/office/officeart/2005/8/layout/list1"/>
    <dgm:cxn modelId="{F4F786B5-A3D0-FF46-AFFF-7337E383F9F3}" type="presParOf" srcId="{2F0E7950-BC22-6C45-90B9-6707E1494C3A}" destId="{B47801CE-F5CF-5843-A124-D8736B2129D1}" srcOrd="10" destOrd="0" presId="urn:microsoft.com/office/officeart/2005/8/layout/list1"/>
    <dgm:cxn modelId="{AF1E1A34-05C8-4946-80F8-ACFFB9E1B092}" type="presParOf" srcId="{2F0E7950-BC22-6C45-90B9-6707E1494C3A}" destId="{2CFB2F93-16D7-5341-AEDE-FDC8B054D46F}" srcOrd="11" destOrd="0" presId="urn:microsoft.com/office/officeart/2005/8/layout/list1"/>
    <dgm:cxn modelId="{031CFB67-3E0C-3743-8A36-64B48E0B2FB7}" type="presParOf" srcId="{2F0E7950-BC22-6C45-90B9-6707E1494C3A}" destId="{C40F75FB-3B9E-0248-AD72-BCF779B87F0E}" srcOrd="12" destOrd="0" presId="urn:microsoft.com/office/officeart/2005/8/layout/list1"/>
    <dgm:cxn modelId="{01FFDEB7-52C1-AD42-9F2D-476F77E768B9}" type="presParOf" srcId="{C40F75FB-3B9E-0248-AD72-BCF779B87F0E}" destId="{E9BAE667-EE52-B64B-BFF6-C1223D62B106}" srcOrd="0" destOrd="0" presId="urn:microsoft.com/office/officeart/2005/8/layout/list1"/>
    <dgm:cxn modelId="{C4E6B795-CF0B-DA4F-BB14-4E680949EEF7}" type="presParOf" srcId="{C40F75FB-3B9E-0248-AD72-BCF779B87F0E}" destId="{2B5327E6-CAFE-4C44-8F1F-E7C33FD7FFF1}" srcOrd="1" destOrd="0" presId="urn:microsoft.com/office/officeart/2005/8/layout/list1"/>
    <dgm:cxn modelId="{C0158784-1D29-EA45-AF73-5EC3DF77F4C5}" type="presParOf" srcId="{2F0E7950-BC22-6C45-90B9-6707E1494C3A}" destId="{51988AD4-A075-2248-ACBA-DCFA1C40B964}" srcOrd="13" destOrd="0" presId="urn:microsoft.com/office/officeart/2005/8/layout/list1"/>
    <dgm:cxn modelId="{DDF7FF3A-8CD8-2C4F-82F5-C25C933C90DD}" type="presParOf" srcId="{2F0E7950-BC22-6C45-90B9-6707E1494C3A}" destId="{B484C21B-0FFF-BF44-8B65-B8385CED33D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9CD2B-5EC4-DA41-86EC-A48B21BD9A94}">
      <dsp:nvSpPr>
        <dsp:cNvPr id="0" name=""/>
        <dsp:cNvSpPr/>
      </dsp:nvSpPr>
      <dsp:spPr>
        <a:xfrm rot="5400000">
          <a:off x="6665185" y="-2673586"/>
          <a:ext cx="1182254" cy="68294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1" i="0" kern="1200" dirty="0">
              <a:solidFill>
                <a:srgbClr val="FF0000"/>
              </a:solidFill>
            </a:rPr>
            <a:t>ATP functionality with no storage cap</a:t>
          </a:r>
        </a:p>
        <a:p>
          <a:pPr marL="228600" lvl="1" indent="-228600" algn="l" defTabSz="977900">
            <a:lnSpc>
              <a:spcPct val="90000"/>
            </a:lnSpc>
            <a:spcBef>
              <a:spcPct val="0"/>
            </a:spcBef>
            <a:spcAft>
              <a:spcPct val="15000"/>
            </a:spcAft>
            <a:buChar char="•"/>
          </a:pPr>
          <a:r>
            <a:rPr lang="en-US" sz="2200" i="0" kern="1200" dirty="0"/>
            <a:t>(includes all AJD functionality)</a:t>
          </a:r>
        </a:p>
      </dsp:txBody>
      <dsp:txXfrm rot="-5400000">
        <a:off x="3841578" y="207734"/>
        <a:ext cx="6771757" cy="1066828"/>
      </dsp:txXfrm>
    </dsp:sp>
    <dsp:sp modelId="{C6CC4071-F214-294D-B2F8-64A2CB144DAB}">
      <dsp:nvSpPr>
        <dsp:cNvPr id="0" name=""/>
        <dsp:cNvSpPr/>
      </dsp:nvSpPr>
      <dsp:spPr>
        <a:xfrm>
          <a:off x="0" y="2239"/>
          <a:ext cx="3841577" cy="14778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a:t>ATP</a:t>
          </a:r>
          <a:endParaRPr lang="en-US" sz="4000" b="1" kern="1200" dirty="0"/>
        </a:p>
      </dsp:txBody>
      <dsp:txXfrm>
        <a:off x="72141" y="74380"/>
        <a:ext cx="3697295" cy="1333536"/>
      </dsp:txXfrm>
    </dsp:sp>
    <dsp:sp modelId="{A41728DE-9AD3-D34D-A865-78B0A4E3418D}">
      <dsp:nvSpPr>
        <dsp:cNvPr id="0" name=""/>
        <dsp:cNvSpPr/>
      </dsp:nvSpPr>
      <dsp:spPr>
        <a:xfrm rot="5400000">
          <a:off x="6665185" y="-1121877"/>
          <a:ext cx="1182254" cy="68294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b="1" i="0" kern="1200" dirty="0">
              <a:solidFill>
                <a:srgbClr val="FF0000"/>
              </a:solidFill>
            </a:rPr>
            <a:t>SODA collections with no storage cap</a:t>
          </a:r>
        </a:p>
        <a:p>
          <a:pPr marL="228600" lvl="1" indent="-228600" algn="l" defTabSz="977900">
            <a:lnSpc>
              <a:spcPct val="90000"/>
            </a:lnSpc>
            <a:spcBef>
              <a:spcPct val="0"/>
            </a:spcBef>
            <a:spcAft>
              <a:spcPct val="15000"/>
            </a:spcAft>
            <a:buChar char="•"/>
          </a:pPr>
          <a:r>
            <a:rPr lang="en-US" sz="2200" kern="1200" dirty="0"/>
            <a:t>(includes ATP functionality with 20GB storage cap)</a:t>
          </a:r>
        </a:p>
      </dsp:txBody>
      <dsp:txXfrm rot="-5400000">
        <a:off x="3841578" y="1759443"/>
        <a:ext cx="6771757" cy="1066828"/>
      </dsp:txXfrm>
    </dsp:sp>
    <dsp:sp modelId="{5DD1ADE1-8625-6B47-B17E-1437CA289FA0}">
      <dsp:nvSpPr>
        <dsp:cNvPr id="0" name=""/>
        <dsp:cNvSpPr/>
      </dsp:nvSpPr>
      <dsp:spPr>
        <a:xfrm>
          <a:off x="0" y="1553948"/>
          <a:ext cx="3841577" cy="14778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kern="1200" dirty="0"/>
            <a:t>AJD</a:t>
          </a:r>
        </a:p>
      </dsp:txBody>
      <dsp:txXfrm>
        <a:off x="72141" y="1626089"/>
        <a:ext cx="3697295" cy="1333536"/>
      </dsp:txXfrm>
    </dsp:sp>
    <dsp:sp modelId="{012978EB-B27F-7948-A8DB-D23E7E5EC308}">
      <dsp:nvSpPr>
        <dsp:cNvPr id="0" name=""/>
        <dsp:cNvSpPr/>
      </dsp:nvSpPr>
      <dsp:spPr>
        <a:xfrm rot="5400000">
          <a:off x="6665185" y="429832"/>
          <a:ext cx="1182254" cy="68294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dirty="0"/>
            <a:t>ATP functionality with 20GB storage cap</a:t>
          </a:r>
        </a:p>
      </dsp:txBody>
      <dsp:txXfrm rot="-5400000">
        <a:off x="3841578" y="3311153"/>
        <a:ext cx="6771757" cy="1066828"/>
      </dsp:txXfrm>
    </dsp:sp>
    <dsp:sp modelId="{D94D36A2-D88A-464B-A1E3-14878571A48D}">
      <dsp:nvSpPr>
        <dsp:cNvPr id="0" name=""/>
        <dsp:cNvSpPr/>
      </dsp:nvSpPr>
      <dsp:spPr>
        <a:xfrm>
          <a:off x="0" y="3105658"/>
          <a:ext cx="3841577" cy="14778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en-US" sz="4000" b="1" u="sng" kern="1200" dirty="0"/>
            <a:t>Free</a:t>
          </a:r>
          <a:r>
            <a:rPr lang="en-US" sz="4000" b="1" u="none" kern="1200" dirty="0"/>
            <a:t> ATP</a:t>
          </a:r>
        </a:p>
      </dsp:txBody>
      <dsp:txXfrm>
        <a:off x="72141" y="3177799"/>
        <a:ext cx="3697295" cy="13335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201625-A762-2E49-94D5-88B40C278C16}">
      <dsp:nvSpPr>
        <dsp:cNvPr id="0" name=""/>
        <dsp:cNvSpPr/>
      </dsp:nvSpPr>
      <dsp:spPr>
        <a:xfrm>
          <a:off x="0" y="148034"/>
          <a:ext cx="3119437" cy="187166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t>1.    Interoperability with relational</a:t>
          </a:r>
          <a:endParaRPr lang="en-US" sz="2900" kern="1200" dirty="0"/>
        </a:p>
      </dsp:txBody>
      <dsp:txXfrm>
        <a:off x="0" y="148034"/>
        <a:ext cx="3119437" cy="1871662"/>
      </dsp:txXfrm>
    </dsp:sp>
    <dsp:sp modelId="{50DE6D92-DA44-9D47-8AAE-59BF5C6EB305}">
      <dsp:nvSpPr>
        <dsp:cNvPr id="0" name=""/>
        <dsp:cNvSpPr/>
      </dsp:nvSpPr>
      <dsp:spPr>
        <a:xfrm>
          <a:off x="3431381" y="148034"/>
          <a:ext cx="3119437" cy="187166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t>2.                  Richer data modeling</a:t>
          </a:r>
          <a:endParaRPr lang="en-US" sz="2900" kern="1200" dirty="0"/>
        </a:p>
      </dsp:txBody>
      <dsp:txXfrm>
        <a:off x="3431381" y="148034"/>
        <a:ext cx="3119437" cy="1871662"/>
      </dsp:txXfrm>
    </dsp:sp>
    <dsp:sp modelId="{733E4B72-A7F0-3C44-BA68-D3AF920F3ECA}">
      <dsp:nvSpPr>
        <dsp:cNvPr id="0" name=""/>
        <dsp:cNvSpPr/>
      </dsp:nvSpPr>
      <dsp:spPr>
        <a:xfrm>
          <a:off x="6862762" y="148034"/>
          <a:ext cx="3119437" cy="187166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t>3.     Transactions, Read consistency</a:t>
          </a:r>
          <a:endParaRPr lang="en-US" sz="2900" kern="1200" dirty="0"/>
        </a:p>
      </dsp:txBody>
      <dsp:txXfrm>
        <a:off x="6862762" y="148034"/>
        <a:ext cx="3119437" cy="1871662"/>
      </dsp:txXfrm>
    </dsp:sp>
    <dsp:sp modelId="{D93BC5DE-1DFA-DC46-AE40-763E1F26C403}">
      <dsp:nvSpPr>
        <dsp:cNvPr id="0" name=""/>
        <dsp:cNvSpPr/>
      </dsp:nvSpPr>
      <dsp:spPr>
        <a:xfrm>
          <a:off x="0" y="2331640"/>
          <a:ext cx="3119437" cy="187166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t>4.             Advanced   Query engine</a:t>
          </a:r>
          <a:endParaRPr lang="en-US" sz="2900" kern="1200" dirty="0"/>
        </a:p>
      </dsp:txBody>
      <dsp:txXfrm>
        <a:off x="0" y="2331640"/>
        <a:ext cx="3119437" cy="1871662"/>
      </dsp:txXfrm>
    </dsp:sp>
    <dsp:sp modelId="{4A28F924-8912-BF44-B824-C24B30CBE175}">
      <dsp:nvSpPr>
        <dsp:cNvPr id="0" name=""/>
        <dsp:cNvSpPr/>
      </dsp:nvSpPr>
      <dsp:spPr>
        <a:xfrm>
          <a:off x="3431381" y="2331640"/>
          <a:ext cx="3119437" cy="187166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0" i="0" kern="1200" dirty="0"/>
            <a:t>5</a:t>
          </a:r>
          <a:r>
            <a:rPr lang="en-US" sz="2900" b="0" i="0" kern="1200"/>
            <a:t>.            Hardware </a:t>
          </a:r>
          <a:r>
            <a:rPr lang="en-US" sz="2900" b="0" i="0" kern="1200" dirty="0"/>
            <a:t>optimized</a:t>
          </a:r>
          <a:endParaRPr lang="en-US" sz="2900" kern="1200" dirty="0"/>
        </a:p>
      </dsp:txBody>
      <dsp:txXfrm>
        <a:off x="3431381" y="2331640"/>
        <a:ext cx="3119437" cy="1871662"/>
      </dsp:txXfrm>
    </dsp:sp>
    <dsp:sp modelId="{95BB0B66-3B44-854C-88F0-D939E9FA5429}">
      <dsp:nvSpPr>
        <dsp:cNvPr id="0" name=""/>
        <dsp:cNvSpPr/>
      </dsp:nvSpPr>
      <dsp:spPr>
        <a:xfrm>
          <a:off x="6862762" y="2331640"/>
          <a:ext cx="3119437" cy="187166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6</a:t>
          </a:r>
          <a:r>
            <a:rPr lang="en-US" sz="2900" kern="1200"/>
            <a:t>.                 Oracle </a:t>
          </a:r>
          <a:r>
            <a:rPr lang="en-US" sz="2900" kern="1200" dirty="0"/>
            <a:t>Database platform</a:t>
          </a:r>
        </a:p>
      </dsp:txBody>
      <dsp:txXfrm>
        <a:off x="6862762" y="2331640"/>
        <a:ext cx="3119437" cy="18716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40460-1C9D-8347-A229-5FD51FA6B3EE}">
      <dsp:nvSpPr>
        <dsp:cNvPr id="0" name=""/>
        <dsp:cNvSpPr/>
      </dsp:nvSpPr>
      <dsp:spPr>
        <a:xfrm>
          <a:off x="0" y="413219"/>
          <a:ext cx="10679113" cy="56306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28818" tIns="270764" rIns="828818"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Oracle JSON Database - </a:t>
          </a:r>
          <a:r>
            <a:rPr lang="en-US" sz="1300" b="0" i="0" kern="1200" dirty="0">
              <a:hlinkClick xmlns:r="http://schemas.openxmlformats.org/officeDocument/2006/relationships" r:id="rId1"/>
            </a:rPr>
            <a:t>https://www.oracle.com/database/technologies/appdev/json.html</a:t>
          </a:r>
          <a:endParaRPr lang="en-US" sz="1300" kern="1200" dirty="0"/>
        </a:p>
      </dsp:txBody>
      <dsp:txXfrm>
        <a:off x="0" y="413219"/>
        <a:ext cx="10679113" cy="563062"/>
      </dsp:txXfrm>
    </dsp:sp>
    <dsp:sp modelId="{2BBF068C-4FA6-5843-8AEC-35606C8BCF1B}">
      <dsp:nvSpPr>
        <dsp:cNvPr id="0" name=""/>
        <dsp:cNvSpPr/>
      </dsp:nvSpPr>
      <dsp:spPr>
        <a:xfrm>
          <a:off x="533955" y="221339"/>
          <a:ext cx="7475379"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82552" tIns="0" rIns="282552" bIns="0" numCol="1" spcCol="1270" anchor="ctr" anchorCtr="0">
          <a:noAutofit/>
        </a:bodyPr>
        <a:lstStyle/>
        <a:p>
          <a:pPr marL="0" lvl="0" indent="0" algn="l" defTabSz="577850">
            <a:lnSpc>
              <a:spcPct val="90000"/>
            </a:lnSpc>
            <a:spcBef>
              <a:spcPct val="0"/>
            </a:spcBef>
            <a:spcAft>
              <a:spcPct val="35000"/>
            </a:spcAft>
            <a:buNone/>
          </a:pPr>
          <a:r>
            <a:rPr lang="en-US" sz="1300" b="0" i="0" kern="1200"/>
            <a:t>Oracle.com</a:t>
          </a:r>
          <a:endParaRPr lang="en-US" sz="1300" kern="1200"/>
        </a:p>
      </dsp:txBody>
      <dsp:txXfrm>
        <a:off x="552689" y="240073"/>
        <a:ext cx="7437911" cy="346292"/>
      </dsp:txXfrm>
    </dsp:sp>
    <dsp:sp modelId="{5304E0AB-AB77-E14F-95D6-96BF7AC782ED}">
      <dsp:nvSpPr>
        <dsp:cNvPr id="0" name=""/>
        <dsp:cNvSpPr/>
      </dsp:nvSpPr>
      <dsp:spPr>
        <a:xfrm>
          <a:off x="0" y="1238362"/>
          <a:ext cx="10679113" cy="7985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28818" tIns="270764" rIns="828818"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a:t>JSON Developer Guide - </a:t>
          </a:r>
          <a:r>
            <a:rPr lang="en-US" sz="1300" b="0" i="0" kern="1200">
              <a:hlinkClick xmlns:r="http://schemas.openxmlformats.org/officeDocument/2006/relationships" r:id="rId2"/>
            </a:rPr>
            <a:t>https://docs.oracle.com/en/database/oracle/oracle-database/19/adjsn/index.html</a:t>
          </a:r>
          <a:endParaRPr lang="en-US" sz="1300" kern="1200"/>
        </a:p>
        <a:p>
          <a:pPr marL="114300" lvl="1" indent="-114300" algn="l" defTabSz="577850">
            <a:lnSpc>
              <a:spcPct val="90000"/>
            </a:lnSpc>
            <a:spcBef>
              <a:spcPct val="0"/>
            </a:spcBef>
            <a:spcAft>
              <a:spcPct val="15000"/>
            </a:spcAft>
            <a:buChar char="•"/>
          </a:pPr>
          <a:r>
            <a:rPr lang="en-US" sz="1300" b="0" i="0" kern="1200" dirty="0"/>
            <a:t>SODA Documentation - </a:t>
          </a:r>
          <a:r>
            <a:rPr lang="en-US" sz="1300" b="0" i="0" kern="1200" dirty="0">
              <a:hlinkClick xmlns:r="http://schemas.openxmlformats.org/officeDocument/2006/relationships" r:id="rId3"/>
            </a:rPr>
            <a:t>https://docs.oracle.com/en/database/oracle/simple-oracle-document-access/index.html</a:t>
          </a:r>
          <a:endParaRPr lang="en-US" sz="1300" kern="1200" dirty="0"/>
        </a:p>
      </dsp:txBody>
      <dsp:txXfrm>
        <a:off x="0" y="1238362"/>
        <a:ext cx="10679113" cy="798525"/>
      </dsp:txXfrm>
    </dsp:sp>
    <dsp:sp modelId="{A537FB37-41EC-904C-9A71-F839450A1C59}">
      <dsp:nvSpPr>
        <dsp:cNvPr id="0" name=""/>
        <dsp:cNvSpPr/>
      </dsp:nvSpPr>
      <dsp:spPr>
        <a:xfrm>
          <a:off x="533955" y="1046482"/>
          <a:ext cx="7475379"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82552" tIns="0" rIns="282552" bIns="0" numCol="1" spcCol="1270" anchor="ctr" anchorCtr="0">
          <a:noAutofit/>
        </a:bodyPr>
        <a:lstStyle/>
        <a:p>
          <a:pPr marL="0" lvl="0" indent="0" algn="l" defTabSz="577850">
            <a:lnSpc>
              <a:spcPct val="90000"/>
            </a:lnSpc>
            <a:spcBef>
              <a:spcPct val="0"/>
            </a:spcBef>
            <a:spcAft>
              <a:spcPct val="35000"/>
            </a:spcAft>
            <a:buNone/>
          </a:pPr>
          <a:r>
            <a:rPr lang="en-US" sz="1300" b="0" i="0" kern="1200" dirty="0"/>
            <a:t>Documentation</a:t>
          </a:r>
          <a:endParaRPr lang="en-US" sz="1300" kern="1200" dirty="0"/>
        </a:p>
      </dsp:txBody>
      <dsp:txXfrm>
        <a:off x="552689" y="1065216"/>
        <a:ext cx="7437911" cy="346292"/>
      </dsp:txXfrm>
    </dsp:sp>
    <dsp:sp modelId="{B47801CE-F5CF-5843-A124-D8736B2129D1}">
      <dsp:nvSpPr>
        <dsp:cNvPr id="0" name=""/>
        <dsp:cNvSpPr/>
      </dsp:nvSpPr>
      <dsp:spPr>
        <a:xfrm>
          <a:off x="0" y="2298967"/>
          <a:ext cx="10679113" cy="1474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28818" tIns="270764" rIns="828818"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a:t>SODA for Java - </a:t>
          </a:r>
          <a:r>
            <a:rPr lang="en-US" sz="1300" b="0" i="0" kern="1200">
              <a:hlinkClick xmlns:r="http://schemas.openxmlformats.org/officeDocument/2006/relationships" r:id="rId4"/>
            </a:rPr>
            <a:t>https://github.com/oracle/soda-for-java</a:t>
          </a:r>
          <a:endParaRPr lang="en-US" sz="1300" kern="1200"/>
        </a:p>
        <a:p>
          <a:pPr marL="114300" lvl="1" indent="-114300" algn="l" defTabSz="577850">
            <a:lnSpc>
              <a:spcPct val="90000"/>
            </a:lnSpc>
            <a:spcBef>
              <a:spcPct val="0"/>
            </a:spcBef>
            <a:spcAft>
              <a:spcPct val="15000"/>
            </a:spcAft>
            <a:buChar char="•"/>
          </a:pPr>
          <a:r>
            <a:rPr lang="en-US" sz="1300" b="0" i="0" kern="1200"/>
            <a:t>SODA for node.js - </a:t>
          </a:r>
          <a:r>
            <a:rPr lang="en-US" sz="1300" b="0" i="0" kern="1200">
              <a:hlinkClick xmlns:r="http://schemas.openxmlformats.org/officeDocument/2006/relationships" r:id="rId5"/>
            </a:rPr>
            <a:t>https://github.com/oracle/node-oracledb</a:t>
          </a:r>
          <a:endParaRPr lang="en-US" sz="1300" kern="1200"/>
        </a:p>
        <a:p>
          <a:pPr marL="114300" lvl="1" indent="-114300" algn="l" defTabSz="577850">
            <a:lnSpc>
              <a:spcPct val="90000"/>
            </a:lnSpc>
            <a:spcBef>
              <a:spcPct val="0"/>
            </a:spcBef>
            <a:spcAft>
              <a:spcPct val="15000"/>
            </a:spcAft>
            <a:buChar char="•"/>
          </a:pPr>
          <a:r>
            <a:rPr lang="en-US" sz="1300" b="0" i="0" kern="1200" dirty="0"/>
            <a:t>SODA for python - </a:t>
          </a:r>
          <a:r>
            <a:rPr lang="en-US" sz="1300" b="0" i="0" kern="1200" dirty="0">
              <a:hlinkClick xmlns:r="http://schemas.openxmlformats.org/officeDocument/2006/relationships" r:id="rId6"/>
            </a:rPr>
            <a:t>https://github.com/oracle/python-cx_Oracle</a:t>
          </a:r>
          <a:endParaRPr lang="en-US" sz="1300" kern="1200" dirty="0"/>
        </a:p>
        <a:p>
          <a:pPr marL="114300" lvl="1" indent="-114300" algn="l" defTabSz="577850">
            <a:lnSpc>
              <a:spcPct val="90000"/>
            </a:lnSpc>
            <a:spcBef>
              <a:spcPct val="0"/>
            </a:spcBef>
            <a:spcAft>
              <a:spcPct val="15000"/>
            </a:spcAft>
            <a:buChar char="•"/>
          </a:pPr>
          <a:r>
            <a:rPr lang="en-US" sz="1300" kern="1200" dirty="0"/>
            <a:t>Wine Demo - </a:t>
          </a:r>
          <a:r>
            <a:rPr lang="en-US" sz="1300" kern="1200" dirty="0">
              <a:hlinkClick xmlns:r="http://schemas.openxmlformats.org/officeDocument/2006/relationships" r:id="rId7"/>
            </a:rPr>
            <a:t>https://</a:t>
          </a:r>
          <a:r>
            <a:rPr lang="en-US" sz="1300" kern="1200" dirty="0" err="1">
              <a:hlinkClick xmlns:r="http://schemas.openxmlformats.org/officeDocument/2006/relationships" r:id="rId7"/>
            </a:rPr>
            <a:t>github.com</a:t>
          </a:r>
          <a:r>
            <a:rPr lang="en-US" sz="1300" kern="1200" dirty="0">
              <a:hlinkClick xmlns:r="http://schemas.openxmlformats.org/officeDocument/2006/relationships" r:id="rId7"/>
            </a:rPr>
            <a:t>/oracle/json-in-</a:t>
          </a:r>
          <a:r>
            <a:rPr lang="en-US" sz="1300" kern="1200" dirty="0" err="1">
              <a:hlinkClick xmlns:r="http://schemas.openxmlformats.org/officeDocument/2006/relationships" r:id="rId7"/>
            </a:rPr>
            <a:t>db</a:t>
          </a:r>
          <a:r>
            <a:rPr lang="en-US" sz="1300" kern="1200" dirty="0">
              <a:hlinkClick xmlns:r="http://schemas.openxmlformats.org/officeDocument/2006/relationships" r:id="rId7"/>
            </a:rPr>
            <a:t>/tree/master/</a:t>
          </a:r>
          <a:r>
            <a:rPr lang="en-US" sz="1300" kern="1200" dirty="0" err="1">
              <a:hlinkClick xmlns:r="http://schemas.openxmlformats.org/officeDocument/2006/relationships" r:id="rId7"/>
            </a:rPr>
            <a:t>WineDemo</a:t>
          </a:r>
          <a:endParaRPr lang="en-US" sz="1300" kern="1200" dirty="0"/>
        </a:p>
        <a:p>
          <a:pPr marL="114300" lvl="1" indent="-114300" algn="l" defTabSz="577850">
            <a:lnSpc>
              <a:spcPct val="90000"/>
            </a:lnSpc>
            <a:spcBef>
              <a:spcPct val="0"/>
            </a:spcBef>
            <a:spcAft>
              <a:spcPct val="15000"/>
            </a:spcAft>
            <a:buChar char="•"/>
          </a:pPr>
          <a:r>
            <a:rPr lang="en-US" sz="1300" kern="1200" dirty="0" err="1"/>
            <a:t>MuShop</a:t>
          </a:r>
          <a:r>
            <a:rPr lang="en-US" sz="1300" kern="1200" dirty="0"/>
            <a:t> Demo - </a:t>
          </a:r>
          <a:r>
            <a:rPr lang="en-US" sz="1300" kern="1200" dirty="0">
              <a:hlinkClick xmlns:r="http://schemas.openxmlformats.org/officeDocument/2006/relationships" r:id="rId8"/>
            </a:rPr>
            <a:t>https://</a:t>
          </a:r>
          <a:r>
            <a:rPr lang="en-US" sz="1300" kern="1200" dirty="0" err="1">
              <a:hlinkClick xmlns:r="http://schemas.openxmlformats.org/officeDocument/2006/relationships" r:id="rId8"/>
            </a:rPr>
            <a:t>github.com</a:t>
          </a:r>
          <a:r>
            <a:rPr lang="en-US" sz="1300" kern="1200" dirty="0">
              <a:hlinkClick xmlns:r="http://schemas.openxmlformats.org/officeDocument/2006/relationships" r:id="rId8"/>
            </a:rPr>
            <a:t>/oracle-</a:t>
          </a:r>
          <a:r>
            <a:rPr lang="en-US" sz="1300" kern="1200" dirty="0" err="1">
              <a:hlinkClick xmlns:r="http://schemas.openxmlformats.org/officeDocument/2006/relationships" r:id="rId8"/>
            </a:rPr>
            <a:t>quickstart</a:t>
          </a:r>
          <a:r>
            <a:rPr lang="en-US" sz="1300" kern="1200" dirty="0">
              <a:hlinkClick xmlns:r="http://schemas.openxmlformats.org/officeDocument/2006/relationships" r:id="rId8"/>
            </a:rPr>
            <a:t>/</a:t>
          </a:r>
          <a:r>
            <a:rPr lang="en-US" sz="1300" kern="1200" dirty="0" err="1">
              <a:hlinkClick xmlns:r="http://schemas.openxmlformats.org/officeDocument/2006/relationships" r:id="rId8"/>
            </a:rPr>
            <a:t>oci-cloudnative</a:t>
          </a:r>
          <a:r>
            <a:rPr lang="en-US" sz="1300" kern="1200" dirty="0">
              <a:hlinkClick xmlns:r="http://schemas.openxmlformats.org/officeDocument/2006/relationships" r:id="rId8"/>
            </a:rPr>
            <a:t>/tree/master/</a:t>
          </a:r>
          <a:r>
            <a:rPr lang="en-US" sz="1300" kern="1200" dirty="0" err="1">
              <a:hlinkClick xmlns:r="http://schemas.openxmlformats.org/officeDocument/2006/relationships" r:id="rId8"/>
            </a:rPr>
            <a:t>src</a:t>
          </a:r>
          <a:r>
            <a:rPr lang="en-US" sz="1300" kern="1200" dirty="0">
              <a:hlinkClick xmlns:r="http://schemas.openxmlformats.org/officeDocument/2006/relationships" r:id="rId8"/>
            </a:rPr>
            <a:t>/carts</a:t>
          </a:r>
          <a:endParaRPr lang="en-US" sz="1300" kern="1200" dirty="0"/>
        </a:p>
      </dsp:txBody>
      <dsp:txXfrm>
        <a:off x="0" y="2298967"/>
        <a:ext cx="10679113" cy="1474200"/>
      </dsp:txXfrm>
    </dsp:sp>
    <dsp:sp modelId="{DB059DCA-29A8-3142-99C8-8CFF46527E62}">
      <dsp:nvSpPr>
        <dsp:cNvPr id="0" name=""/>
        <dsp:cNvSpPr/>
      </dsp:nvSpPr>
      <dsp:spPr>
        <a:xfrm>
          <a:off x="533955" y="2107087"/>
          <a:ext cx="7475379"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82552" tIns="0" rIns="282552" bIns="0" numCol="1" spcCol="1270" anchor="ctr" anchorCtr="0">
          <a:noAutofit/>
        </a:bodyPr>
        <a:lstStyle/>
        <a:p>
          <a:pPr marL="0" lvl="0" indent="0" algn="l" defTabSz="577850">
            <a:lnSpc>
              <a:spcPct val="90000"/>
            </a:lnSpc>
            <a:spcBef>
              <a:spcPct val="0"/>
            </a:spcBef>
            <a:spcAft>
              <a:spcPct val="35000"/>
            </a:spcAft>
            <a:buNone/>
          </a:pPr>
          <a:r>
            <a:rPr lang="en-US" sz="1300" b="0" i="0" kern="1200" dirty="0" err="1"/>
            <a:t>Github</a:t>
          </a:r>
          <a:endParaRPr lang="en-US" sz="1300" kern="1200" dirty="0"/>
        </a:p>
      </dsp:txBody>
      <dsp:txXfrm>
        <a:off x="552689" y="2125821"/>
        <a:ext cx="7437911" cy="346292"/>
      </dsp:txXfrm>
    </dsp:sp>
    <dsp:sp modelId="{B484C21B-0FFF-BF44-8B65-B8385CED33D6}">
      <dsp:nvSpPr>
        <dsp:cNvPr id="0" name=""/>
        <dsp:cNvSpPr/>
      </dsp:nvSpPr>
      <dsp:spPr>
        <a:xfrm>
          <a:off x="0" y="4035247"/>
          <a:ext cx="10679113" cy="563062"/>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828818" tIns="270764" rIns="828818"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err="1"/>
            <a:t>bch_t</a:t>
          </a:r>
          <a:endParaRPr lang="en-US" sz="1300" kern="1200" dirty="0"/>
        </a:p>
      </dsp:txBody>
      <dsp:txXfrm>
        <a:off x="0" y="4035247"/>
        <a:ext cx="10679113" cy="563062"/>
      </dsp:txXfrm>
    </dsp:sp>
    <dsp:sp modelId="{2B5327E6-CAFE-4C44-8F1F-E7C33FD7FFF1}">
      <dsp:nvSpPr>
        <dsp:cNvPr id="0" name=""/>
        <dsp:cNvSpPr/>
      </dsp:nvSpPr>
      <dsp:spPr>
        <a:xfrm>
          <a:off x="533955" y="3843367"/>
          <a:ext cx="7475379" cy="38376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82552" tIns="0" rIns="282552" bIns="0" numCol="1" spcCol="1270" anchor="ctr" anchorCtr="0">
          <a:noAutofit/>
        </a:bodyPr>
        <a:lstStyle/>
        <a:p>
          <a:pPr marL="0" lvl="0" indent="0" algn="l" defTabSz="577850">
            <a:lnSpc>
              <a:spcPct val="90000"/>
            </a:lnSpc>
            <a:spcBef>
              <a:spcPct val="0"/>
            </a:spcBef>
            <a:spcAft>
              <a:spcPct val="35000"/>
            </a:spcAft>
            <a:buNone/>
          </a:pPr>
          <a:r>
            <a:rPr lang="en-US" sz="1300" b="0" i="0" kern="1200" dirty="0"/>
            <a:t>Twitter</a:t>
          </a:r>
          <a:endParaRPr lang="en-US" sz="1300" kern="1200" dirty="0"/>
        </a:p>
      </dsp:txBody>
      <dsp:txXfrm>
        <a:off x="552689" y="3862101"/>
        <a:ext cx="7437911"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0.22958</cdr:x>
      <cdr:y>0.2144</cdr:y>
    </cdr:from>
    <cdr:to>
      <cdr:x>0.28203</cdr:x>
      <cdr:y>0.30068</cdr:y>
    </cdr:to>
    <cdr:sp macro="" textlink="">
      <cdr:nvSpPr>
        <cdr:cNvPr id="2" name="TextBox 1">
          <a:extLst xmlns:a="http://schemas.openxmlformats.org/drawingml/2006/main">
            <a:ext uri="{FF2B5EF4-FFF2-40B4-BE49-F238E27FC236}">
              <a16:creationId xmlns:a16="http://schemas.microsoft.com/office/drawing/2014/main" id="{A9F57DBC-A00A-E746-875B-5866FB7300D0}"/>
            </a:ext>
          </a:extLst>
        </cdr:cNvPr>
        <cdr:cNvSpPr txBox="1"/>
      </cdr:nvSpPr>
      <cdr:spPr>
        <a:xfrm xmlns:a="http://schemas.openxmlformats.org/drawingml/2006/main">
          <a:off x="1071019" y="994186"/>
          <a:ext cx="244682" cy="400111"/>
        </a:xfrm>
        <a:prstGeom xmlns:a="http://schemas.openxmlformats.org/drawingml/2006/main" prst="rect">
          <a:avLst/>
        </a:prstGeom>
        <a:noFill xmlns:a="http://schemas.openxmlformats.org/drawingml/2006/main"/>
      </cdr:spPr>
      <cdr:txBody>
        <a:bodyPr xmlns:a="http://schemas.openxmlformats.org/drawingml/2006/main" wrap="square" rtlCol="0" anchor="ctr">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000" b="0" dirty="0">
              <a:latin typeface="Oracle Sans Light" panose="020B0403020204020204" pitchFamily="34" charset="0"/>
              <a:cs typeface="Oracle Sans Light" panose="020B0403020204020204" pitchFamily="34" charset="0"/>
            </a:rPr>
            <a:t>~</a:t>
          </a:r>
        </a:p>
      </cdr:txBody>
    </cdr:sp>
  </cdr:relSizeAnchor>
</c:userShapes>
</file>

<file path=ppt/drawings/drawing2.xml><?xml version="1.0" encoding="utf-8"?>
<c:userShapes xmlns:c="http://schemas.openxmlformats.org/drawingml/2006/chart">
  <cdr:relSizeAnchor xmlns:cdr="http://schemas.openxmlformats.org/drawingml/2006/chartDrawing">
    <cdr:from>
      <cdr:x>0.78016</cdr:x>
      <cdr:y>0.08595</cdr:y>
    </cdr:from>
    <cdr:to>
      <cdr:x>0.83912</cdr:x>
      <cdr:y>0.17646</cdr:y>
    </cdr:to>
    <cdr:sp macro="" textlink="">
      <cdr:nvSpPr>
        <cdr:cNvPr id="2" name="TextBox 1">
          <a:extLst xmlns:a="http://schemas.openxmlformats.org/drawingml/2006/main">
            <a:ext uri="{FF2B5EF4-FFF2-40B4-BE49-F238E27FC236}">
              <a16:creationId xmlns:a16="http://schemas.microsoft.com/office/drawing/2014/main" id="{29C631CD-B728-6144-9539-DBE3E552683B}"/>
            </a:ext>
          </a:extLst>
        </cdr:cNvPr>
        <cdr:cNvSpPr txBox="1"/>
      </cdr:nvSpPr>
      <cdr:spPr>
        <a:xfrm xmlns:a="http://schemas.openxmlformats.org/drawingml/2006/main">
          <a:off x="3237643" y="379960"/>
          <a:ext cx="244683" cy="400111"/>
        </a:xfrm>
        <a:prstGeom xmlns:a="http://schemas.openxmlformats.org/drawingml/2006/main" prst="rect">
          <a:avLst/>
        </a:prstGeom>
        <a:noFill xmlns:a="http://schemas.openxmlformats.org/drawingml/2006/main"/>
      </cdr:spPr>
      <cdr:txBody>
        <a:bodyPr xmlns:a="http://schemas.openxmlformats.org/drawingml/2006/main" wrap="square" rtlCol="0" anchor="ctr">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2000" b="0" dirty="0">
              <a:latin typeface="Oracle Sans Light" panose="020B0403020204020204" pitchFamily="34" charset="0"/>
              <a:cs typeface="Oracle Sans Light" panose="020B0403020204020204" pitchFamily="34" charset="0"/>
            </a:rPr>
            <a:t>~</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4F9C25BA-F9B0-4418-8CA0-3A9DF1256BA5}" type="datetimeFigureOut">
              <a:rPr lang="en-US" smtClean="0"/>
              <a:t>10/30/20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C5964-3162-43B5-B1EC-63C8D166D7D3}" type="slidenum">
              <a:rPr lang="en-US" smtClean="0"/>
              <a:t>‹#›</a:t>
            </a:fld>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a:t>
            </a:fld>
            <a:endParaRPr lang="en-US"/>
          </a:p>
        </p:txBody>
      </p:sp>
    </p:spTree>
    <p:extLst>
      <p:ext uri="{BB962C8B-B14F-4D97-AF65-F5344CB8AC3E}">
        <p14:creationId xmlns:p14="http://schemas.microsoft.com/office/powerpoint/2010/main" val="1352942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85BD045D-2438-5845-9A28-2B1CD0FFB39D}" type="slidenum">
              <a:rPr lang="en-US" smtClean="0"/>
              <a:t>10</a:t>
            </a:fld>
            <a:endParaRPr lang="en-US"/>
          </a:p>
        </p:txBody>
      </p:sp>
    </p:spTree>
    <p:extLst>
      <p:ext uri="{BB962C8B-B14F-4D97-AF65-F5344CB8AC3E}">
        <p14:creationId xmlns:p14="http://schemas.microsoft.com/office/powerpoint/2010/main" val="437242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85BD045D-2438-5845-9A28-2B1CD0FFB39D}" type="slidenum">
              <a:rPr lang="en-US" smtClean="0"/>
              <a:t>11</a:t>
            </a:fld>
            <a:endParaRPr lang="en-US"/>
          </a:p>
        </p:txBody>
      </p:sp>
    </p:spTree>
    <p:extLst>
      <p:ext uri="{BB962C8B-B14F-4D97-AF65-F5344CB8AC3E}">
        <p14:creationId xmlns:p14="http://schemas.microsoft.com/office/powerpoint/2010/main" val="114829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12</a:t>
            </a:fld>
            <a:endParaRPr lang="en-US" dirty="0"/>
          </a:p>
        </p:txBody>
      </p:sp>
    </p:spTree>
    <p:extLst>
      <p:ext uri="{BB962C8B-B14F-4D97-AF65-F5344CB8AC3E}">
        <p14:creationId xmlns:p14="http://schemas.microsoft.com/office/powerpoint/2010/main" val="59074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13</a:t>
            </a:fld>
            <a:endParaRPr lang="en-US"/>
          </a:p>
        </p:txBody>
      </p:sp>
    </p:spTree>
    <p:extLst>
      <p:ext uri="{BB962C8B-B14F-4D97-AF65-F5344CB8AC3E}">
        <p14:creationId xmlns:p14="http://schemas.microsoft.com/office/powerpoint/2010/main" val="3173757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423863" y="393700"/>
            <a:ext cx="4729162" cy="2660650"/>
          </a:xfrm>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20000"/>
          </a:bodyPr>
          <a:lstStyle/>
          <a:p>
            <a:r>
              <a:rPr lang="en-US" dirty="0"/>
              <a:t>Now we're going to talk about the conceptual JSON document store.  You can build this now in Oracle database 18c or later, either in the cloud or on-prem.</a:t>
            </a:r>
          </a:p>
          <a:p>
            <a:endParaRPr lang="en-US" dirty="0"/>
          </a:p>
          <a:p>
            <a:r>
              <a:rPr lang="en-US" dirty="0"/>
              <a:t>We start with JSON documents in the database, stored as we've said in BLOB column</a:t>
            </a:r>
          </a:p>
          <a:p>
            <a:endParaRPr lang="en-US" dirty="0"/>
          </a:p>
          <a:p>
            <a:r>
              <a:rPr lang="en-US" dirty="0"/>
              <a:t>Our application need know nothing about SQL and talks to the database using the SODA – Simple Oracle Document Architecture – API. </a:t>
            </a:r>
          </a:p>
          <a:p>
            <a:r>
              <a:rPr lang="en-US" dirty="0"/>
              <a:t>SODA offers a simple way to manipulate JSON documents organized into collections. It can do CRUD operations – Create, Read, Update, Delete and it can do querying using the Query By Example or QBE model where you provide a fragment or fragments of a JSON document, and it gives you back all the documents in a collection that match that fragment.</a:t>
            </a:r>
          </a:p>
          <a:p>
            <a:endParaRPr lang="en-US" dirty="0"/>
          </a:p>
          <a:p>
            <a:r>
              <a:rPr lang="en-US" dirty="0"/>
              <a:t>On the right we have our management tools written in SQL. We have all the power of SQL and Oracle analytic functions available to us to query and process the JSON in the database.</a:t>
            </a:r>
          </a:p>
          <a:p>
            <a:endParaRPr lang="en-US" dirty="0"/>
          </a:p>
          <a:p>
            <a:endParaRPr lang="en-US" dirty="0"/>
          </a:p>
          <a:p>
            <a:endParaRPr lang="en-US" dirty="0"/>
          </a:p>
          <a:p>
            <a:r>
              <a:rPr lang="en-US" dirty="0"/>
              <a:t>SODA (Simple Oracle Document Access) </a:t>
            </a:r>
          </a:p>
          <a:p>
            <a:pPr lvl="1"/>
            <a:r>
              <a:rPr lang="en-US" dirty="0"/>
              <a:t>Abstract API that enables NoSQL Style Application Development </a:t>
            </a:r>
          </a:p>
          <a:p>
            <a:r>
              <a:rPr lang="en-US" dirty="0"/>
              <a:t>SODA Features</a:t>
            </a:r>
          </a:p>
          <a:p>
            <a:pPr lvl="1"/>
            <a:r>
              <a:rPr lang="en-US" dirty="0"/>
              <a:t>JSON documents organized as collections</a:t>
            </a:r>
          </a:p>
          <a:p>
            <a:pPr lvl="1"/>
            <a:r>
              <a:rPr lang="en-US" dirty="0"/>
              <a:t>Create and drop collection operations, index collections</a:t>
            </a:r>
          </a:p>
          <a:p>
            <a:pPr lvl="1"/>
            <a:r>
              <a:rPr lang="en-US" dirty="0"/>
              <a:t>CRUD (Create, Retrieve, Update and Delete) operations on documents</a:t>
            </a:r>
          </a:p>
          <a:p>
            <a:pPr lvl="1"/>
            <a:r>
              <a:rPr lang="en-US" dirty="0"/>
              <a:t>Query by Example</a:t>
            </a:r>
          </a:p>
          <a:p>
            <a:pPr lvl="1"/>
            <a:r>
              <a:rPr lang="en-US" dirty="0"/>
              <a:t>Bulk Insert</a:t>
            </a:r>
          </a:p>
          <a:p>
            <a:r>
              <a:rPr lang="en-US" dirty="0"/>
              <a:t>No need for SQL or an Oracle DBA to develop or deploy applications</a:t>
            </a:r>
          </a:p>
          <a:p>
            <a:r>
              <a:rPr lang="en-US" dirty="0"/>
              <a:t>Current SODA implementations for REST and Java – others planned</a:t>
            </a:r>
          </a:p>
        </p:txBody>
      </p:sp>
      <p:sp>
        <p:nvSpPr>
          <p:cNvPr id="113668" name="Slide Number Placeholder 3"/>
          <p:cNvSpPr>
            <a:spLocks noGrp="1"/>
          </p:cNvSpPr>
          <p:nvPr>
            <p:ph type="sldNum" sz="quarter" idx="5"/>
          </p:nvPr>
        </p:nvSpPr>
        <p:spPr bwMode="auto">
          <a:xfrm>
            <a:off x="5971823" y="8900012"/>
            <a:ext cx="796243" cy="234644"/>
          </a:xfrm>
          <a:prstGeom prst="rect">
            <a:avLst/>
          </a:prstGeom>
          <a:noFill/>
          <a:ln>
            <a:miter lim="800000"/>
            <a:headEnd/>
            <a:tailEnd/>
          </a:ln>
        </p:spPr>
        <p:txBody>
          <a:bodyPr/>
          <a:lstStyle/>
          <a:p>
            <a:fld id="{3ADAA48C-9701-4D2C-B39B-4F55E8B1E9F5}" type="slidenum">
              <a:rPr lang="en-US" smtClean="0"/>
              <a:pPr/>
              <a:t>14</a:t>
            </a:fld>
            <a:endParaRPr lang="en-US"/>
          </a:p>
        </p:txBody>
      </p:sp>
    </p:spTree>
    <p:extLst>
      <p:ext uri="{BB962C8B-B14F-4D97-AF65-F5344CB8AC3E}">
        <p14:creationId xmlns:p14="http://schemas.microsoft.com/office/powerpoint/2010/main" val="3237885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versions up to and including 19c we stored JSON is any text column. You can choose VARCHAR2, CLOB or BLOB for storage.</a:t>
            </a:r>
          </a:p>
          <a:p>
            <a:r>
              <a:rPr lang="en-US" dirty="0"/>
              <a:t>We can force JSON parse checks by using the IS JSON constraint.</a:t>
            </a:r>
          </a:p>
          <a:p>
            <a:r>
              <a:rPr lang="en-US" dirty="0"/>
              <a:t>We can also leave the storage of the JSON outside the database itself by using the external tables mechanism.</a:t>
            </a:r>
          </a:p>
          <a:p>
            <a:endParaRPr lang="en-US" dirty="0"/>
          </a:p>
          <a:p>
            <a:r>
              <a:rPr lang="en-US" dirty="0"/>
              <a:t>In 20c we are introducing a new binary JSON type.</a:t>
            </a:r>
          </a:p>
          <a:p>
            <a:r>
              <a:rPr lang="en-US" dirty="0"/>
              <a:t>This has a number of advantages – it's essentially self-indexed so it's much faster to get to a particular key-value pair. This is very important for non-indexed scans.</a:t>
            </a:r>
          </a:p>
          <a:p>
            <a:r>
              <a:rPr lang="en-US" dirty="0"/>
              <a:t>It's also much easier to piece-wise updates – rather than parsing the whole document, creating a DOM model, updating that and then creating a new document, we can jump directly to the part we want and do the necessary update steps there.</a:t>
            </a:r>
            <a:br>
              <a:rPr lang="en-US" dirty="0"/>
            </a:br>
            <a:r>
              <a:rPr lang="en-US" dirty="0"/>
              <a:t>Not much of a difference for very short documents but a huge gain for very large documents.</a:t>
            </a:r>
          </a:p>
        </p:txBody>
      </p:sp>
      <p:sp>
        <p:nvSpPr>
          <p:cNvPr id="4" name="Slide Number Placeholder 3"/>
          <p:cNvSpPr>
            <a:spLocks noGrp="1"/>
          </p:cNvSpPr>
          <p:nvPr>
            <p:ph type="sldNum" sz="quarter" idx="5"/>
          </p:nvPr>
        </p:nvSpPr>
        <p:spPr/>
        <p:txBody>
          <a:bodyPr/>
          <a:lstStyle/>
          <a:p>
            <a:fld id="{DACC16FB-9D68-C74B-AABD-CDFC2ED74F24}" type="slidenum">
              <a:rPr lang="en-US" smtClean="0"/>
              <a:t>15</a:t>
            </a:fld>
            <a:endParaRPr lang="en-US"/>
          </a:p>
        </p:txBody>
      </p:sp>
    </p:spTree>
    <p:extLst>
      <p:ext uri="{BB962C8B-B14F-4D97-AF65-F5344CB8AC3E}">
        <p14:creationId xmlns:p14="http://schemas.microsoft.com/office/powerpoint/2010/main" val="769561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16</a:t>
            </a:fld>
            <a:endParaRPr lang="en-US"/>
          </a:p>
        </p:txBody>
      </p:sp>
    </p:spTree>
    <p:extLst>
      <p:ext uri="{BB962C8B-B14F-4D97-AF65-F5344CB8AC3E}">
        <p14:creationId xmlns:p14="http://schemas.microsoft.com/office/powerpoint/2010/main" val="341274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17</a:t>
            </a:fld>
            <a:endParaRPr lang="en-US"/>
          </a:p>
        </p:txBody>
      </p:sp>
    </p:spTree>
    <p:extLst>
      <p:ext uri="{BB962C8B-B14F-4D97-AF65-F5344CB8AC3E}">
        <p14:creationId xmlns:p14="http://schemas.microsoft.com/office/powerpoint/2010/main" val="1761700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18</a:t>
            </a:fld>
            <a:endParaRPr lang="en-US"/>
          </a:p>
        </p:txBody>
      </p:sp>
    </p:spTree>
    <p:extLst>
      <p:ext uri="{BB962C8B-B14F-4D97-AF65-F5344CB8AC3E}">
        <p14:creationId xmlns:p14="http://schemas.microsoft.com/office/powerpoint/2010/main" val="2017811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19</a:t>
            </a:fld>
            <a:endParaRPr lang="en-US"/>
          </a:p>
        </p:txBody>
      </p:sp>
    </p:spTree>
    <p:extLst>
      <p:ext uri="{BB962C8B-B14F-4D97-AF65-F5344CB8AC3E}">
        <p14:creationId xmlns:p14="http://schemas.microsoft.com/office/powerpoint/2010/main" val="155334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2</a:t>
            </a:fld>
            <a:endParaRPr lang="en-US"/>
          </a:p>
        </p:txBody>
      </p:sp>
    </p:spTree>
    <p:extLst>
      <p:ext uri="{BB962C8B-B14F-4D97-AF65-F5344CB8AC3E}">
        <p14:creationId xmlns:p14="http://schemas.microsoft.com/office/powerpoint/2010/main" val="2904485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20</a:t>
            </a:fld>
            <a:endParaRPr lang="en-US"/>
          </a:p>
        </p:txBody>
      </p:sp>
    </p:spTree>
    <p:extLst>
      <p:ext uri="{BB962C8B-B14F-4D97-AF65-F5344CB8AC3E}">
        <p14:creationId xmlns:p14="http://schemas.microsoft.com/office/powerpoint/2010/main" val="8210246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423863" y="393700"/>
            <a:ext cx="4729162" cy="2660650"/>
          </a:xfrm>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20000"/>
          </a:bodyPr>
          <a:lstStyle/>
          <a:p>
            <a:r>
              <a:rPr lang="en-US" dirty="0"/>
              <a:t>Now we're going to talk about the conceptual JSON document store.  You can build this now in Oracle database 18c or later, either in the cloud or on-prem.</a:t>
            </a:r>
          </a:p>
          <a:p>
            <a:endParaRPr lang="en-US" dirty="0"/>
          </a:p>
          <a:p>
            <a:r>
              <a:rPr lang="en-US" dirty="0"/>
              <a:t>We start with JSON documents in the database, stored as we've said in BLOB column</a:t>
            </a:r>
          </a:p>
          <a:p>
            <a:endParaRPr lang="en-US" dirty="0"/>
          </a:p>
          <a:p>
            <a:r>
              <a:rPr lang="en-US" dirty="0"/>
              <a:t>Our application need know nothing about SQL and talks to the database using the SODA – Simple Oracle Document Architecture – API. </a:t>
            </a:r>
          </a:p>
          <a:p>
            <a:r>
              <a:rPr lang="en-US" dirty="0"/>
              <a:t>SODA offers a simple way to manipulate JSON documents organized into collections. It can do CRUD operations – Create, Read, Update, Delete and it can do querying using the Query By Example or QBE model where you provide a fragment or fragments of a JSON document, and it gives you back all the documents in a collection that match that fragment.</a:t>
            </a:r>
          </a:p>
          <a:p>
            <a:endParaRPr lang="en-US" dirty="0"/>
          </a:p>
          <a:p>
            <a:r>
              <a:rPr lang="en-US" dirty="0"/>
              <a:t>On the right we have our management tools written in SQL. We have all the power of SQL and Oracle analytic functions available to us to query and process the JSON in the database.</a:t>
            </a:r>
          </a:p>
          <a:p>
            <a:endParaRPr lang="en-US" dirty="0"/>
          </a:p>
          <a:p>
            <a:endParaRPr lang="en-US" dirty="0"/>
          </a:p>
          <a:p>
            <a:endParaRPr lang="en-US" dirty="0"/>
          </a:p>
          <a:p>
            <a:r>
              <a:rPr lang="en-US" dirty="0"/>
              <a:t>SODA (Simple Oracle Document Access) </a:t>
            </a:r>
          </a:p>
          <a:p>
            <a:pPr lvl="1"/>
            <a:r>
              <a:rPr lang="en-US" dirty="0"/>
              <a:t>Abstract API that enables NoSQL Style Application Development </a:t>
            </a:r>
          </a:p>
          <a:p>
            <a:r>
              <a:rPr lang="en-US" dirty="0"/>
              <a:t>SODA Features</a:t>
            </a:r>
          </a:p>
          <a:p>
            <a:pPr lvl="1"/>
            <a:r>
              <a:rPr lang="en-US" dirty="0"/>
              <a:t>JSON documents organized as collections</a:t>
            </a:r>
          </a:p>
          <a:p>
            <a:pPr lvl="1"/>
            <a:r>
              <a:rPr lang="en-US" dirty="0"/>
              <a:t>Create and drop collection operations, index collections</a:t>
            </a:r>
          </a:p>
          <a:p>
            <a:pPr lvl="1"/>
            <a:r>
              <a:rPr lang="en-US" dirty="0"/>
              <a:t>CRUD (Create, Retrieve, Update and Delete) operations on documents</a:t>
            </a:r>
          </a:p>
          <a:p>
            <a:pPr lvl="1"/>
            <a:r>
              <a:rPr lang="en-US" dirty="0"/>
              <a:t>Query by Example</a:t>
            </a:r>
          </a:p>
          <a:p>
            <a:pPr lvl="1"/>
            <a:r>
              <a:rPr lang="en-US" dirty="0"/>
              <a:t>Bulk Insert</a:t>
            </a:r>
          </a:p>
          <a:p>
            <a:r>
              <a:rPr lang="en-US" dirty="0"/>
              <a:t>No need for SQL or an Oracle DBA to develop or deploy applications</a:t>
            </a:r>
          </a:p>
          <a:p>
            <a:r>
              <a:rPr lang="en-US" dirty="0"/>
              <a:t>Current SODA implementations for REST and Java – others planned</a:t>
            </a:r>
          </a:p>
        </p:txBody>
      </p:sp>
      <p:sp>
        <p:nvSpPr>
          <p:cNvPr id="113668" name="Slide Number Placeholder 3"/>
          <p:cNvSpPr>
            <a:spLocks noGrp="1"/>
          </p:cNvSpPr>
          <p:nvPr>
            <p:ph type="sldNum" sz="quarter" idx="5"/>
          </p:nvPr>
        </p:nvSpPr>
        <p:spPr bwMode="auto">
          <a:xfrm>
            <a:off x="5971823" y="8900012"/>
            <a:ext cx="796243" cy="234644"/>
          </a:xfrm>
          <a:prstGeom prst="rect">
            <a:avLst/>
          </a:prstGeom>
          <a:noFill/>
          <a:ln>
            <a:miter lim="800000"/>
            <a:headEnd/>
            <a:tailEnd/>
          </a:ln>
        </p:spPr>
        <p:txBody>
          <a:bodyPr/>
          <a:lstStyle/>
          <a:p>
            <a:fld id="{3ADAA48C-9701-4D2C-B39B-4F55E8B1E9F5}" type="slidenum">
              <a:rPr lang="en-US" smtClean="0"/>
              <a:pPr/>
              <a:t>21</a:t>
            </a:fld>
            <a:endParaRPr lang="en-US"/>
          </a:p>
        </p:txBody>
      </p:sp>
    </p:spTree>
    <p:extLst>
      <p:ext uri="{BB962C8B-B14F-4D97-AF65-F5344CB8AC3E}">
        <p14:creationId xmlns:p14="http://schemas.microsoft.com/office/powerpoint/2010/main" val="3045258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there are the standard SQL/JSON operators developed with other vendors.</a:t>
            </a:r>
          </a:p>
          <a:p>
            <a:r>
              <a:rPr lang="en-US" dirty="0"/>
              <a:t>It's somewhat more long-winded than the simplified syntax, but it's flexible and portable.</a:t>
            </a:r>
          </a:p>
        </p:txBody>
      </p:sp>
      <p:sp>
        <p:nvSpPr>
          <p:cNvPr id="4" name="Slide Number Placeholder 3"/>
          <p:cNvSpPr>
            <a:spLocks noGrp="1"/>
          </p:cNvSpPr>
          <p:nvPr>
            <p:ph type="sldNum" sz="quarter" idx="5"/>
          </p:nvPr>
        </p:nvSpPr>
        <p:spPr/>
        <p:txBody>
          <a:bodyPr/>
          <a:lstStyle/>
          <a:p>
            <a:fld id="{DACC16FB-9D68-C74B-AABD-CDFC2ED74F24}" type="slidenum">
              <a:rPr lang="en-US" smtClean="0"/>
              <a:t>22</a:t>
            </a:fld>
            <a:endParaRPr lang="en-US"/>
          </a:p>
        </p:txBody>
      </p:sp>
    </p:spTree>
    <p:extLst>
      <p:ext uri="{BB962C8B-B14F-4D97-AF65-F5344CB8AC3E}">
        <p14:creationId xmlns:p14="http://schemas.microsoft.com/office/powerpoint/2010/main" val="1510855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example operators, and places in SQL where you can use them.</a:t>
            </a:r>
          </a:p>
          <a:p>
            <a:endParaRPr lang="en-US" dirty="0"/>
          </a:p>
          <a:p>
            <a:r>
              <a:rPr lang="en-US" dirty="0"/>
              <a:t>JSON_QUERY returns JSON, whereas JSON_VALUE returns a single scalar value.</a:t>
            </a:r>
          </a:p>
          <a:p>
            <a:endParaRPr lang="en-US" dirty="0"/>
          </a:p>
          <a:p>
            <a:r>
              <a:rPr lang="en-US" dirty="0"/>
              <a:t>JSON_EXISTS is a </a:t>
            </a:r>
            <a:r>
              <a:rPr lang="en-US" dirty="0" err="1"/>
              <a:t>boolean</a:t>
            </a:r>
            <a:r>
              <a:rPr lang="en-US" dirty="0"/>
              <a:t> function used to check for the existence of a particular condition.</a:t>
            </a:r>
          </a:p>
        </p:txBody>
      </p:sp>
      <p:sp>
        <p:nvSpPr>
          <p:cNvPr id="4" name="Slide Number Placeholder 3"/>
          <p:cNvSpPr>
            <a:spLocks noGrp="1"/>
          </p:cNvSpPr>
          <p:nvPr>
            <p:ph type="sldNum" sz="quarter" idx="5"/>
          </p:nvPr>
        </p:nvSpPr>
        <p:spPr/>
        <p:txBody>
          <a:bodyPr/>
          <a:lstStyle/>
          <a:p>
            <a:fld id="{DACC16FB-9D68-C74B-AABD-CDFC2ED74F24}" type="slidenum">
              <a:rPr lang="en-US" smtClean="0"/>
              <a:t>23</a:t>
            </a:fld>
            <a:endParaRPr lang="en-US"/>
          </a:p>
        </p:txBody>
      </p:sp>
    </p:spTree>
    <p:extLst>
      <p:ext uri="{BB962C8B-B14F-4D97-AF65-F5344CB8AC3E}">
        <p14:creationId xmlns:p14="http://schemas.microsoft.com/office/powerpoint/2010/main" val="980908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some methods of accessing JSON from SQL.</a:t>
            </a:r>
            <a:br>
              <a:rPr lang="en-US" dirty="0"/>
            </a:br>
            <a:r>
              <a:rPr lang="en-US" dirty="0"/>
              <a:t>For documents which don't have a complex schema, we can use the dot notation, which is similar to the usual </a:t>
            </a:r>
            <a:r>
              <a:rPr lang="en-US" dirty="0" err="1"/>
              <a:t>schema.table.column</a:t>
            </a:r>
            <a:r>
              <a:rPr lang="en-US" dirty="0"/>
              <a:t> method, but extended a further level so we can access the json field directly.</a:t>
            </a:r>
          </a:p>
          <a:p>
            <a:r>
              <a:rPr lang="en-US" dirty="0"/>
              <a:t>JSON_TABLE is a table function which allows for </a:t>
            </a:r>
            <a:r>
              <a:rPr lang="en-US" dirty="0" err="1"/>
              <a:t>unnesting</a:t>
            </a:r>
            <a:r>
              <a:rPr lang="en-US" dirty="0"/>
              <a:t> arrays into a standard SQL table format. Not shown here but you have full control over datatypes and lengths of the "columns" within the table.</a:t>
            </a:r>
          </a:p>
          <a:p>
            <a:r>
              <a:rPr lang="en-US" dirty="0"/>
              <a:t>And finally we have a very simple way to create a JSON document from a SQL table.</a:t>
            </a:r>
          </a:p>
        </p:txBody>
      </p:sp>
      <p:sp>
        <p:nvSpPr>
          <p:cNvPr id="4" name="Slide Number Placeholder 3"/>
          <p:cNvSpPr>
            <a:spLocks noGrp="1"/>
          </p:cNvSpPr>
          <p:nvPr>
            <p:ph type="sldNum" sz="quarter" idx="5"/>
          </p:nvPr>
        </p:nvSpPr>
        <p:spPr/>
        <p:txBody>
          <a:bodyPr/>
          <a:lstStyle/>
          <a:p>
            <a:fld id="{DACC16FB-9D68-C74B-AABD-CDFC2ED74F24}" type="slidenum">
              <a:rPr lang="en-US" smtClean="0"/>
              <a:t>24</a:t>
            </a:fld>
            <a:endParaRPr lang="en-US"/>
          </a:p>
        </p:txBody>
      </p:sp>
    </p:spTree>
    <p:extLst>
      <p:ext uri="{BB962C8B-B14F-4D97-AF65-F5344CB8AC3E}">
        <p14:creationId xmlns:p14="http://schemas.microsoft.com/office/powerpoint/2010/main" val="38902105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JSON_TRANSFORM allows us to do complex updates to a JSON object without having to extract the whole document, parse it and update it and write it back.</a:t>
            </a:r>
          </a:p>
        </p:txBody>
      </p:sp>
      <p:sp>
        <p:nvSpPr>
          <p:cNvPr id="4" name="Slide Number Placeholder 3"/>
          <p:cNvSpPr>
            <a:spLocks noGrp="1"/>
          </p:cNvSpPr>
          <p:nvPr>
            <p:ph type="sldNum" sz="quarter" idx="10"/>
          </p:nvPr>
        </p:nvSpPr>
        <p:spPr/>
        <p:txBody>
          <a:bodyPr/>
          <a:lstStyle/>
          <a:p>
            <a:fld id="{8C72D9AE-7182-4680-8F79-479C4181FF08}" type="slidenum">
              <a:rPr lang="en-US" smtClean="0"/>
              <a:t>25</a:t>
            </a:fld>
            <a:endParaRPr lang="en-US" dirty="0"/>
          </a:p>
        </p:txBody>
      </p:sp>
    </p:spTree>
    <p:extLst>
      <p:ext uri="{BB962C8B-B14F-4D97-AF65-F5344CB8AC3E}">
        <p14:creationId xmlns:p14="http://schemas.microsoft.com/office/powerpoint/2010/main" val="1294959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JSON document with nested arrays using JSON_ARRAYAGG</a:t>
            </a:r>
          </a:p>
          <a:p>
            <a:endParaRPr lang="en-US" dirty="0"/>
          </a:p>
          <a:p>
            <a:r>
              <a:rPr lang="en-US" dirty="0"/>
              <a:t>Here we're creating a JSON array from the EMPLOYEES table, then taking other non-array fields from the DEPARTMENT table.</a:t>
            </a:r>
          </a:p>
        </p:txBody>
      </p:sp>
      <p:sp>
        <p:nvSpPr>
          <p:cNvPr id="4" name="Slide Number Placeholder 3"/>
          <p:cNvSpPr>
            <a:spLocks noGrp="1"/>
          </p:cNvSpPr>
          <p:nvPr>
            <p:ph type="sldNum" sz="quarter" idx="5"/>
          </p:nvPr>
        </p:nvSpPr>
        <p:spPr/>
        <p:txBody>
          <a:bodyPr/>
          <a:lstStyle/>
          <a:p>
            <a:fld id="{DACC16FB-9D68-C74B-AABD-CDFC2ED74F24}" type="slidenum">
              <a:rPr lang="en-US" smtClean="0"/>
              <a:t>26</a:t>
            </a:fld>
            <a:endParaRPr lang="en-US"/>
          </a:p>
        </p:txBody>
      </p:sp>
    </p:spTree>
    <p:extLst>
      <p:ext uri="{BB962C8B-B14F-4D97-AF65-F5344CB8AC3E}">
        <p14:creationId xmlns:p14="http://schemas.microsoft.com/office/powerpoint/2010/main" val="3968191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types of JSON index.</a:t>
            </a:r>
          </a:p>
          <a:p>
            <a:br>
              <a:rPr lang="en-US" dirty="0"/>
            </a:br>
            <a:r>
              <a:rPr lang="en-US" dirty="0"/>
              <a:t>Functional index where you know a field exists in the document and it needs to be indexed</a:t>
            </a:r>
          </a:p>
          <a:p>
            <a:endParaRPr lang="en-US" dirty="0"/>
          </a:p>
          <a:p>
            <a:r>
              <a:rPr lang="en-US" dirty="0"/>
              <a:t>Search index has two use cases</a:t>
            </a:r>
          </a:p>
          <a:p>
            <a:r>
              <a:rPr lang="en-US" dirty="0"/>
              <a:t>1/  You don't know the schema of your documents and just want everything indexed</a:t>
            </a:r>
          </a:p>
          <a:p>
            <a:r>
              <a:rPr lang="en-US" dirty="0"/>
              <a:t>2/  You want full-text searching on certain JSON values in the document</a:t>
            </a:r>
          </a:p>
          <a:p>
            <a:endParaRPr lang="en-US" dirty="0"/>
          </a:p>
          <a:p>
            <a:r>
              <a:rPr lang="en-US" dirty="0" err="1"/>
              <a:t>GeoSpatial</a:t>
            </a:r>
            <a:r>
              <a:rPr lang="en-US" dirty="0"/>
              <a:t> index supports fast spatial searches</a:t>
            </a:r>
          </a:p>
          <a:p>
            <a:endParaRPr lang="en-US" dirty="0"/>
          </a:p>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27</a:t>
            </a:fld>
            <a:endParaRPr lang="en-US"/>
          </a:p>
        </p:txBody>
      </p:sp>
    </p:spTree>
    <p:extLst>
      <p:ext uri="{BB962C8B-B14F-4D97-AF65-F5344CB8AC3E}">
        <p14:creationId xmlns:p14="http://schemas.microsoft.com/office/powerpoint/2010/main" val="3592458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33</a:t>
            </a:fld>
            <a:endParaRPr lang="en-US" dirty="0"/>
          </a:p>
        </p:txBody>
      </p:sp>
    </p:spTree>
    <p:extLst>
      <p:ext uri="{BB962C8B-B14F-4D97-AF65-F5344CB8AC3E}">
        <p14:creationId xmlns:p14="http://schemas.microsoft.com/office/powerpoint/2010/main" val="1990879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JSON </a:t>
            </a:r>
            <a:r>
              <a:rPr lang="en-US" dirty="0" err="1"/>
              <a:t>dataguide</a:t>
            </a:r>
            <a:r>
              <a:rPr lang="en-US" dirty="0"/>
              <a:t> discovers and reports the schema of your JSON documents, including datatypes and maximum lengths.</a:t>
            </a:r>
          </a:p>
          <a:p>
            <a:endParaRPr lang="en-US" dirty="0"/>
          </a:p>
          <a:p>
            <a:r>
              <a:rPr lang="en-US" dirty="0"/>
              <a:t>It also gives you procedures to create relational views over JSON content.</a:t>
            </a:r>
          </a:p>
          <a:p>
            <a:endParaRPr lang="en-US" dirty="0"/>
          </a:p>
          <a:p>
            <a:r>
              <a:rPr lang="en-US" dirty="0" err="1"/>
              <a:t>Dataguide</a:t>
            </a:r>
            <a:r>
              <a:rPr lang="en-US" dirty="0"/>
              <a:t> can be created for an individual JSON document, or for a whole collection as part of a SEARCH index.</a:t>
            </a:r>
          </a:p>
        </p:txBody>
      </p:sp>
      <p:sp>
        <p:nvSpPr>
          <p:cNvPr id="101380" name="Slide Number Placeholder 3"/>
          <p:cNvSpPr>
            <a:spLocks noGrp="1"/>
          </p:cNvSpPr>
          <p:nvPr>
            <p:ph type="sldNum" sz="quarter" idx="5"/>
          </p:nvPr>
        </p:nvSpPr>
        <p:spPr bwMode="auto">
          <a:xfrm>
            <a:off x="7686147" y="6601461"/>
            <a:ext cx="1024819" cy="174043"/>
          </a:xfrm>
          <a:prstGeom prst="rect">
            <a:avLst/>
          </a:prstGeom>
          <a:noFill/>
          <a:ln>
            <a:miter lim="800000"/>
            <a:headEnd/>
            <a:tailEnd/>
          </a:ln>
        </p:spPr>
        <p:txBody>
          <a:bodyPr/>
          <a:lstStyle/>
          <a:p>
            <a:fld id="{F4FEC24A-FC3D-46F4-8E6D-FC728092A868}" type="slidenum">
              <a:rPr lang="en-US" smtClean="0"/>
              <a:pPr/>
              <a:t>35</a:t>
            </a:fld>
            <a:endParaRPr lang="en-US"/>
          </a:p>
        </p:txBody>
      </p:sp>
    </p:spTree>
    <p:extLst>
      <p:ext uri="{BB962C8B-B14F-4D97-AF65-F5344CB8AC3E}">
        <p14:creationId xmlns:p14="http://schemas.microsoft.com/office/powerpoint/2010/main" val="396800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3</a:t>
            </a:fld>
            <a:endParaRPr lang="en-US"/>
          </a:p>
        </p:txBody>
      </p:sp>
    </p:spTree>
    <p:extLst>
      <p:ext uri="{BB962C8B-B14F-4D97-AF65-F5344CB8AC3E}">
        <p14:creationId xmlns:p14="http://schemas.microsoft.com/office/powerpoint/2010/main" val="2454632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423863" y="393700"/>
            <a:ext cx="4729162" cy="2660650"/>
          </a:xfrm>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20000"/>
          </a:bodyPr>
          <a:lstStyle/>
          <a:p>
            <a:r>
              <a:rPr lang="en-US" dirty="0"/>
              <a:t>Now we're going to talk about the conceptual JSON document store.  You can build this now in Oracle database 18c or later, either in the cloud or on-prem.</a:t>
            </a:r>
          </a:p>
          <a:p>
            <a:endParaRPr lang="en-US" dirty="0"/>
          </a:p>
          <a:p>
            <a:r>
              <a:rPr lang="en-US" dirty="0"/>
              <a:t>We start with JSON documents in the database, stored as we've said in BLOB column</a:t>
            </a:r>
          </a:p>
          <a:p>
            <a:endParaRPr lang="en-US" dirty="0"/>
          </a:p>
          <a:p>
            <a:r>
              <a:rPr lang="en-US" dirty="0"/>
              <a:t>Our application need know nothing about SQL and talks to the database using the SODA – Simple Oracle Document Architecture – API. </a:t>
            </a:r>
          </a:p>
          <a:p>
            <a:r>
              <a:rPr lang="en-US" dirty="0"/>
              <a:t>SODA offers a simple way to manipulate JSON documents organized into collections. It can do CRUD operations – Create, Read, Update, Delete and it can do querying using the Query By Example or QBE model where you provide a fragment or fragments of a JSON document, and it gives you back all the documents in a collection that match that fragment.</a:t>
            </a:r>
          </a:p>
          <a:p>
            <a:endParaRPr lang="en-US" dirty="0"/>
          </a:p>
          <a:p>
            <a:r>
              <a:rPr lang="en-US" dirty="0"/>
              <a:t>On the right we have our management tools written in SQL. We have all the power of SQL and Oracle analytic functions available to us to query and process the JSON in the database.</a:t>
            </a:r>
          </a:p>
          <a:p>
            <a:endParaRPr lang="en-US" dirty="0"/>
          </a:p>
          <a:p>
            <a:endParaRPr lang="en-US" dirty="0"/>
          </a:p>
          <a:p>
            <a:endParaRPr lang="en-US" dirty="0"/>
          </a:p>
          <a:p>
            <a:r>
              <a:rPr lang="en-US" dirty="0"/>
              <a:t>SODA (Simple Oracle Document Access) </a:t>
            </a:r>
          </a:p>
          <a:p>
            <a:pPr lvl="1"/>
            <a:r>
              <a:rPr lang="en-US" dirty="0"/>
              <a:t>Abstract API that enables NoSQL Style Application Development </a:t>
            </a:r>
          </a:p>
          <a:p>
            <a:r>
              <a:rPr lang="en-US" dirty="0"/>
              <a:t>SODA Features</a:t>
            </a:r>
          </a:p>
          <a:p>
            <a:pPr lvl="1"/>
            <a:r>
              <a:rPr lang="en-US" dirty="0"/>
              <a:t>JSON documents organized as collections</a:t>
            </a:r>
          </a:p>
          <a:p>
            <a:pPr lvl="1"/>
            <a:r>
              <a:rPr lang="en-US" dirty="0"/>
              <a:t>Create and drop collection operations, index collections</a:t>
            </a:r>
          </a:p>
          <a:p>
            <a:pPr lvl="1"/>
            <a:r>
              <a:rPr lang="en-US" dirty="0"/>
              <a:t>CRUD (Create, Retrieve, Update and Delete) operations on documents</a:t>
            </a:r>
          </a:p>
          <a:p>
            <a:pPr lvl="1"/>
            <a:r>
              <a:rPr lang="en-US" dirty="0"/>
              <a:t>Query by Example</a:t>
            </a:r>
          </a:p>
          <a:p>
            <a:pPr lvl="1"/>
            <a:r>
              <a:rPr lang="en-US" dirty="0"/>
              <a:t>Bulk Insert</a:t>
            </a:r>
          </a:p>
          <a:p>
            <a:r>
              <a:rPr lang="en-US" dirty="0"/>
              <a:t>No need for SQL or an Oracle DBA to develop or deploy applications</a:t>
            </a:r>
          </a:p>
          <a:p>
            <a:r>
              <a:rPr lang="en-US" dirty="0"/>
              <a:t>Current SODA implementations for REST and Java – others planned</a:t>
            </a:r>
          </a:p>
        </p:txBody>
      </p:sp>
      <p:sp>
        <p:nvSpPr>
          <p:cNvPr id="113668" name="Slide Number Placeholder 3"/>
          <p:cNvSpPr>
            <a:spLocks noGrp="1"/>
          </p:cNvSpPr>
          <p:nvPr>
            <p:ph type="sldNum" sz="quarter" idx="5"/>
          </p:nvPr>
        </p:nvSpPr>
        <p:spPr bwMode="auto">
          <a:xfrm>
            <a:off x="5971823" y="8900012"/>
            <a:ext cx="796243" cy="234644"/>
          </a:xfrm>
          <a:prstGeom prst="rect">
            <a:avLst/>
          </a:prstGeom>
          <a:noFill/>
          <a:ln>
            <a:miter lim="800000"/>
            <a:headEnd/>
            <a:tailEnd/>
          </a:ln>
        </p:spPr>
        <p:txBody>
          <a:bodyPr/>
          <a:lstStyle/>
          <a:p>
            <a:fld id="{3ADAA48C-9701-4D2C-B39B-4F55E8B1E9F5}" type="slidenum">
              <a:rPr lang="en-US" smtClean="0"/>
              <a:pPr/>
              <a:t>36</a:t>
            </a:fld>
            <a:endParaRPr lang="en-US"/>
          </a:p>
        </p:txBody>
      </p:sp>
    </p:spTree>
    <p:extLst>
      <p:ext uri="{BB962C8B-B14F-4D97-AF65-F5344CB8AC3E}">
        <p14:creationId xmlns:p14="http://schemas.microsoft.com/office/powerpoint/2010/main" val="3945478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CC16FB-9D68-C74B-AABD-CDFC2ED74F24}" type="slidenum">
              <a:rPr lang="en-US" smtClean="0"/>
              <a:t>37</a:t>
            </a:fld>
            <a:endParaRPr lang="en-US"/>
          </a:p>
        </p:txBody>
      </p:sp>
    </p:spTree>
    <p:extLst>
      <p:ext uri="{BB962C8B-B14F-4D97-AF65-F5344CB8AC3E}">
        <p14:creationId xmlns:p14="http://schemas.microsoft.com/office/powerpoint/2010/main" val="17336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1835150" y="292100"/>
            <a:ext cx="3506788" cy="1973263"/>
          </a:xfrm>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Here's some examples of using SODA through a dedicated API – in this case Java.</a:t>
            </a:r>
            <a:br>
              <a:rPr lang="en-US" dirty="0"/>
            </a:br>
            <a:r>
              <a:rPr lang="en-US" dirty="0"/>
              <a:t>Once we've defined our database connection </a:t>
            </a:r>
            <a:r>
              <a:rPr lang="en-US" dirty="0" err="1"/>
              <a:t>db</a:t>
            </a:r>
            <a:r>
              <a:rPr lang="en-US" dirty="0"/>
              <a:t> we can use that to create a new collection THEATRES.</a:t>
            </a:r>
          </a:p>
          <a:p>
            <a:r>
              <a:rPr lang="en-US" dirty="0"/>
              <a:t>Then we can create a document using any arbitrary JSON content – we're not constrained to any particular schema.</a:t>
            </a:r>
            <a:br>
              <a:rPr lang="en-US" dirty="0"/>
            </a:br>
            <a:r>
              <a:rPr lang="en-US" dirty="0"/>
              <a:t>That document is then added to the collection.</a:t>
            </a:r>
          </a:p>
          <a:p>
            <a:r>
              <a:rPr lang="en-US" dirty="0"/>
              <a:t>We can then fetch a document by key (top right) or by QBE – where the query returns us a cursor to iterate over the result set.</a:t>
            </a:r>
          </a:p>
        </p:txBody>
      </p:sp>
      <p:sp>
        <p:nvSpPr>
          <p:cNvPr id="101380" name="Slide Number Placeholder 3"/>
          <p:cNvSpPr>
            <a:spLocks noGrp="1"/>
          </p:cNvSpPr>
          <p:nvPr>
            <p:ph type="sldNum" sz="quarter" idx="5"/>
          </p:nvPr>
        </p:nvSpPr>
        <p:spPr bwMode="auto">
          <a:xfrm>
            <a:off x="7686147" y="6711486"/>
            <a:ext cx="1024819" cy="176944"/>
          </a:xfrm>
          <a:prstGeom prst="rect">
            <a:avLst/>
          </a:prstGeom>
          <a:noFill/>
          <a:ln>
            <a:miter lim="800000"/>
            <a:headEnd/>
            <a:tailEnd/>
          </a:ln>
        </p:spPr>
        <p:txBody>
          <a:bodyPr/>
          <a:lstStyle/>
          <a:p>
            <a:fld id="{F4FEC24A-FC3D-46F4-8E6D-FC728092A868}" type="slidenum">
              <a:rPr lang="en-US" smtClean="0"/>
              <a:pPr/>
              <a:t>38</a:t>
            </a:fld>
            <a:endParaRPr lang="en-US"/>
          </a:p>
        </p:txBody>
      </p:sp>
    </p:spTree>
    <p:extLst>
      <p:ext uri="{BB962C8B-B14F-4D97-AF65-F5344CB8AC3E}">
        <p14:creationId xmlns:p14="http://schemas.microsoft.com/office/powerpoint/2010/main" val="1463531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Some examples of other languages</a:t>
            </a:r>
          </a:p>
          <a:p>
            <a:r>
              <a:rPr lang="en-US" dirty="0"/>
              <a:t>Node of course supports the full callback mechanism but here we're showing it with AWAIT as it's easier to compare.</a:t>
            </a:r>
          </a:p>
          <a:p>
            <a:endParaRPr lang="en-US" dirty="0"/>
          </a:p>
          <a:p>
            <a:r>
              <a:rPr lang="en-US" dirty="0"/>
              <a:t>Note for node.js we don’t show using</a:t>
            </a:r>
            <a:r>
              <a:rPr lang="en-US" baseline="0" dirty="0"/>
              <a:t> SODA with callbacks, which is the basic node.js style of programming. We show it with </a:t>
            </a:r>
            <a:r>
              <a:rPr lang="en-US" baseline="0" dirty="0" err="1"/>
              <a:t>async</a:t>
            </a:r>
            <a:r>
              <a:rPr lang="en-US" baseline="0" dirty="0"/>
              <a:t>/await which is easier to read (look like basic imperative programming).</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39</a:t>
            </a:fld>
            <a:endParaRPr lang="en-US" dirty="0"/>
          </a:p>
        </p:txBody>
      </p:sp>
    </p:spTree>
    <p:extLst>
      <p:ext uri="{BB962C8B-B14F-4D97-AF65-F5344CB8AC3E}">
        <p14:creationId xmlns:p14="http://schemas.microsoft.com/office/powerpoint/2010/main" val="18488617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97284" name="Slide Number Placeholder 3"/>
          <p:cNvSpPr>
            <a:spLocks noGrp="1"/>
          </p:cNvSpPr>
          <p:nvPr>
            <p:ph type="sldNum" sz="quarter" idx="5"/>
          </p:nvPr>
        </p:nvSpPr>
        <p:spPr bwMode="auto">
          <a:xfrm>
            <a:off x="7686146" y="6601461"/>
            <a:ext cx="1024819" cy="174043"/>
          </a:xfrm>
          <a:prstGeom prst="rect">
            <a:avLst/>
          </a:prstGeom>
          <a:noFill/>
          <a:ln>
            <a:miter lim="800000"/>
            <a:headEnd/>
            <a:tailEnd/>
          </a:ln>
        </p:spPr>
        <p:txBody>
          <a:bodyPr/>
          <a:lstStyle/>
          <a:p>
            <a:fld id="{A6BDA22C-98D9-45FE-A608-A4DC764009DC}" type="slidenum">
              <a:rPr lang="en-US" smtClean="0"/>
              <a:pPr/>
              <a:t>40</a:t>
            </a:fld>
            <a:endParaRPr lang="en-US"/>
          </a:p>
        </p:txBody>
      </p:sp>
    </p:spTree>
    <p:extLst>
      <p:ext uri="{BB962C8B-B14F-4D97-AF65-F5344CB8AC3E}">
        <p14:creationId xmlns:p14="http://schemas.microsoft.com/office/powerpoint/2010/main" val="11843277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41</a:t>
            </a:fld>
            <a:endParaRPr lang="en-US"/>
          </a:p>
        </p:txBody>
      </p:sp>
    </p:spTree>
    <p:extLst>
      <p:ext uri="{BB962C8B-B14F-4D97-AF65-F5344CB8AC3E}">
        <p14:creationId xmlns:p14="http://schemas.microsoft.com/office/powerpoint/2010/main" val="3450813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42</a:t>
            </a:fld>
            <a:endParaRPr lang="en-US"/>
          </a:p>
        </p:txBody>
      </p:sp>
    </p:spTree>
    <p:extLst>
      <p:ext uri="{BB962C8B-B14F-4D97-AF65-F5344CB8AC3E}">
        <p14:creationId xmlns:p14="http://schemas.microsoft.com/office/powerpoint/2010/main" val="1867303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43</a:t>
            </a:fld>
            <a:endParaRPr lang="en-US"/>
          </a:p>
        </p:txBody>
      </p:sp>
    </p:spTree>
    <p:extLst>
      <p:ext uri="{BB962C8B-B14F-4D97-AF65-F5344CB8AC3E}">
        <p14:creationId xmlns:p14="http://schemas.microsoft.com/office/powerpoint/2010/main" val="4275635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44</a:t>
            </a:fld>
            <a:endParaRPr lang="en-US"/>
          </a:p>
        </p:txBody>
      </p:sp>
    </p:spTree>
    <p:extLst>
      <p:ext uri="{BB962C8B-B14F-4D97-AF65-F5344CB8AC3E}">
        <p14:creationId xmlns:p14="http://schemas.microsoft.com/office/powerpoint/2010/main" val="1283066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45</a:t>
            </a:fld>
            <a:endParaRPr lang="en-US"/>
          </a:p>
        </p:txBody>
      </p:sp>
    </p:spTree>
    <p:extLst>
      <p:ext uri="{BB962C8B-B14F-4D97-AF65-F5344CB8AC3E}">
        <p14:creationId xmlns:p14="http://schemas.microsoft.com/office/powerpoint/2010/main" val="746835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4</a:t>
            </a:fld>
            <a:endParaRPr lang="en-US"/>
          </a:p>
        </p:txBody>
      </p:sp>
    </p:spTree>
    <p:extLst>
      <p:ext uri="{BB962C8B-B14F-4D97-AF65-F5344CB8AC3E}">
        <p14:creationId xmlns:p14="http://schemas.microsoft.com/office/powerpoint/2010/main" val="2472045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46</a:t>
            </a:fld>
            <a:endParaRPr lang="en-US"/>
          </a:p>
        </p:txBody>
      </p:sp>
    </p:spTree>
    <p:extLst>
      <p:ext uri="{BB962C8B-B14F-4D97-AF65-F5344CB8AC3E}">
        <p14:creationId xmlns:p14="http://schemas.microsoft.com/office/powerpoint/2010/main" val="40035748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a:t>
            </a:r>
            <a:r>
              <a:rPr lang="en-US" sz="1200" b="0" i="0" u="none" strike="noStrike" kern="1200" dirty="0" err="1">
                <a:solidFill>
                  <a:schemeClr val="tx1"/>
                </a:solidFill>
                <a:effectLst/>
                <a:latin typeface="+mn-lt"/>
                <a:ea typeface="+mn-ea"/>
                <a:cs typeface="+mn-cs"/>
              </a:rPr>
              <a:t>www.mongodb.com</a:t>
            </a:r>
            <a:r>
              <a:rPr lang="en-US" sz="1200" b="0" i="0" u="none" strike="noStrike" kern="1200" dirty="0">
                <a:solidFill>
                  <a:schemeClr val="tx1"/>
                </a:solidFill>
                <a:effectLst/>
                <a:latin typeface="+mn-lt"/>
                <a:ea typeface="+mn-ea"/>
                <a:cs typeface="+mn-cs"/>
              </a:rPr>
              <a:t>/cloud/atlas/</a:t>
            </a:r>
            <a:r>
              <a:rPr lang="en-US" sz="1200" b="0" i="0" u="none" strike="noStrike" kern="1200" dirty="0" err="1">
                <a:solidFill>
                  <a:schemeClr val="tx1"/>
                </a:solidFill>
                <a:effectLst/>
                <a:latin typeface="+mn-lt"/>
                <a:ea typeface="+mn-ea"/>
                <a:cs typeface="+mn-cs"/>
              </a:rPr>
              <a:t>faq</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is free to start with MongoDB Atlas for learning, prototyping, and early development. For dedicated clusters, MongoDB Atlas is billed hourly based on how much you use. The hourly rate depends on a number of factors, most importantly the size and number of servers you use. You will receive a single bill from MongoDB that explains your hourly use and backup fees.</a:t>
            </a:r>
          </a:p>
          <a:p>
            <a:r>
              <a:rPr lang="en-US" sz="1200" b="0" i="0" u="none" strike="noStrike" kern="1200" dirty="0">
                <a:solidFill>
                  <a:schemeClr val="tx1"/>
                </a:solidFill>
                <a:effectLst/>
                <a:latin typeface="+mn-lt"/>
                <a:ea typeface="+mn-ea"/>
                <a:cs typeface="+mn-cs"/>
              </a:rPr>
              <a:t>For example, if you deploy on AWS a 3-node replica set of M40s and run it 24/7 for one month using the included 80GB of standard block storage, and you have exactly 80GB, your costs would be:</a:t>
            </a:r>
          </a:p>
          <a:p>
            <a:r>
              <a:rPr lang="en-US" sz="1200" b="0" i="0" u="none" strike="noStrike" kern="1200" dirty="0">
                <a:solidFill>
                  <a:schemeClr val="tx1"/>
                </a:solidFill>
                <a:effectLst/>
                <a:latin typeface="+mn-lt"/>
                <a:ea typeface="+mn-ea"/>
                <a:cs typeface="+mn-cs"/>
              </a:rPr>
              <a:t>Per server hourly cost</a:t>
            </a:r>
            <a:r>
              <a:rPr lang="en-US" sz="1200" b="0" i="0" u="none" strike="noStrike" kern="1200" baseline="30000" dirty="0">
                <a:solidFill>
                  <a:schemeClr val="tx1"/>
                </a:solidFill>
                <a:effectLst/>
                <a:latin typeface="+mn-lt"/>
                <a:ea typeface="+mn-ea"/>
                <a:cs typeface="+mn-cs"/>
              </a:rPr>
              <a:t>1</a:t>
            </a:r>
            <a:r>
              <a:rPr lang="en-US" sz="1200" b="0" i="0" u="none" strike="noStrike" kern="1200" dirty="0">
                <a:solidFill>
                  <a:schemeClr val="tx1"/>
                </a:solidFill>
                <a:effectLst/>
                <a:latin typeface="+mn-lt"/>
                <a:ea typeface="+mn-ea"/>
                <a:cs typeface="+mn-cs"/>
              </a:rPr>
              <a:t>: ~$0.34</a:t>
            </a:r>
          </a:p>
          <a:p>
            <a:r>
              <a:rPr lang="en-US" sz="1200" b="0" i="0" u="none" strike="noStrike" kern="1200" dirty="0">
                <a:solidFill>
                  <a:schemeClr val="tx1"/>
                </a:solidFill>
                <a:effectLst/>
                <a:latin typeface="+mn-lt"/>
                <a:ea typeface="+mn-ea"/>
                <a:cs typeface="+mn-cs"/>
              </a:rPr>
              <a:t>Total servers: 3</a:t>
            </a:r>
          </a:p>
          <a:p>
            <a:r>
              <a:rPr lang="en-US" sz="1200" b="0" i="0" u="none" strike="noStrike" kern="1200" dirty="0">
                <a:solidFill>
                  <a:schemeClr val="tx1"/>
                </a:solidFill>
                <a:effectLst/>
                <a:latin typeface="+mn-lt"/>
                <a:ea typeface="+mn-ea"/>
                <a:cs typeface="+mn-cs"/>
              </a:rPr>
              <a:t>Total hours: 720</a:t>
            </a:r>
          </a:p>
          <a:p>
            <a:r>
              <a:rPr lang="en-US" sz="1200" b="0" i="0" u="none" strike="noStrike" kern="1200" dirty="0">
                <a:solidFill>
                  <a:schemeClr val="tx1"/>
                </a:solidFill>
                <a:effectLst/>
                <a:latin typeface="+mn-lt"/>
                <a:ea typeface="+mn-ea"/>
                <a:cs typeface="+mn-cs"/>
              </a:rPr>
              <a:t>Backup data: 80GB @ $2.50/GB/month</a:t>
            </a:r>
          </a:p>
          <a:p>
            <a:r>
              <a:rPr lang="en-US" sz="1200" b="0" i="0" u="none" strike="noStrike" kern="1200" dirty="0">
                <a:solidFill>
                  <a:schemeClr val="tx1"/>
                </a:solidFill>
                <a:effectLst/>
                <a:latin typeface="+mn-lt"/>
                <a:ea typeface="+mn-ea"/>
                <a:cs typeface="+mn-cs"/>
              </a:rPr>
              <a:t>Total monthly fees paid to MongoDB: $946.79</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t>47</a:t>
            </a:fld>
            <a:endParaRPr lang="en-US"/>
          </a:p>
        </p:txBody>
      </p:sp>
    </p:spTree>
    <p:extLst>
      <p:ext uri="{BB962C8B-B14F-4D97-AF65-F5344CB8AC3E}">
        <p14:creationId xmlns:p14="http://schemas.microsoft.com/office/powerpoint/2010/main" val="1704158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48</a:t>
            </a:fld>
            <a:endParaRPr lang="en-US"/>
          </a:p>
        </p:txBody>
      </p:sp>
    </p:spTree>
    <p:extLst>
      <p:ext uri="{BB962C8B-B14F-4D97-AF65-F5344CB8AC3E}">
        <p14:creationId xmlns:p14="http://schemas.microsoft.com/office/powerpoint/2010/main" val="3630427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49</a:t>
            </a:fld>
            <a:endParaRPr lang="en-US"/>
          </a:p>
        </p:txBody>
      </p:sp>
    </p:spTree>
    <p:extLst>
      <p:ext uri="{BB962C8B-B14F-4D97-AF65-F5344CB8AC3E}">
        <p14:creationId xmlns:p14="http://schemas.microsoft.com/office/powerpoint/2010/main" val="3632651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50</a:t>
            </a:fld>
            <a:endParaRPr lang="en-US" dirty="0"/>
          </a:p>
        </p:txBody>
      </p:sp>
    </p:spTree>
    <p:extLst>
      <p:ext uri="{BB962C8B-B14F-4D97-AF65-F5344CB8AC3E}">
        <p14:creationId xmlns:p14="http://schemas.microsoft.com/office/powerpoint/2010/main" val="907646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GB" smtClean="0"/>
              <a:t>52</a:t>
            </a:fld>
            <a:endParaRPr lang="en-GB" dirty="0"/>
          </a:p>
        </p:txBody>
      </p:sp>
    </p:spTree>
    <p:extLst>
      <p:ext uri="{BB962C8B-B14F-4D97-AF65-F5344CB8AC3E}">
        <p14:creationId xmlns:p14="http://schemas.microsoft.com/office/powerpoint/2010/main" val="2156740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GB" smtClean="0"/>
              <a:t>53</a:t>
            </a:fld>
            <a:endParaRPr lang="en-GB" dirty="0"/>
          </a:p>
        </p:txBody>
      </p:sp>
    </p:spTree>
    <p:extLst>
      <p:ext uri="{BB962C8B-B14F-4D97-AF65-F5344CB8AC3E}">
        <p14:creationId xmlns:p14="http://schemas.microsoft.com/office/powerpoint/2010/main" val="2328455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54</a:t>
            </a:fld>
            <a:endParaRPr lang="en-US"/>
          </a:p>
        </p:txBody>
      </p:sp>
    </p:spTree>
    <p:extLst>
      <p:ext uri="{BB962C8B-B14F-4D97-AF65-F5344CB8AC3E}">
        <p14:creationId xmlns:p14="http://schemas.microsoft.com/office/powerpoint/2010/main" val="2445503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pPr/>
              <a:t>55</a:t>
            </a:fld>
            <a:endParaRPr lang="uk-UA" dirty="0"/>
          </a:p>
        </p:txBody>
      </p:sp>
    </p:spTree>
    <p:extLst>
      <p:ext uri="{BB962C8B-B14F-4D97-AF65-F5344CB8AC3E}">
        <p14:creationId xmlns:p14="http://schemas.microsoft.com/office/powerpoint/2010/main" val="28397832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56</a:t>
            </a:fld>
            <a:endParaRPr lang="en-US"/>
          </a:p>
        </p:txBody>
      </p:sp>
    </p:spTree>
    <p:extLst>
      <p:ext uri="{BB962C8B-B14F-4D97-AF65-F5344CB8AC3E}">
        <p14:creationId xmlns:p14="http://schemas.microsoft.com/office/powerpoint/2010/main" val="314536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solidFill>
                  <a:prstClr val="black"/>
                </a:solidFill>
                <a:latin typeface="Calibri"/>
              </a:rPr>
              <a:pPr/>
              <a:t>5</a:t>
            </a:fld>
            <a:endParaRPr lang="uk-UA" dirty="0">
              <a:solidFill>
                <a:prstClr val="black"/>
              </a:solidFill>
              <a:latin typeface="Calibri"/>
            </a:endParaRPr>
          </a:p>
        </p:txBody>
      </p:sp>
    </p:spTree>
    <p:extLst>
      <p:ext uri="{BB962C8B-B14F-4D97-AF65-F5344CB8AC3E}">
        <p14:creationId xmlns:p14="http://schemas.microsoft.com/office/powerpoint/2010/main" val="2933881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57</a:t>
            </a:fld>
            <a:endParaRPr lang="en-US"/>
          </a:p>
        </p:txBody>
      </p:sp>
    </p:spTree>
    <p:extLst>
      <p:ext uri="{BB962C8B-B14F-4D97-AF65-F5344CB8AC3E}">
        <p14:creationId xmlns:p14="http://schemas.microsoft.com/office/powerpoint/2010/main" val="19903773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58</a:t>
            </a:fld>
            <a:endParaRPr lang="en-US"/>
          </a:p>
        </p:txBody>
      </p:sp>
    </p:spTree>
    <p:extLst>
      <p:ext uri="{BB962C8B-B14F-4D97-AF65-F5344CB8AC3E}">
        <p14:creationId xmlns:p14="http://schemas.microsoft.com/office/powerpoint/2010/main" val="11639463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/confluence/display/OLTPP/</a:t>
            </a:r>
            <a:r>
              <a:rPr lang="en-US" dirty="0" err="1"/>
              <a:t>Document+DB+vs+ATP-S#DocumentDBvsATP-S-Soda</a:t>
            </a:r>
            <a:r>
              <a:rPr lang="en-US" dirty="0"/>
              <a:t>(</a:t>
            </a:r>
            <a:r>
              <a:rPr lang="en-US" dirty="0" err="1"/>
              <a:t>SchemaandClientsideOSONencodingenhancements</a:t>
            </a:r>
            <a:r>
              <a:rPr lang="en-US" dirty="0"/>
              <a:t>)</a:t>
            </a:r>
          </a:p>
        </p:txBody>
      </p:sp>
      <p:sp>
        <p:nvSpPr>
          <p:cNvPr id="4" name="Slide Number Placeholder 3"/>
          <p:cNvSpPr>
            <a:spLocks noGrp="1"/>
          </p:cNvSpPr>
          <p:nvPr>
            <p:ph type="sldNum" sz="quarter" idx="5"/>
          </p:nvPr>
        </p:nvSpPr>
        <p:spPr/>
        <p:txBody>
          <a:bodyPr/>
          <a:lstStyle/>
          <a:p>
            <a:fld id="{DACC16FB-9D68-C74B-AABD-CDFC2ED74F24}" type="slidenum">
              <a:rPr lang="en-US" smtClean="0"/>
              <a:t>60</a:t>
            </a:fld>
            <a:endParaRPr lang="en-US"/>
          </a:p>
        </p:txBody>
      </p:sp>
    </p:spTree>
    <p:extLst>
      <p:ext uri="{BB962C8B-B14F-4D97-AF65-F5344CB8AC3E}">
        <p14:creationId xmlns:p14="http://schemas.microsoft.com/office/powerpoint/2010/main" val="3893406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/confluence/display/OLTPP/</a:t>
            </a:r>
            <a:r>
              <a:rPr lang="en-US" dirty="0" err="1"/>
              <a:t>Document+DB+vs+ATP-S#DocumentDBvsATP-S-BofA</a:t>
            </a:r>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61</a:t>
            </a:fld>
            <a:endParaRPr lang="en-US"/>
          </a:p>
        </p:txBody>
      </p:sp>
    </p:spTree>
    <p:extLst>
      <p:ext uri="{BB962C8B-B14F-4D97-AF65-F5344CB8AC3E}">
        <p14:creationId xmlns:p14="http://schemas.microsoft.com/office/powerpoint/2010/main" val="161698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/confluence/display/DSPT/</a:t>
            </a:r>
            <a:r>
              <a:rPr lang="en-US" dirty="0" err="1"/>
              <a:t>JSON+Performance</a:t>
            </a:r>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62</a:t>
            </a:fld>
            <a:endParaRPr lang="en-US"/>
          </a:p>
        </p:txBody>
      </p:sp>
    </p:spTree>
    <p:extLst>
      <p:ext uri="{BB962C8B-B14F-4D97-AF65-F5344CB8AC3E}">
        <p14:creationId xmlns:p14="http://schemas.microsoft.com/office/powerpoint/2010/main" val="2862803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/confluence/pages/</a:t>
            </a:r>
            <a:r>
              <a:rPr lang="en-US" dirty="0" err="1"/>
              <a:t>viewpage.action?pageId</a:t>
            </a:r>
            <a:r>
              <a:rPr lang="en-US" dirty="0"/>
              <a:t>=1402148743#JSONExtendedYCSB:MongovsDocDBvsOracle(</a:t>
            </a:r>
            <a:r>
              <a:rPr lang="en-US" dirty="0" err="1"/>
              <a:t>ATP-s+OnPrem</a:t>
            </a:r>
            <a:r>
              <a:rPr lang="en-US" dirty="0"/>
              <a:t>)-Summary</a:t>
            </a:r>
          </a:p>
          <a:p>
            <a:r>
              <a:rPr lang="en-US" dirty="0"/>
              <a:t>Search mongo/400</a:t>
            </a:r>
          </a:p>
        </p:txBody>
      </p:sp>
      <p:sp>
        <p:nvSpPr>
          <p:cNvPr id="4" name="Slide Number Placeholder 3"/>
          <p:cNvSpPr>
            <a:spLocks noGrp="1"/>
          </p:cNvSpPr>
          <p:nvPr>
            <p:ph type="sldNum" sz="quarter" idx="5"/>
          </p:nvPr>
        </p:nvSpPr>
        <p:spPr/>
        <p:txBody>
          <a:bodyPr/>
          <a:lstStyle/>
          <a:p>
            <a:fld id="{DACC16FB-9D68-C74B-AABD-CDFC2ED74F24}" type="slidenum">
              <a:rPr lang="en-US" smtClean="0"/>
              <a:t>63</a:t>
            </a:fld>
            <a:endParaRPr lang="en-US"/>
          </a:p>
        </p:txBody>
      </p:sp>
    </p:spTree>
    <p:extLst>
      <p:ext uri="{BB962C8B-B14F-4D97-AF65-F5344CB8AC3E}">
        <p14:creationId xmlns:p14="http://schemas.microsoft.com/office/powerpoint/2010/main" val="17268431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/confluence/pages/</a:t>
            </a:r>
            <a:r>
              <a:rPr lang="en-US" dirty="0" err="1"/>
              <a:t>viewpage.action?pageId</a:t>
            </a:r>
            <a:r>
              <a:rPr lang="en-US" dirty="0"/>
              <a:t>=1486240454</a:t>
            </a:r>
          </a:p>
        </p:txBody>
      </p:sp>
      <p:sp>
        <p:nvSpPr>
          <p:cNvPr id="4" name="Slide Number Placeholder 3"/>
          <p:cNvSpPr>
            <a:spLocks noGrp="1"/>
          </p:cNvSpPr>
          <p:nvPr>
            <p:ph type="sldNum" sz="quarter" idx="5"/>
          </p:nvPr>
        </p:nvSpPr>
        <p:spPr/>
        <p:txBody>
          <a:bodyPr/>
          <a:lstStyle/>
          <a:p>
            <a:fld id="{DACC16FB-9D68-C74B-AABD-CDFC2ED74F24}" type="slidenum">
              <a:rPr lang="en-US" smtClean="0"/>
              <a:t>64</a:t>
            </a:fld>
            <a:endParaRPr lang="en-US"/>
          </a:p>
        </p:txBody>
      </p:sp>
    </p:spTree>
    <p:extLst>
      <p:ext uri="{BB962C8B-B14F-4D97-AF65-F5344CB8AC3E}">
        <p14:creationId xmlns:p14="http://schemas.microsoft.com/office/powerpoint/2010/main" val="11236413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/confluence/display/OLTPP/Document+DB+vs+ATP-S#DocumentDBvsATP-S-16vCPUS(8oCPUs)Cloud</a:t>
            </a:r>
          </a:p>
          <a:p>
            <a:endParaRPr lang="en-US" dirty="0"/>
          </a:p>
          <a:p>
            <a:pPr>
              <a:lnSpc>
                <a:spcPct val="90000"/>
              </a:lnSpc>
              <a:defRPr/>
            </a:pPr>
            <a:r>
              <a:rPr lang="en-US" sz="1200" i="1" dirty="0"/>
              <a:t>** Oracle throughput could be increased by </a:t>
            </a:r>
            <a:r>
              <a:rPr lang="en-US" sz="1200" b="1" i="1" dirty="0">
                <a:solidFill>
                  <a:schemeClr val="accent1"/>
                </a:solidFill>
              </a:rPr>
              <a:t>15%</a:t>
            </a:r>
            <a:r>
              <a:rPr lang="en-US" sz="1200" i="1" dirty="0"/>
              <a:t> if we </a:t>
            </a:r>
          </a:p>
          <a:p>
            <a:pPr>
              <a:lnSpc>
                <a:spcPct val="90000"/>
              </a:lnSpc>
              <a:defRPr/>
            </a:pPr>
            <a:r>
              <a:rPr lang="en-US" sz="1200" i="1" dirty="0"/>
              <a:t>used a 128-bit cipher similar to AWS, instead of 256-bit.</a:t>
            </a:r>
          </a:p>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66</a:t>
            </a:fld>
            <a:endParaRPr lang="en-US"/>
          </a:p>
        </p:txBody>
      </p:sp>
    </p:spTree>
    <p:extLst>
      <p:ext uri="{BB962C8B-B14F-4D97-AF65-F5344CB8AC3E}">
        <p14:creationId xmlns:p14="http://schemas.microsoft.com/office/powerpoint/2010/main" val="355211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defRPr/>
            </a:pPr>
            <a:r>
              <a:rPr lang="en-US" sz="1200" i="1" dirty="0"/>
              <a:t>** Oracle throughput could be increased by </a:t>
            </a:r>
            <a:r>
              <a:rPr lang="en-US" sz="1200" b="1" i="1" dirty="0">
                <a:solidFill>
                  <a:schemeClr val="accent1"/>
                </a:solidFill>
              </a:rPr>
              <a:t>15%</a:t>
            </a:r>
            <a:r>
              <a:rPr lang="en-US" sz="1200" i="1" dirty="0"/>
              <a:t> if we </a:t>
            </a:r>
          </a:p>
          <a:p>
            <a:pPr>
              <a:lnSpc>
                <a:spcPct val="90000"/>
              </a:lnSpc>
              <a:defRPr/>
            </a:pPr>
            <a:r>
              <a:rPr lang="en-US" sz="1200" i="1" dirty="0"/>
              <a:t>used a 128-bit cipher similar to AWS, instead of 256-bit.</a:t>
            </a:r>
          </a:p>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67</a:t>
            </a:fld>
            <a:endParaRPr lang="en-US"/>
          </a:p>
        </p:txBody>
      </p:sp>
    </p:spTree>
    <p:extLst>
      <p:ext uri="{BB962C8B-B14F-4D97-AF65-F5344CB8AC3E}">
        <p14:creationId xmlns:p14="http://schemas.microsoft.com/office/powerpoint/2010/main" val="3901533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/confluence/pages/</a:t>
            </a:r>
            <a:r>
              <a:rPr lang="en-US" dirty="0" err="1"/>
              <a:t>viewpage.action?pageId</a:t>
            </a:r>
            <a:r>
              <a:rPr lang="en-US" dirty="0"/>
              <a:t>=1402148743#JSONExtendedYCSB:MongovsDocDBvsOracle(</a:t>
            </a:r>
            <a:r>
              <a:rPr lang="en-US" dirty="0" err="1"/>
              <a:t>ATP-s+OnPrem</a:t>
            </a:r>
            <a:r>
              <a:rPr lang="en-US" dirty="0"/>
              <a:t>)-Summary</a:t>
            </a:r>
          </a:p>
        </p:txBody>
      </p:sp>
      <p:sp>
        <p:nvSpPr>
          <p:cNvPr id="4" name="Slide Number Placeholder 3"/>
          <p:cNvSpPr>
            <a:spLocks noGrp="1"/>
          </p:cNvSpPr>
          <p:nvPr>
            <p:ph type="sldNum" sz="quarter" idx="5"/>
          </p:nvPr>
        </p:nvSpPr>
        <p:spPr/>
        <p:txBody>
          <a:bodyPr/>
          <a:lstStyle/>
          <a:p>
            <a:fld id="{DACC16FB-9D68-C74B-AABD-CDFC2ED74F24}" type="slidenum">
              <a:rPr lang="en-US" smtClean="0"/>
              <a:t>68</a:t>
            </a:fld>
            <a:endParaRPr lang="en-US"/>
          </a:p>
        </p:txBody>
      </p:sp>
    </p:spTree>
    <p:extLst>
      <p:ext uri="{BB962C8B-B14F-4D97-AF65-F5344CB8AC3E}">
        <p14:creationId xmlns:p14="http://schemas.microsoft.com/office/powerpoint/2010/main" val="3397972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3863" y="393700"/>
            <a:ext cx="4733925" cy="2663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solidFill>
                  <a:prstClr val="black"/>
                </a:solidFill>
              </a:rPr>
              <a:pPr/>
              <a:t>6</a:t>
            </a:fld>
            <a:endParaRPr lang="uk-UA" dirty="0">
              <a:solidFill>
                <a:prstClr val="black"/>
              </a:solidFill>
            </a:endParaRPr>
          </a:p>
        </p:txBody>
      </p:sp>
    </p:spTree>
    <p:extLst>
      <p:ext uri="{BB962C8B-B14F-4D97-AF65-F5344CB8AC3E}">
        <p14:creationId xmlns:p14="http://schemas.microsoft.com/office/powerpoint/2010/main" val="6793383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/confluence/pages/</a:t>
            </a:r>
            <a:r>
              <a:rPr lang="en-US" dirty="0" err="1"/>
              <a:t>viewpage.action?pageId</a:t>
            </a:r>
            <a:r>
              <a:rPr lang="en-US" dirty="0"/>
              <a:t>=1402148743#JSONExtendedYCSB:MongovsDocDBvsOracle(</a:t>
            </a:r>
            <a:r>
              <a:rPr lang="en-US" dirty="0" err="1"/>
              <a:t>ATP-s+OnPrem</a:t>
            </a:r>
            <a:r>
              <a:rPr lang="en-US" dirty="0"/>
              <a:t>)-Summary</a:t>
            </a:r>
          </a:p>
        </p:txBody>
      </p:sp>
      <p:sp>
        <p:nvSpPr>
          <p:cNvPr id="4" name="Slide Number Placeholder 3"/>
          <p:cNvSpPr>
            <a:spLocks noGrp="1"/>
          </p:cNvSpPr>
          <p:nvPr>
            <p:ph type="sldNum" sz="quarter" idx="5"/>
          </p:nvPr>
        </p:nvSpPr>
        <p:spPr/>
        <p:txBody>
          <a:bodyPr/>
          <a:lstStyle/>
          <a:p>
            <a:fld id="{DACC16FB-9D68-C74B-AABD-CDFC2ED74F24}" type="slidenum">
              <a:rPr lang="en-US" smtClean="0"/>
              <a:t>69</a:t>
            </a:fld>
            <a:endParaRPr lang="en-US"/>
          </a:p>
        </p:txBody>
      </p:sp>
    </p:spTree>
    <p:extLst>
      <p:ext uri="{BB962C8B-B14F-4D97-AF65-F5344CB8AC3E}">
        <p14:creationId xmlns:p14="http://schemas.microsoft.com/office/powerpoint/2010/main" val="1620831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70</a:t>
            </a:fld>
            <a:endParaRPr lang="en-US"/>
          </a:p>
        </p:txBody>
      </p:sp>
    </p:spTree>
    <p:extLst>
      <p:ext uri="{BB962C8B-B14F-4D97-AF65-F5344CB8AC3E}">
        <p14:creationId xmlns:p14="http://schemas.microsoft.com/office/powerpoint/2010/main" val="692365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email dated 7/28/20</a:t>
            </a:r>
          </a:p>
        </p:txBody>
      </p:sp>
      <p:sp>
        <p:nvSpPr>
          <p:cNvPr id="4" name="Slide Number Placeholder 3"/>
          <p:cNvSpPr>
            <a:spLocks noGrp="1"/>
          </p:cNvSpPr>
          <p:nvPr>
            <p:ph type="sldNum" sz="quarter" idx="5"/>
          </p:nvPr>
        </p:nvSpPr>
        <p:spPr/>
        <p:txBody>
          <a:bodyPr/>
          <a:lstStyle/>
          <a:p>
            <a:fld id="{DACC16FB-9D68-C74B-AABD-CDFC2ED74F24}" type="slidenum">
              <a:rPr lang="en-US" smtClean="0"/>
              <a:t>72</a:t>
            </a:fld>
            <a:endParaRPr lang="en-US"/>
          </a:p>
        </p:txBody>
      </p:sp>
    </p:spTree>
    <p:extLst>
      <p:ext uri="{BB962C8B-B14F-4D97-AF65-F5344CB8AC3E}">
        <p14:creationId xmlns:p14="http://schemas.microsoft.com/office/powerpoint/2010/main" val="18912757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/confluence/display/DSPT/</a:t>
            </a:r>
            <a:r>
              <a:rPr lang="en-US" dirty="0" err="1"/>
              <a:t>JSON+Performance</a:t>
            </a:r>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73</a:t>
            </a:fld>
            <a:endParaRPr lang="en-US"/>
          </a:p>
        </p:txBody>
      </p:sp>
    </p:spTree>
    <p:extLst>
      <p:ext uri="{BB962C8B-B14F-4D97-AF65-F5344CB8AC3E}">
        <p14:creationId xmlns:p14="http://schemas.microsoft.com/office/powerpoint/2010/main" val="42389107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confluence.oraclecorp.com</a:t>
            </a:r>
            <a:r>
              <a:rPr lang="en-US" dirty="0"/>
              <a:t>/confluence/display/DSPT/</a:t>
            </a:r>
            <a:r>
              <a:rPr lang="en-US" dirty="0" err="1"/>
              <a:t>JSON+Performance</a:t>
            </a:r>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74</a:t>
            </a:fld>
            <a:endParaRPr lang="en-US"/>
          </a:p>
        </p:txBody>
      </p:sp>
    </p:spTree>
    <p:extLst>
      <p:ext uri="{BB962C8B-B14F-4D97-AF65-F5344CB8AC3E}">
        <p14:creationId xmlns:p14="http://schemas.microsoft.com/office/powerpoint/2010/main" val="20866581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DC5964-3162-43B5-B1EC-63C8D166D7D3}" type="slidenum">
              <a:rPr lang="en-US" smtClean="0"/>
              <a:t>75</a:t>
            </a:fld>
            <a:endParaRPr lang="en-US"/>
          </a:p>
        </p:txBody>
      </p:sp>
    </p:spTree>
    <p:extLst>
      <p:ext uri="{BB962C8B-B14F-4D97-AF65-F5344CB8AC3E}">
        <p14:creationId xmlns:p14="http://schemas.microsoft.com/office/powerpoint/2010/main" val="2271228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77</a:t>
            </a:fld>
            <a:endParaRPr lang="en-US"/>
          </a:p>
        </p:txBody>
      </p:sp>
    </p:spTree>
    <p:extLst>
      <p:ext uri="{BB962C8B-B14F-4D97-AF65-F5344CB8AC3E}">
        <p14:creationId xmlns:p14="http://schemas.microsoft.com/office/powerpoint/2010/main" val="39802148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CC16FB-9D68-C74B-AABD-CDFC2ED74F24}" type="slidenum">
              <a:rPr lang="en-US" smtClean="0"/>
              <a:t>78</a:t>
            </a:fld>
            <a:endParaRPr lang="en-US"/>
          </a:p>
        </p:txBody>
      </p:sp>
    </p:spTree>
    <p:extLst>
      <p:ext uri="{BB962C8B-B14F-4D97-AF65-F5344CB8AC3E}">
        <p14:creationId xmlns:p14="http://schemas.microsoft.com/office/powerpoint/2010/main" val="36811090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79</a:t>
            </a:fld>
            <a:endParaRPr lang="en-US"/>
          </a:p>
        </p:txBody>
      </p:sp>
    </p:spTree>
    <p:extLst>
      <p:ext uri="{BB962C8B-B14F-4D97-AF65-F5344CB8AC3E}">
        <p14:creationId xmlns:p14="http://schemas.microsoft.com/office/powerpoint/2010/main" val="287332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CC16FB-9D68-C74B-AABD-CDFC2ED74F24}" type="slidenum">
              <a:rPr lang="en-US" smtClean="0"/>
              <a:t>80</a:t>
            </a:fld>
            <a:endParaRPr lang="en-US"/>
          </a:p>
        </p:txBody>
      </p:sp>
    </p:spTree>
    <p:extLst>
      <p:ext uri="{BB962C8B-B14F-4D97-AF65-F5344CB8AC3E}">
        <p14:creationId xmlns:p14="http://schemas.microsoft.com/office/powerpoint/2010/main" val="14186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7</a:t>
            </a:fld>
            <a:endParaRPr lang="en-US"/>
          </a:p>
        </p:txBody>
      </p:sp>
    </p:spTree>
    <p:extLst>
      <p:ext uri="{BB962C8B-B14F-4D97-AF65-F5344CB8AC3E}">
        <p14:creationId xmlns:p14="http://schemas.microsoft.com/office/powerpoint/2010/main" val="4111849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81</a:t>
            </a:fld>
            <a:endParaRPr lang="en-US" dirty="0"/>
          </a:p>
        </p:txBody>
      </p:sp>
    </p:spTree>
    <p:extLst>
      <p:ext uri="{BB962C8B-B14F-4D97-AF65-F5344CB8AC3E}">
        <p14:creationId xmlns:p14="http://schemas.microsoft.com/office/powerpoint/2010/main" val="3022682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C16FB-9D68-C74B-AABD-CDFC2ED74F24}" type="slidenum">
              <a:rPr lang="en-US" smtClean="0"/>
              <a:t>8</a:t>
            </a:fld>
            <a:endParaRPr lang="en-US"/>
          </a:p>
        </p:txBody>
      </p:sp>
    </p:spTree>
    <p:extLst>
      <p:ext uri="{BB962C8B-B14F-4D97-AF65-F5344CB8AC3E}">
        <p14:creationId xmlns:p14="http://schemas.microsoft.com/office/powerpoint/2010/main" val="3454567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85BD045D-2438-5845-9A28-2B1CD0FFB39D}" type="slidenum">
              <a:rPr lang="en-US" smtClean="0"/>
              <a:t>9</a:t>
            </a:fld>
            <a:endParaRPr lang="en-US"/>
          </a:p>
        </p:txBody>
      </p:sp>
    </p:spTree>
    <p:extLst>
      <p:ext uri="{BB962C8B-B14F-4D97-AF65-F5344CB8AC3E}">
        <p14:creationId xmlns:p14="http://schemas.microsoft.com/office/powerpoint/2010/main" val="1289897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0" name="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8F5FEAFC-E730-6143-955B-B888D65BB03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lvl1pPr>
              <a:defRPr sz="2400"/>
            </a:lvl1pPr>
            <a:lvl2pPr>
              <a:defRPr sz="2400"/>
            </a:lvl2pPr>
            <a:lvl3pPr>
              <a:defRPr sz="2000"/>
            </a:lvl3pPr>
            <a:lvl4pPr>
              <a:defRPr sz="18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638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C90B1C98-9997-BC41-8A72-235FB5E6B24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53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266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263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userDrawn="1">
          <p15:clr>
            <a:srgbClr val="FBAE40"/>
          </p15:clr>
        </p15:guide>
        <p15:guide id="12" pos="4848" userDrawn="1">
          <p15:clr>
            <a:srgbClr val="FBAE40"/>
          </p15:clr>
        </p15:guide>
        <p15:guide id="13" pos="2544" userDrawn="1">
          <p15:clr>
            <a:srgbClr val="FBAE40"/>
          </p15:clr>
        </p15:guide>
        <p15:guide id="14" pos="4728" userDrawn="1">
          <p15:clr>
            <a:srgbClr val="FBAE40"/>
          </p15:clr>
        </p15:guide>
        <p15:guide id="15" pos="6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524098CF-9376-754A-A9D8-69D985334EC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570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844" r="-322"/>
          <a:stretch/>
        </p:blipFill>
        <p:spPr>
          <a:xfrm flipH="1">
            <a:off x="8700654" y="248024"/>
            <a:ext cx="3491346"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2" name="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74B95F78-71AA-7641-8496-F7ABCE92E01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3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DAE39BE3-8D44-8145-A734-01B7FBD49534}"/>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113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4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182B5BDA-DBD1-EF44-918C-34611A4B96F9}"/>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40D521AF-2AAC-6C44-B9D5-3CF80BF0A49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chemeClr val="bg2"/>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41383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bg>
      <p:bgPr>
        <a:solidFill>
          <a:schemeClr val="bg2"/>
        </a:solidFill>
        <a:effectLst/>
      </p:bgPr>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54000"/>
            <a:ext cx="12192000" cy="6604000"/>
          </a:xfrm>
          <a:prstGeom prst="rect">
            <a:avLst/>
          </a:prstGeom>
        </p:spPr>
      </p:pic>
      <p:pic>
        <p:nvPicPr>
          <p:cNvPr id="7" name="Abstract Pattern Strip">
            <a:extLst>
              <a:ext uri="{FF2B5EF4-FFF2-40B4-BE49-F238E27FC236}">
                <a16:creationId xmlns:a16="http://schemas.microsoft.com/office/drawing/2014/main" id="{32EC640D-2BE6-E443-B041-C48A5A91F1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Rectangle 1">
            <a:extLst>
              <a:ext uri="{FF2B5EF4-FFF2-40B4-BE49-F238E27FC236}">
                <a16:creationId xmlns:a16="http://schemas.microsoft.com/office/drawing/2014/main" id="{4843EDC2-7F43-0041-AEBE-5B17CC2CECBE}"/>
              </a:ext>
            </a:extLst>
          </p:cNvPr>
          <p:cNvSpPr/>
          <p:nvPr userDrawn="1"/>
        </p:nvSpPr>
        <p:spPr>
          <a:xfrm>
            <a:off x="675018" y="2690336"/>
            <a:ext cx="7857894" cy="1477328"/>
          </a:xfrm>
          <a:prstGeom prst="rect">
            <a:avLst/>
          </a:prstGeom>
        </p:spPr>
        <p:txBody>
          <a:bodyPr wrap="square">
            <a:spAutoFit/>
          </a:bodyPr>
          <a:lstStyle/>
          <a:p>
            <a:r>
              <a:rPr lang="en-US" sz="3000" dirty="0">
                <a:solidFill>
                  <a:schemeClr val="bg2"/>
                </a:solidFill>
                <a:latin typeface="+mj-lt"/>
              </a:rPr>
              <a:t>Our mission is to help people</a:t>
            </a:r>
          </a:p>
          <a:p>
            <a:r>
              <a:rPr lang="en-US" sz="3000" dirty="0">
                <a:solidFill>
                  <a:schemeClr val="bg2"/>
                </a:solidFill>
                <a:latin typeface="+mj-lt"/>
              </a:rPr>
              <a:t>see data in new ways, discover insights,</a:t>
            </a:r>
          </a:p>
          <a:p>
            <a:r>
              <a:rPr lang="en-US" sz="3000" dirty="0">
                <a:solidFill>
                  <a:schemeClr val="bg2"/>
                </a:solidFill>
                <a:latin typeface="+mj-lt"/>
              </a:rPr>
              <a:t>unlock endless possibilities.</a:t>
            </a:r>
          </a:p>
        </p:txBody>
      </p:sp>
    </p:spTree>
    <p:extLst>
      <p:ext uri="{BB962C8B-B14F-4D97-AF65-F5344CB8AC3E}">
        <p14:creationId xmlns:p14="http://schemas.microsoft.com/office/powerpoint/2010/main" val="9853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7C5FACA-CB69-F341-96EC-260102929140}"/>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2"/>
                </a:solidFill>
              </a:rPr>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OOW Them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098"/>
          <a:stretch/>
        </p:blipFill>
        <p:spPr>
          <a:xfrm>
            <a:off x="3622158" y="213908"/>
            <a:ext cx="8569842" cy="3855582"/>
          </a:xfrm>
          <a:prstGeom prst="rect">
            <a:avLst/>
          </a:prstGeom>
        </p:spPr>
      </p:pic>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2834218"/>
            <a:ext cx="239938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1064732" y="574906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4" name="Rectangle 3">
            <a:extLst>
              <a:ext uri="{FF2B5EF4-FFF2-40B4-BE49-F238E27FC236}">
                <a16:creationId xmlns:a16="http://schemas.microsoft.com/office/drawing/2014/main" id="{03416971-0881-624B-9629-5D3B8A3C4867}"/>
              </a:ext>
            </a:extLst>
          </p:cNvPr>
          <p:cNvSpPr/>
          <p:nvPr userDrawn="1"/>
        </p:nvSpPr>
        <p:spPr>
          <a:xfrm>
            <a:off x="896171" y="4167200"/>
            <a:ext cx="7596951" cy="923330"/>
          </a:xfrm>
          <a:prstGeom prst="rect">
            <a:avLst/>
          </a:prstGeom>
        </p:spPr>
        <p:txBody>
          <a:bodyPr wrap="none">
            <a:spAutoFit/>
          </a:bodyPr>
          <a:lstStyle/>
          <a:p>
            <a:r>
              <a:rPr lang="en-US" sz="5400" dirty="0">
                <a:solidFill>
                  <a:srgbClr val="423736"/>
                </a:solidFill>
                <a:latin typeface="Georgia" panose="02040502050405020303" pitchFamily="18" charset="0"/>
                <a:cs typeface="Oracle Sans" panose="020B0503020204020204" pitchFamily="34" charset="0"/>
              </a:rPr>
              <a:t>Oracle OpenWorld 2019</a:t>
            </a:r>
            <a:endParaRPr lang="en-US" sz="2400" dirty="0">
              <a:solidFill>
                <a:srgbClr val="413636"/>
              </a:solidFill>
            </a:endParaRPr>
          </a:p>
        </p:txBody>
      </p:sp>
      <p:sp>
        <p:nvSpPr>
          <p:cNvPr id="6" name="Rectangle 5">
            <a:extLst>
              <a:ext uri="{FF2B5EF4-FFF2-40B4-BE49-F238E27FC236}">
                <a16:creationId xmlns:a16="http://schemas.microsoft.com/office/drawing/2014/main" id="{1E9E44B1-5658-904C-B93E-80423956EC91}"/>
              </a:ext>
            </a:extLst>
          </p:cNvPr>
          <p:cNvSpPr/>
          <p:nvPr userDrawn="1"/>
        </p:nvSpPr>
        <p:spPr>
          <a:xfrm>
            <a:off x="967054" y="5123049"/>
            <a:ext cx="3229730" cy="376706"/>
          </a:xfrm>
          <a:prstGeom prst="rect">
            <a:avLst/>
          </a:prstGeom>
        </p:spPr>
        <p:txBody>
          <a:bodyPr wrap="none">
            <a:spAutoFit/>
          </a:bodyPr>
          <a:lstStyle/>
          <a:p>
            <a:pPr>
              <a:lnSpc>
                <a:spcPct val="90000"/>
              </a:lnSpc>
              <a:spcBef>
                <a:spcPts val="1000"/>
              </a:spcBef>
              <a:buFont typeface="Arial" panose="020B0604020202020204" pitchFamily="34" charset="0"/>
              <a:buNone/>
              <a:defRPr/>
            </a:pPr>
            <a:r>
              <a:rPr lang="en-US" sz="2000" b="1" spc="600" dirty="0">
                <a:solidFill>
                  <a:srgbClr val="F5B642"/>
                </a:solidFill>
                <a:latin typeface="Oracle Sans" panose="020B0503020204020204" pitchFamily="34" charset="0"/>
                <a:cs typeface="Oracle Sans" panose="020B0503020204020204" pitchFamily="34" charset="0"/>
              </a:rPr>
              <a:t>SAN FRANCISCO</a:t>
            </a:r>
          </a:p>
        </p:txBody>
      </p:sp>
    </p:spTree>
    <p:extLst>
      <p:ext uri="{BB962C8B-B14F-4D97-AF65-F5344CB8AC3E}">
        <p14:creationId xmlns:p14="http://schemas.microsoft.com/office/powerpoint/2010/main" val="314479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OOW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E41EF51B-5365-4A3A-A026-8C938E25026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098"/>
          <a:stretch/>
        </p:blipFill>
        <p:spPr>
          <a:xfrm>
            <a:off x="5660966" y="213908"/>
            <a:ext cx="6531034" cy="2938320"/>
          </a:xfrm>
          <a:prstGeom prst="rect">
            <a:avLst/>
          </a:prstGeom>
        </p:spPr>
      </p:pic>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767374" y="2610195"/>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767374" y="4624690"/>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5" name="Footer Placeholder 4">
            <a:extLst>
              <a:ext uri="{FF2B5EF4-FFF2-40B4-BE49-F238E27FC236}">
                <a16:creationId xmlns:a16="http://schemas.microsoft.com/office/drawing/2014/main" id="{F3D267BE-801B-437B-8EF3-68BD8F599805}"/>
              </a:ext>
            </a:extLst>
          </p:cNvPr>
          <p:cNvSpPr>
            <a:spLocks noGrp="1"/>
          </p:cNvSpPr>
          <p:nvPr>
            <p:ph type="ftr" sz="quarter" idx="11"/>
          </p:nvPr>
        </p:nvSpPr>
        <p:spPr/>
        <p:txBody>
          <a:bodyPr/>
          <a:lstStyle/>
          <a:p>
            <a:endParaRPr lang="en-US" dirty="0">
              <a:solidFill>
                <a:srgbClr val="413636">
                  <a:tint val="75000"/>
                </a:srgbClr>
              </a:solidFill>
            </a:endParaRP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767374" y="5122053"/>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pic>
        <p:nvPicPr>
          <p:cNvPr id="14" name="Picture 13" descr="A picture containing music, black&#10;&#10;Description automatically generated">
            <a:extLst>
              <a:ext uri="{FF2B5EF4-FFF2-40B4-BE49-F238E27FC236}">
                <a16:creationId xmlns:a16="http://schemas.microsoft.com/office/drawing/2014/main" id="{FA9D9C0C-1303-4BC2-865B-D87B14FAE18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1040860"/>
            <a:ext cx="2864667" cy="1649788"/>
          </a:xfrm>
          <a:prstGeom prst="rect">
            <a:avLst/>
          </a:prstGeom>
        </p:spPr>
      </p:pic>
      <p:sp>
        <p:nvSpPr>
          <p:cNvPr id="15" name="Rectangle 14">
            <a:extLst>
              <a:ext uri="{FF2B5EF4-FFF2-40B4-BE49-F238E27FC236}">
                <a16:creationId xmlns:a16="http://schemas.microsoft.com/office/drawing/2014/main" id="{5D67E56D-4C0D-454A-AEE8-2349559EAAB5}"/>
              </a:ext>
            </a:extLst>
          </p:cNvPr>
          <p:cNvSpPr/>
          <p:nvPr userDrawn="1"/>
        </p:nvSpPr>
        <p:spPr>
          <a:xfrm>
            <a:off x="761287" y="4280089"/>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20CA049-1897-4D90-9AE0-24E2DD7B6708}"/>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40F07EA7-8031-4F08-9F37-BB74DCEC1CDF}"/>
              </a:ext>
            </a:extLst>
          </p:cNvPr>
          <p:cNvSpPr/>
          <p:nvPr userDrawn="1"/>
        </p:nvSpPr>
        <p:spPr>
          <a:xfrm>
            <a:off x="11350323" y="54923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FD2F3B2F-BA9B-4050-8B8E-FEF77DEB4768}"/>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EF82DD56-E093-444B-B3D1-34399747448D}"/>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6327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OOW Title Slide Textured">
    <p:spTree>
      <p:nvGrpSpPr>
        <p:cNvPr id="1" name=""/>
        <p:cNvGrpSpPr/>
        <p:nvPr/>
      </p:nvGrpSpPr>
      <p:grpSpPr>
        <a:xfrm>
          <a:off x="0" y="0"/>
          <a:ext cx="0" cy="0"/>
          <a:chOff x="0" y="0"/>
          <a:chExt cx="0" cy="0"/>
        </a:xfrm>
      </p:grpSpPr>
      <p:pic>
        <p:nvPicPr>
          <p:cNvPr id="6" name="Picture 5" descr="A picture containing table, elephant, clothing&#10;&#10;Description automatically generated">
            <a:extLst>
              <a:ext uri="{FF2B5EF4-FFF2-40B4-BE49-F238E27FC236}">
                <a16:creationId xmlns:a16="http://schemas.microsoft.com/office/drawing/2014/main" id="{D273174A-9006-FF4E-827B-9317F3AE38E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Rectangle 6">
            <a:extLst>
              <a:ext uri="{FF2B5EF4-FFF2-40B4-BE49-F238E27FC236}">
                <a16:creationId xmlns:a16="http://schemas.microsoft.com/office/drawing/2014/main" id="{0F02490B-080B-9646-8A95-ECD989138C4C}"/>
              </a:ext>
            </a:extLst>
          </p:cNvPr>
          <p:cNvSpPr/>
          <p:nvPr userDrawn="1"/>
        </p:nvSpPr>
        <p:spPr>
          <a:xfrm>
            <a:off x="747749" y="703118"/>
            <a:ext cx="10696500" cy="5451764"/>
          </a:xfrm>
          <a:prstGeom prst="rect">
            <a:avLst/>
          </a:prstGeom>
          <a:solidFill>
            <a:srgbClr val="E0E2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5A3AB21-237D-495E-B34C-C4FCEF0DECDA}"/>
              </a:ext>
            </a:extLst>
          </p:cNvPr>
          <p:cNvSpPr>
            <a:spLocks noGrp="1"/>
          </p:cNvSpPr>
          <p:nvPr>
            <p:ph type="ctrTitle" hasCustomPrompt="1"/>
          </p:nvPr>
        </p:nvSpPr>
        <p:spPr>
          <a:xfrm>
            <a:off x="1300774" y="1766598"/>
            <a:ext cx="6706446" cy="1440729"/>
          </a:xfrm>
        </p:spPr>
        <p:txBody>
          <a:bodyPr anchor="b">
            <a:normAutofit/>
          </a:bodyPr>
          <a:lstStyle>
            <a:lvl1pPr algn="l">
              <a:lnSpc>
                <a:spcPts val="4000"/>
              </a:lnSpc>
              <a:defRPr sz="4000">
                <a:latin typeface="Georgia" panose="02040502050405020303" pitchFamily="18" charset="0"/>
              </a:defRPr>
            </a:lvl1pPr>
          </a:lstStyle>
          <a:p>
            <a:r>
              <a:rPr lang="en-US" dirty="0"/>
              <a:t>Future-Proof Your Business</a:t>
            </a:r>
            <a:br>
              <a:rPr lang="en-US" dirty="0"/>
            </a:br>
            <a:r>
              <a:rPr lang="en-US" dirty="0"/>
              <a:t>with Oracle Cloud Apps</a:t>
            </a:r>
          </a:p>
        </p:txBody>
      </p:sp>
      <p:sp>
        <p:nvSpPr>
          <p:cNvPr id="3" name="Subtitle 2">
            <a:extLst>
              <a:ext uri="{FF2B5EF4-FFF2-40B4-BE49-F238E27FC236}">
                <a16:creationId xmlns:a16="http://schemas.microsoft.com/office/drawing/2014/main" id="{A7C3AE17-476B-4287-B329-DBDFF3CB0A89}"/>
              </a:ext>
            </a:extLst>
          </p:cNvPr>
          <p:cNvSpPr>
            <a:spLocks noGrp="1"/>
          </p:cNvSpPr>
          <p:nvPr>
            <p:ph type="subTitle" idx="1" hasCustomPrompt="1"/>
          </p:nvPr>
        </p:nvSpPr>
        <p:spPr>
          <a:xfrm>
            <a:off x="1300774" y="3781093"/>
            <a:ext cx="6706446" cy="365125"/>
          </a:xfrm>
        </p:spPr>
        <p:txBody>
          <a:bodyPr lIns="0" rIns="0">
            <a:normAutofit/>
          </a:bodyPr>
          <a:lstStyle>
            <a:lvl1pPr marL="0" indent="0" algn="l">
              <a:buNone/>
              <a:defRPr sz="1600">
                <a:latin typeface="Oracle Sans Extra Bold" panose="020B0803020204020204" pitchFamily="34" charset="0"/>
                <a:cs typeface="Oracle Sans Extra Bold" panose="020B08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Steve Miranda</a:t>
            </a:r>
          </a:p>
        </p:txBody>
      </p:sp>
      <p:sp>
        <p:nvSpPr>
          <p:cNvPr id="10" name="Text Placeholder 9">
            <a:extLst>
              <a:ext uri="{FF2B5EF4-FFF2-40B4-BE49-F238E27FC236}">
                <a16:creationId xmlns:a16="http://schemas.microsoft.com/office/drawing/2014/main" id="{AC9CEBEA-6D56-4EDE-A99A-2090EC12F782}"/>
              </a:ext>
            </a:extLst>
          </p:cNvPr>
          <p:cNvSpPr>
            <a:spLocks noGrp="1"/>
          </p:cNvSpPr>
          <p:nvPr>
            <p:ph type="body" sz="quarter" idx="13" hasCustomPrompt="1"/>
          </p:nvPr>
        </p:nvSpPr>
        <p:spPr>
          <a:xfrm>
            <a:off x="1300774" y="4278456"/>
            <a:ext cx="6706446" cy="720725"/>
          </a:xfrm>
        </p:spPr>
        <p:txBody>
          <a:bodyPr lIns="0" rIns="0">
            <a:normAutofit/>
          </a:bodyPr>
          <a:lstStyle>
            <a:lvl1pPr marL="0" indent="0">
              <a:lnSpc>
                <a:spcPts val="1400"/>
              </a:lnSpc>
              <a:buFont typeface="+mj-lt"/>
              <a:buNone/>
              <a:defRPr sz="1600">
                <a:solidFill>
                  <a:schemeClr val="accent6">
                    <a:lumMod val="60000"/>
                    <a:lumOff val="40000"/>
                  </a:schemeClr>
                </a:solidFill>
              </a:defRPr>
            </a:lvl1pPr>
            <a:lvl5pPr>
              <a:defRPr/>
            </a:lvl5pPr>
          </a:lstStyle>
          <a:p>
            <a:pPr lvl="0"/>
            <a:r>
              <a:rPr lang="en-US" dirty="0"/>
              <a:t>Executive Vice President</a:t>
            </a:r>
          </a:p>
          <a:p>
            <a:pPr lvl="0"/>
            <a:r>
              <a:rPr lang="en-US" dirty="0"/>
              <a:t>Applications &amp; Product Development</a:t>
            </a:r>
          </a:p>
          <a:p>
            <a:pPr lvl="0"/>
            <a:endParaRPr lang="en-US" dirty="0"/>
          </a:p>
        </p:txBody>
      </p:sp>
      <p:sp>
        <p:nvSpPr>
          <p:cNvPr id="15" name="Rectangle 14">
            <a:extLst>
              <a:ext uri="{FF2B5EF4-FFF2-40B4-BE49-F238E27FC236}">
                <a16:creationId xmlns:a16="http://schemas.microsoft.com/office/drawing/2014/main" id="{5D67E56D-4C0D-454A-AEE8-2349559EAAB5}"/>
              </a:ext>
            </a:extLst>
          </p:cNvPr>
          <p:cNvSpPr/>
          <p:nvPr userDrawn="1"/>
        </p:nvSpPr>
        <p:spPr>
          <a:xfrm>
            <a:off x="1294687" y="3436492"/>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1" name="Picture 20">
            <a:extLst>
              <a:ext uri="{FF2B5EF4-FFF2-40B4-BE49-F238E27FC236}">
                <a16:creationId xmlns:a16="http://schemas.microsoft.com/office/drawing/2014/main" id="{C55CC811-CD6D-584C-B918-7DD7AC1E50C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469915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OOW Agenda">
    <p:spTree>
      <p:nvGrpSpPr>
        <p:cNvPr id="1" name=""/>
        <p:cNvGrpSpPr/>
        <p:nvPr/>
      </p:nvGrpSpPr>
      <p:grpSpPr>
        <a:xfrm>
          <a:off x="0" y="0"/>
          <a:ext cx="0" cy="0"/>
          <a:chOff x="0" y="0"/>
          <a:chExt cx="0" cy="0"/>
        </a:xfrm>
      </p:grpSpPr>
      <p:pic>
        <p:nvPicPr>
          <p:cNvPr id="9" name="Picture 8" descr="A picture containing container, basket&#10;&#10;Description automatically generated">
            <a:extLst>
              <a:ext uri="{FF2B5EF4-FFF2-40B4-BE49-F238E27FC236}">
                <a16:creationId xmlns:a16="http://schemas.microsoft.com/office/drawing/2014/main" id="{854C4F1B-5FB4-8C48-B352-99B254FA24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80948" y="212826"/>
            <a:ext cx="5111051" cy="2299468"/>
          </a:xfrm>
          <a:prstGeom prst="rect">
            <a:avLst/>
          </a:prstGeom>
        </p:spPr>
      </p:pic>
      <p:grpSp>
        <p:nvGrpSpPr>
          <p:cNvPr id="4" name="Group 3">
            <a:extLst>
              <a:ext uri="{FF2B5EF4-FFF2-40B4-BE49-F238E27FC236}">
                <a16:creationId xmlns:a16="http://schemas.microsoft.com/office/drawing/2014/main" id="{F7DFBE94-74A2-954E-835D-D3A403750427}"/>
              </a:ext>
            </a:extLst>
          </p:cNvPr>
          <p:cNvGrpSpPr/>
          <p:nvPr userDrawn="1"/>
        </p:nvGrpSpPr>
        <p:grpSpPr>
          <a:xfrm>
            <a:off x="3281742" y="6206611"/>
            <a:ext cx="1233073" cy="299478"/>
            <a:chOff x="10266201" y="4638361"/>
            <a:chExt cx="1233073" cy="299478"/>
          </a:xfrm>
        </p:grpSpPr>
        <p:sp>
          <p:nvSpPr>
            <p:cNvPr id="10" name="Rectangle 9">
              <a:extLst>
                <a:ext uri="{FF2B5EF4-FFF2-40B4-BE49-F238E27FC236}">
                  <a16:creationId xmlns:a16="http://schemas.microsoft.com/office/drawing/2014/main" id="{2BA10860-07D3-1A4B-8B52-69FDEB228A00}"/>
                </a:ext>
              </a:extLst>
            </p:cNvPr>
            <p:cNvSpPr/>
            <p:nvPr userDrawn="1"/>
          </p:nvSpPr>
          <p:spPr>
            <a:xfrm>
              <a:off x="10266201" y="48845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E88CE354-4375-7947-A5F2-81A80C5EC1F7}"/>
                </a:ext>
              </a:extLst>
            </p:cNvPr>
            <p:cNvSpPr/>
            <p:nvPr userDrawn="1"/>
          </p:nvSpPr>
          <p:spPr>
            <a:xfrm>
              <a:off x="10855632" y="46383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04331646-206C-584A-8040-FBE54C7289E1}"/>
                </a:ext>
              </a:extLst>
            </p:cNvPr>
            <p:cNvSpPr/>
            <p:nvPr userDrawn="1"/>
          </p:nvSpPr>
          <p:spPr>
            <a:xfrm>
              <a:off x="10656361" y="48845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Agenda</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5029200" cy="544527"/>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3000" b="1" i="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Day</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Text Placeholder 15">
            <a:extLst>
              <a:ext uri="{FF2B5EF4-FFF2-40B4-BE49-F238E27FC236}">
                <a16:creationId xmlns:a16="http://schemas.microsoft.com/office/drawing/2014/main" id="{00AD1749-1C8E-AD41-8D05-F1E78F61C9D5}"/>
              </a:ext>
            </a:extLst>
          </p:cNvPr>
          <p:cNvSpPr>
            <a:spLocks noGrp="1"/>
          </p:cNvSpPr>
          <p:nvPr>
            <p:ph type="body" sz="quarter" idx="10" hasCustomPrompt="1"/>
          </p:nvPr>
        </p:nvSpPr>
        <p:spPr>
          <a:xfrm>
            <a:off x="768095" y="2947988"/>
            <a:ext cx="822960" cy="3239072"/>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18" name="Text Placeholder 17">
            <a:extLst>
              <a:ext uri="{FF2B5EF4-FFF2-40B4-BE49-F238E27FC236}">
                <a16:creationId xmlns:a16="http://schemas.microsoft.com/office/drawing/2014/main" id="{5A23BDF2-4CF1-B242-AF9C-FF0C2725A9C5}"/>
              </a:ext>
            </a:extLst>
          </p:cNvPr>
          <p:cNvSpPr>
            <a:spLocks noGrp="1"/>
          </p:cNvSpPr>
          <p:nvPr>
            <p:ph type="body" sz="quarter" idx="11" hasCustomPrompt="1"/>
          </p:nvPr>
        </p:nvSpPr>
        <p:spPr>
          <a:xfrm>
            <a:off x="1624519" y="2947988"/>
            <a:ext cx="4172776" cy="3239072"/>
          </a:xfrm>
        </p:spPr>
        <p:txBody>
          <a:bodyPr lIns="0" rIns="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b="0" i="0" u="none" kern="1200" dirty="0" smtClean="0">
                <a:solidFill>
                  <a:srgbClr val="847B76"/>
                </a:solidFill>
                <a:effectLst/>
                <a:latin typeface="Oracle Sans" panose="020B0503020204020204" pitchFamily="34" charset="0"/>
                <a:ea typeface="+mn-ea"/>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endParaRPr lang="en-US" dirty="0">
              <a:solidFill>
                <a:srgbClr val="847B76"/>
              </a:solidFill>
              <a:effectLst/>
              <a:latin typeface="Oracle Sans Light" panose="020B0403020204020204" pitchFamily="34" charset="0"/>
            </a:endParaRPr>
          </a:p>
        </p:txBody>
      </p:sp>
      <p:sp>
        <p:nvSpPr>
          <p:cNvPr id="20" name="Text Placeholder 19">
            <a:extLst>
              <a:ext uri="{FF2B5EF4-FFF2-40B4-BE49-F238E27FC236}">
                <a16:creationId xmlns:a16="http://schemas.microsoft.com/office/drawing/2014/main" id="{9DAC5812-8F05-0440-9062-7A43B2DB6AA6}"/>
              </a:ext>
            </a:extLst>
          </p:cNvPr>
          <p:cNvSpPr>
            <a:spLocks noGrp="1"/>
          </p:cNvSpPr>
          <p:nvPr>
            <p:ph type="body" sz="quarter" idx="12" hasCustomPrompt="1"/>
          </p:nvPr>
        </p:nvSpPr>
        <p:spPr>
          <a:xfrm>
            <a:off x="6088270" y="2289175"/>
            <a:ext cx="5029200" cy="548640"/>
          </a:xfrm>
        </p:spPr>
        <p:txBody>
          <a:bodyPr vert="horz" lIns="0" tIns="45720" rIns="0" bIns="45720" rtlCol="0">
            <a:normAutofit/>
          </a:bodyPr>
          <a:lstStyle>
            <a:lvl1pPr>
              <a:defRPr lang="en-US" sz="3000" b="1" i="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lnSpc>
                <a:spcPct val="100000"/>
              </a:lnSpc>
              <a:spcBef>
                <a:spcPts val="0"/>
              </a:spcBef>
              <a:spcAft>
                <a:spcPts val="1200"/>
              </a:spcAft>
              <a:buSzPct val="70000"/>
              <a:tabLst/>
            </a:pPr>
            <a:r>
              <a:rPr lang="en-US" dirty="0"/>
              <a:t>Day</a:t>
            </a:r>
          </a:p>
        </p:txBody>
      </p:sp>
      <p:sp>
        <p:nvSpPr>
          <p:cNvPr id="22" name="Text Placeholder 21">
            <a:extLst>
              <a:ext uri="{FF2B5EF4-FFF2-40B4-BE49-F238E27FC236}">
                <a16:creationId xmlns:a16="http://schemas.microsoft.com/office/drawing/2014/main" id="{2B9790FE-CFCA-0344-AFF7-854517B39753}"/>
              </a:ext>
            </a:extLst>
          </p:cNvPr>
          <p:cNvSpPr>
            <a:spLocks noGrp="1"/>
          </p:cNvSpPr>
          <p:nvPr>
            <p:ph type="body" sz="quarter" idx="13" hasCustomPrompt="1"/>
          </p:nvPr>
        </p:nvSpPr>
        <p:spPr>
          <a:xfrm>
            <a:off x="6088270" y="2947988"/>
            <a:ext cx="822960" cy="3236976"/>
          </a:xfrm>
        </p:spPr>
        <p:txBody>
          <a:bodyPr lIns="0" rIns="0">
            <a:normAutofit/>
          </a:bodyPr>
          <a:lstStyle>
            <a:lvl1pPr>
              <a:lnSpc>
                <a:spcPts val="2500"/>
              </a:lnSpc>
              <a:spcBef>
                <a:spcPts val="0"/>
              </a:spcBef>
              <a:spcAft>
                <a:spcPts val="1200"/>
              </a:spcAft>
              <a:defRPr sz="1000" b="1" i="0">
                <a:latin typeface="Oracle Sans" panose="020B0503020204020204" pitchFamily="34" charset="0"/>
                <a:cs typeface="Oracle Sans" panose="020B0503020204020204" pitchFamily="34" charset="0"/>
              </a:defRPr>
            </a:lvl1pPr>
          </a:lstStyle>
          <a:p>
            <a:pPr lvl="0"/>
            <a:r>
              <a:rPr lang="en-US" dirty="0"/>
              <a:t>11:00-12:15</a:t>
            </a:r>
            <a:br>
              <a:rPr lang="en-US" dirty="0"/>
            </a:br>
            <a:endParaRPr lang="en-US" dirty="0"/>
          </a:p>
          <a:p>
            <a:pPr lvl="0"/>
            <a:r>
              <a:rPr lang="en-US" dirty="0"/>
              <a:t>4:45-6:00</a:t>
            </a:r>
            <a:br>
              <a:rPr lang="en-US" dirty="0"/>
            </a:br>
            <a:endParaRPr lang="en-US" dirty="0"/>
          </a:p>
          <a:p>
            <a:pPr lvl="0"/>
            <a:r>
              <a:rPr lang="en-US" dirty="0"/>
              <a:t>5:00-6:30</a:t>
            </a:r>
          </a:p>
        </p:txBody>
      </p:sp>
      <p:sp>
        <p:nvSpPr>
          <p:cNvPr id="24" name="Text Placeholder 23">
            <a:extLst>
              <a:ext uri="{FF2B5EF4-FFF2-40B4-BE49-F238E27FC236}">
                <a16:creationId xmlns:a16="http://schemas.microsoft.com/office/drawing/2014/main" id="{2FF7732B-D608-9647-98B0-CFC063F3113A}"/>
              </a:ext>
            </a:extLst>
          </p:cNvPr>
          <p:cNvSpPr>
            <a:spLocks noGrp="1"/>
          </p:cNvSpPr>
          <p:nvPr>
            <p:ph type="body" sz="quarter" idx="14" hasCustomPrompt="1"/>
          </p:nvPr>
        </p:nvSpPr>
        <p:spPr>
          <a:xfrm>
            <a:off x="6946396" y="2947988"/>
            <a:ext cx="4169663" cy="3236976"/>
          </a:xfrm>
        </p:spPr>
        <p:txBody>
          <a:bodyPr vert="horz" lIns="0" tIns="45720" rIns="0" bIns="45720" rtlCol="0">
            <a:noAutofit/>
          </a:bodyPr>
          <a:lstStyle>
            <a:lvl1pPr marL="0" marR="0" indent="0" algn="l" defTabSz="914400" rtl="0" eaLnBrk="1" fontAlgn="auto" latinLnBrk="0" hangingPunct="1">
              <a:lnSpc>
                <a:spcPts val="2500"/>
              </a:lnSpc>
              <a:spcBef>
                <a:spcPts val="0"/>
              </a:spcBef>
              <a:spcAft>
                <a:spcPts val="1200"/>
              </a:spcAft>
              <a:buClrTx/>
              <a:buSzTx/>
              <a:buFont typeface="Arial" panose="020B0604020202020204" pitchFamily="34" charset="0"/>
              <a:buNone/>
              <a:tabLst/>
              <a:defRPr lang="en-US" sz="1800" u="none">
                <a:solidFill>
                  <a:srgbClr val="847B76"/>
                </a:solidFill>
                <a:effectLst/>
                <a:cs typeface="Oracle Sans" panose="020B0503020204020204" pitchFamily="34" charset="0"/>
              </a:defRPr>
            </a:lvl1pPr>
          </a:lstStyle>
          <a:p>
            <a:r>
              <a:rPr lang="en-US" dirty="0">
                <a:solidFill>
                  <a:srgbClr val="847B76"/>
                </a:solidFill>
                <a:effectLst/>
                <a:latin typeface="Oracle Sans Light" panose="020B0403020204020204" pitchFamily="34" charset="0"/>
              </a:rPr>
              <a:t>Enter Text Here</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a:p>
            <a:pPr marL="0" marR="0" lvl="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lang="en-US" dirty="0">
                <a:solidFill>
                  <a:srgbClr val="847B76"/>
                </a:solidFill>
                <a:effectLst/>
                <a:latin typeface="Oracle Sans Light" panose="020B0403020204020204" pitchFamily="34" charset="0"/>
              </a:rPr>
              <a:t>Next Agenda Item</a:t>
            </a:r>
            <a:br>
              <a:rPr lang="en-US" dirty="0">
                <a:solidFill>
                  <a:srgbClr val="847B76"/>
                </a:solidFill>
                <a:effectLst/>
                <a:latin typeface="Oracle Sans Light" panose="020B0403020204020204" pitchFamily="34" charset="0"/>
              </a:rPr>
            </a:br>
            <a:r>
              <a:rPr lang="en-US" dirty="0" err="1">
                <a:solidFill>
                  <a:srgbClr val="847B76"/>
                </a:solidFill>
                <a:effectLst/>
                <a:latin typeface="Oracle Sans Light" panose="020B0403020204020204" pitchFamily="34" charset="0"/>
              </a:rPr>
              <a:t>Shift+Return</a:t>
            </a:r>
            <a:r>
              <a:rPr lang="en-US" dirty="0">
                <a:solidFill>
                  <a:srgbClr val="847B76"/>
                </a:solidFill>
                <a:effectLst/>
                <a:latin typeface="Oracle Sans Light" panose="020B0403020204020204" pitchFamily="34" charset="0"/>
              </a:rPr>
              <a:t> (Soft Return / Less Spacing)</a:t>
            </a:r>
          </a:p>
        </p:txBody>
      </p:sp>
    </p:spTree>
    <p:extLst>
      <p:ext uri="{BB962C8B-B14F-4D97-AF65-F5344CB8AC3E}">
        <p14:creationId xmlns:p14="http://schemas.microsoft.com/office/powerpoint/2010/main" val="197668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61889" y="5165415"/>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L-Shape 5">
            <a:extLst>
              <a:ext uri="{FF2B5EF4-FFF2-40B4-BE49-F238E27FC236}">
                <a16:creationId xmlns:a16="http://schemas.microsoft.com/office/drawing/2014/main" id="{B92094A0-05C7-534D-B3B3-D2022D11EFEF}"/>
              </a:ext>
            </a:extLst>
          </p:cNvPr>
          <p:cNvSpPr/>
          <p:nvPr userDrawn="1"/>
        </p:nvSpPr>
        <p:spPr>
          <a:xfrm rot="13500000">
            <a:off x="3052797" y="2358866"/>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768350" y="2716680"/>
            <a:ext cx="2340864" cy="2529712"/>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3537946"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3544344"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6317139"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6320338"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096332" y="2288559"/>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096332" y="2716680"/>
            <a:ext cx="2340864" cy="2529712"/>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9" name="L-Shape 28">
            <a:extLst>
              <a:ext uri="{FF2B5EF4-FFF2-40B4-BE49-F238E27FC236}">
                <a16:creationId xmlns:a16="http://schemas.microsoft.com/office/drawing/2014/main" id="{562F87C2-612C-4642-B36B-DC9883E68596}"/>
              </a:ext>
            </a:extLst>
          </p:cNvPr>
          <p:cNvSpPr/>
          <p:nvPr userDrawn="1"/>
        </p:nvSpPr>
        <p:spPr>
          <a:xfrm rot="13500000">
            <a:off x="5839186" y="2358865"/>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L-Shape 30">
            <a:extLst>
              <a:ext uri="{FF2B5EF4-FFF2-40B4-BE49-F238E27FC236}">
                <a16:creationId xmlns:a16="http://schemas.microsoft.com/office/drawing/2014/main" id="{93747C1F-C0D1-6940-B48F-0045E941F088}"/>
              </a:ext>
            </a:extLst>
          </p:cNvPr>
          <p:cNvSpPr/>
          <p:nvPr userDrawn="1"/>
        </p:nvSpPr>
        <p:spPr>
          <a:xfrm rot="13500000">
            <a:off x="8625576" y="2358864"/>
            <a:ext cx="216826" cy="216826"/>
          </a:xfrm>
          <a:prstGeom prst="corner">
            <a:avLst>
              <a:gd name="adj1" fmla="val 16867"/>
              <a:gd name="adj2" fmla="val 185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cstate="print">
            <a:alphaModFix amt="70000"/>
            <a:extLst>
              <a:ext uri="{28A0092B-C50C-407E-A947-70E740481C1C}">
                <a14:useLocalDpi xmlns:a14="http://schemas.microsoft.com/office/drawing/2010/main"/>
              </a:ext>
            </a:extLst>
          </a:blip>
          <a:srcRect/>
          <a:stretch/>
        </p:blipFill>
        <p:spPr>
          <a:xfrm>
            <a:off x="0" y="5167114"/>
            <a:ext cx="6096000" cy="1413489"/>
          </a:xfrm>
          <a:prstGeom prst="rect">
            <a:avLst/>
          </a:prstGeom>
        </p:spPr>
      </p:pic>
    </p:spTree>
    <p:extLst>
      <p:ext uri="{BB962C8B-B14F-4D97-AF65-F5344CB8AC3E}">
        <p14:creationId xmlns:p14="http://schemas.microsoft.com/office/powerpoint/2010/main" val="218323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OOW 4-Step Flow">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F0FCE765-22CA-7F4E-B5AF-ACFEA611159F}"/>
              </a:ext>
            </a:extLst>
          </p:cNvPr>
          <p:cNvPicPr>
            <a:picLocks noChangeAspect="1"/>
          </p:cNvPicPr>
          <p:nvPr userDrawn="1"/>
        </p:nvPicPr>
        <p:blipFill>
          <a:blip r:embed="rId2" cstate="screen">
            <a:alphaModFix amt="39000"/>
            <a:extLst>
              <a:ext uri="{28A0092B-C50C-407E-A947-70E740481C1C}">
                <a14:useLocalDpi xmlns:a14="http://schemas.microsoft.com/office/drawing/2010/main"/>
              </a:ext>
            </a:extLst>
          </a:blip>
          <a:stretch>
            <a:fillRect/>
          </a:stretch>
        </p:blipFill>
        <p:spPr>
          <a:xfrm>
            <a:off x="3861889" y="5165415"/>
            <a:ext cx="2626460" cy="662990"/>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3291" y="2254103"/>
            <a:ext cx="2331522" cy="330974"/>
          </a:xfrm>
        </p:spPr>
        <p:txBody>
          <a:bodyPr lIns="0" rIns="0">
            <a:normAutofit/>
          </a:bodyPr>
          <a:lstStyle>
            <a:lvl1pPr marL="0" indent="0">
              <a:lnSpc>
                <a:spcPct val="100000"/>
              </a:lnSpc>
              <a:spcBef>
                <a:spcPts val="0"/>
              </a:spcBef>
              <a:spcAft>
                <a:spcPts val="1200"/>
              </a:spcAft>
              <a:buSzPct val="70000"/>
              <a:buFont typeface="Arial" panose="020B0604020202020204" pitchFamily="34" charset="0"/>
              <a:buNone/>
              <a:tabLst/>
              <a:defRPr sz="1600" b="1" i="0">
                <a:solidFill>
                  <a:schemeClr val="tx2"/>
                </a:solidFill>
                <a:latin typeface="Oracle Sans" panose="020B0503020204020204" pitchFamily="34" charset="0"/>
                <a:ea typeface="Open Sans Light" panose="020B03060305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3036" y="2704434"/>
            <a:ext cx="2340864" cy="3455386"/>
          </a:xfrm>
        </p:spPr>
        <p:txBody>
          <a:bodyPr lIns="0" rIns="0">
            <a:normAutofit/>
          </a:bodyPr>
          <a:lstStyle>
            <a:lvl1pPr marL="0" marR="0" indent="0" algn="l" defTabSz="914400" rtl="0" eaLnBrk="1" fontAlgn="auto" latinLnBrk="0" hangingPunct="1">
              <a:lnSpc>
                <a:spcPts val="2200"/>
              </a:lnSpc>
              <a:spcBef>
                <a:spcPts val="0"/>
              </a:spcBef>
              <a:spcAft>
                <a:spcPts val="600"/>
              </a:spcAft>
              <a:buClrTx/>
              <a:buSzTx/>
              <a:buFont typeface="Arial" panose="020B0604020202020204" pitchFamily="34" charset="0"/>
              <a:buNone/>
              <a:tabLst/>
              <a:defRPr lang="en-US" sz="1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16" name="Text Placeholder 15">
            <a:extLst>
              <a:ext uri="{FF2B5EF4-FFF2-40B4-BE49-F238E27FC236}">
                <a16:creationId xmlns:a16="http://schemas.microsoft.com/office/drawing/2014/main" id="{FC2A71D9-E249-2D48-9BF8-D6293AE64F2C}"/>
              </a:ext>
            </a:extLst>
          </p:cNvPr>
          <p:cNvSpPr>
            <a:spLocks noGrp="1"/>
          </p:cNvSpPr>
          <p:nvPr>
            <p:ph type="body" sz="quarter" idx="11" hasCustomPrompt="1"/>
          </p:nvPr>
        </p:nvSpPr>
        <p:spPr>
          <a:xfrm>
            <a:off x="2442495" y="2254103"/>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2433009" y="2716680"/>
            <a:ext cx="2340864" cy="3455386"/>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0" name="Text Placeholder 19">
            <a:extLst>
              <a:ext uri="{FF2B5EF4-FFF2-40B4-BE49-F238E27FC236}">
                <a16:creationId xmlns:a16="http://schemas.microsoft.com/office/drawing/2014/main" id="{D15D195D-008C-7E45-9912-16E0FCFDC09E}"/>
              </a:ext>
            </a:extLst>
          </p:cNvPr>
          <p:cNvSpPr>
            <a:spLocks noGrp="1"/>
          </p:cNvSpPr>
          <p:nvPr>
            <p:ph type="body" sz="quarter" idx="13" hasCustomPrompt="1"/>
          </p:nvPr>
        </p:nvSpPr>
        <p:spPr>
          <a:xfrm>
            <a:off x="4907623" y="2254103"/>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4898304" y="2716680"/>
            <a:ext cx="2340864" cy="3455386"/>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4" name="Text Placeholder 23">
            <a:extLst>
              <a:ext uri="{FF2B5EF4-FFF2-40B4-BE49-F238E27FC236}">
                <a16:creationId xmlns:a16="http://schemas.microsoft.com/office/drawing/2014/main" id="{621E2FD4-9288-1040-B4E7-308D67D835FB}"/>
              </a:ext>
            </a:extLst>
          </p:cNvPr>
          <p:cNvSpPr>
            <a:spLocks noGrp="1"/>
          </p:cNvSpPr>
          <p:nvPr>
            <p:ph type="body" sz="quarter" idx="15" hasCustomPrompt="1"/>
          </p:nvPr>
        </p:nvSpPr>
        <p:spPr>
          <a:xfrm>
            <a:off x="9837877" y="2254103"/>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6" name="Text Placeholder 25">
            <a:extLst>
              <a:ext uri="{FF2B5EF4-FFF2-40B4-BE49-F238E27FC236}">
                <a16:creationId xmlns:a16="http://schemas.microsoft.com/office/drawing/2014/main" id="{825A92B5-EC38-2544-A3A4-C45371748140}"/>
              </a:ext>
            </a:extLst>
          </p:cNvPr>
          <p:cNvSpPr>
            <a:spLocks noGrp="1"/>
          </p:cNvSpPr>
          <p:nvPr>
            <p:ph type="body" sz="quarter" idx="16" hasCustomPrompt="1"/>
          </p:nvPr>
        </p:nvSpPr>
        <p:spPr>
          <a:xfrm>
            <a:off x="9837877" y="2710283"/>
            <a:ext cx="2340864" cy="3455386"/>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pic>
        <p:nvPicPr>
          <p:cNvPr id="35" name="Picture 34">
            <a:extLst>
              <a:ext uri="{FF2B5EF4-FFF2-40B4-BE49-F238E27FC236}">
                <a16:creationId xmlns:a16="http://schemas.microsoft.com/office/drawing/2014/main" id="{55337613-929D-9A40-90FE-FD9484924F90}"/>
              </a:ext>
            </a:extLst>
          </p:cNvPr>
          <p:cNvPicPr>
            <a:picLocks noChangeAspect="1"/>
          </p:cNvPicPr>
          <p:nvPr userDrawn="1"/>
        </p:nvPicPr>
        <p:blipFill rotWithShape="1">
          <a:blip r:embed="rId5" cstate="print">
            <a:alphaModFix amt="23000"/>
            <a:extLst>
              <a:ext uri="{28A0092B-C50C-407E-A947-70E740481C1C}">
                <a14:useLocalDpi xmlns:a14="http://schemas.microsoft.com/office/drawing/2010/main"/>
              </a:ext>
            </a:extLst>
          </a:blip>
          <a:srcRect/>
          <a:stretch/>
        </p:blipFill>
        <p:spPr>
          <a:xfrm>
            <a:off x="0" y="5167114"/>
            <a:ext cx="6096000" cy="1413489"/>
          </a:xfrm>
          <a:prstGeom prst="rect">
            <a:avLst/>
          </a:prstGeom>
        </p:spPr>
      </p:pic>
      <p:sp>
        <p:nvSpPr>
          <p:cNvPr id="19" name="Text Placeholder 19">
            <a:extLst>
              <a:ext uri="{FF2B5EF4-FFF2-40B4-BE49-F238E27FC236}">
                <a16:creationId xmlns:a16="http://schemas.microsoft.com/office/drawing/2014/main" id="{A4D0611D-0F28-3247-8639-E62B7DB689E7}"/>
              </a:ext>
            </a:extLst>
          </p:cNvPr>
          <p:cNvSpPr>
            <a:spLocks noGrp="1"/>
          </p:cNvSpPr>
          <p:nvPr>
            <p:ph type="body" sz="quarter" idx="17" hasCustomPrompt="1"/>
          </p:nvPr>
        </p:nvSpPr>
        <p:spPr>
          <a:xfrm>
            <a:off x="7372751" y="2254103"/>
            <a:ext cx="2340864" cy="332038"/>
          </a:xfrm>
        </p:spPr>
        <p:txBody>
          <a:bodyPr lIns="0" rIns="0">
            <a:normAutofit/>
          </a:bodyPr>
          <a:lstStyle>
            <a:lvl1pPr>
              <a:defRPr sz="1600" b="1" i="0">
                <a:latin typeface="Oracle Sans" panose="020B0503020204020204" pitchFamily="34" charset="0"/>
                <a:cs typeface="Oracle Sans" panose="020B0503020204020204" pitchFamily="34" charset="0"/>
              </a:defRPr>
            </a:lvl1pPr>
          </a:lstStyle>
          <a:p>
            <a:r>
              <a:rPr lang="en-US" dirty="0"/>
              <a:t>Lorem ipsum dolor</a:t>
            </a:r>
          </a:p>
        </p:txBody>
      </p:sp>
      <p:sp>
        <p:nvSpPr>
          <p:cNvPr id="21" name="Text Placeholder 21">
            <a:extLst>
              <a:ext uri="{FF2B5EF4-FFF2-40B4-BE49-F238E27FC236}">
                <a16:creationId xmlns:a16="http://schemas.microsoft.com/office/drawing/2014/main" id="{9FD905BE-0B16-6D45-9DB1-748A3D202FC3}"/>
              </a:ext>
            </a:extLst>
          </p:cNvPr>
          <p:cNvSpPr>
            <a:spLocks noGrp="1"/>
          </p:cNvSpPr>
          <p:nvPr>
            <p:ph type="body" sz="quarter" idx="18" hasCustomPrompt="1"/>
          </p:nvPr>
        </p:nvSpPr>
        <p:spPr>
          <a:xfrm>
            <a:off x="7373226" y="2703370"/>
            <a:ext cx="2340864" cy="3455386"/>
          </a:xfrm>
        </p:spPr>
        <p:txBody>
          <a:bodyPr lIns="0" rIns="0">
            <a:normAutofit/>
          </a:bodyPr>
          <a:lstStyle>
            <a:lvl1pPr>
              <a:lnSpc>
                <a:spcPts val="2200"/>
              </a:lnSpc>
              <a:spcBef>
                <a:spcPts val="0"/>
              </a:spcBef>
              <a:spcAft>
                <a:spcPts val="600"/>
              </a:spcAft>
              <a:defRPr sz="1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 Duis vitae </a:t>
            </a:r>
            <a:r>
              <a:rPr lang="en-US" dirty="0" err="1">
                <a:solidFill>
                  <a:srgbClr val="4A403E"/>
                </a:solidFill>
                <a:effectLst/>
                <a:latin typeface="Oracle Sans" panose="020B0503020204020204" pitchFamily="34" charset="0"/>
              </a:rPr>
              <a:t>interdum</a:t>
            </a:r>
            <a:r>
              <a:rPr lang="en-US" dirty="0">
                <a:solidFill>
                  <a:srgbClr val="4A403E"/>
                </a:solidFill>
                <a:effectLst/>
                <a:latin typeface="Oracle Sans" panose="020B0503020204020204" pitchFamily="34" charset="0"/>
              </a:rPr>
              <a:t> diam, non </a:t>
            </a:r>
            <a:r>
              <a:rPr lang="en-US" dirty="0" err="1">
                <a:solidFill>
                  <a:srgbClr val="4A403E"/>
                </a:solidFill>
                <a:effectLst/>
                <a:latin typeface="Oracle Sans" panose="020B0503020204020204" pitchFamily="34" charset="0"/>
              </a:rPr>
              <a:t>aliquet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enim</a:t>
            </a:r>
            <a:r>
              <a:rPr lang="en-US" dirty="0">
                <a:solidFill>
                  <a:srgbClr val="4A403E"/>
                </a:solidFill>
                <a:effectLst/>
                <a:latin typeface="Oracle Sans" panose="020B0503020204020204" pitchFamily="34" charset="0"/>
              </a:rPr>
              <a:t>.</a:t>
            </a:r>
          </a:p>
        </p:txBody>
      </p:sp>
      <p:sp>
        <p:nvSpPr>
          <p:cNvPr id="23" name="Title 1">
            <a:extLst>
              <a:ext uri="{FF2B5EF4-FFF2-40B4-BE49-F238E27FC236}">
                <a16:creationId xmlns:a16="http://schemas.microsoft.com/office/drawing/2014/main" id="{848575EA-6F91-A94A-8258-4690D8567F6B}"/>
              </a:ext>
            </a:extLst>
          </p:cNvPr>
          <p:cNvSpPr>
            <a:spLocks noGrp="1"/>
          </p:cNvSpPr>
          <p:nvPr>
            <p:ph type="title"/>
          </p:nvPr>
        </p:nvSpPr>
        <p:spPr>
          <a:xfrm>
            <a:off x="838200" y="365125"/>
            <a:ext cx="10515600" cy="1325563"/>
          </a:xfrm>
        </p:spPr>
        <p:txBody>
          <a:bodyPr/>
          <a:lstStyle/>
          <a:p>
            <a:r>
              <a:rPr lang="en-US" dirty="0"/>
              <a:t>Click to edit Master title style</a:t>
            </a:r>
          </a:p>
        </p:txBody>
      </p:sp>
    </p:spTree>
    <p:extLst>
      <p:ext uri="{BB962C8B-B14F-4D97-AF65-F5344CB8AC3E}">
        <p14:creationId xmlns:p14="http://schemas.microsoft.com/office/powerpoint/2010/main" val="74538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OOW 3 Step Fl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560927"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5123069"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5" name="Text Placeholder 4">
            <a:extLst>
              <a:ext uri="{FF2B5EF4-FFF2-40B4-BE49-F238E27FC236}">
                <a16:creationId xmlns:a16="http://schemas.microsoft.com/office/drawing/2014/main" id="{427C083F-F921-E84A-A576-406CB623E693}"/>
              </a:ext>
            </a:extLst>
          </p:cNvPr>
          <p:cNvSpPr>
            <a:spLocks noGrp="1"/>
          </p:cNvSpPr>
          <p:nvPr>
            <p:ph type="body" sz="quarter" idx="15" hasCustomPrompt="1"/>
          </p:nvPr>
        </p:nvSpPr>
        <p:spPr>
          <a:xfrm>
            <a:off x="802784" y="2012002"/>
            <a:ext cx="685800" cy="914400"/>
          </a:xfrm>
        </p:spPr>
        <p:txBody>
          <a:bodyPr lIns="0" rIns="0" anchor="t">
            <a:noAutofit/>
          </a:bodyPr>
          <a:lstStyle>
            <a:lvl1pPr>
              <a:defRPr sz="6600">
                <a:solidFill>
                  <a:schemeClr val="accent2"/>
                </a:solidFill>
                <a:latin typeface="Georgia" panose="02040502050405020303" pitchFamily="18" charset="0"/>
              </a:defRPr>
            </a:lvl1pPr>
          </a:lstStyle>
          <a:p>
            <a:pPr lvl="0"/>
            <a:r>
              <a:rPr lang="en-US" dirty="0"/>
              <a:t>1</a:t>
            </a:r>
          </a:p>
        </p:txBody>
      </p:sp>
      <p:sp>
        <p:nvSpPr>
          <p:cNvPr id="10" name="Text Placeholder 9">
            <a:extLst>
              <a:ext uri="{FF2B5EF4-FFF2-40B4-BE49-F238E27FC236}">
                <a16:creationId xmlns:a16="http://schemas.microsoft.com/office/drawing/2014/main" id="{67590E03-C234-A84B-A289-13E5597E7719}"/>
              </a:ext>
            </a:extLst>
          </p:cNvPr>
          <p:cNvSpPr>
            <a:spLocks noGrp="1"/>
          </p:cNvSpPr>
          <p:nvPr>
            <p:ph type="body" sz="quarter" idx="16" hasCustomPrompt="1"/>
          </p:nvPr>
        </p:nvSpPr>
        <p:spPr>
          <a:xfrm>
            <a:off x="4370008"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2</a:t>
            </a:r>
          </a:p>
        </p:txBody>
      </p:sp>
      <p:sp>
        <p:nvSpPr>
          <p:cNvPr id="12" name="Text Placeholder 11">
            <a:extLst>
              <a:ext uri="{FF2B5EF4-FFF2-40B4-BE49-F238E27FC236}">
                <a16:creationId xmlns:a16="http://schemas.microsoft.com/office/drawing/2014/main" id="{6B9F0071-E927-CD44-8CFD-EE5848B9B9D1}"/>
              </a:ext>
            </a:extLst>
          </p:cNvPr>
          <p:cNvSpPr>
            <a:spLocks noGrp="1"/>
          </p:cNvSpPr>
          <p:nvPr>
            <p:ph type="body" sz="quarter" idx="17" hasCustomPrompt="1"/>
          </p:nvPr>
        </p:nvSpPr>
        <p:spPr>
          <a:xfrm>
            <a:off x="7937232" y="2012002"/>
            <a:ext cx="685800" cy="914400"/>
          </a:xfrm>
        </p:spPr>
        <p:txBody>
          <a:bodyPr vert="horz" lIns="0" tIns="45720" rIns="0" bIns="45720" rtlCol="0" anchor="t">
            <a:noAutofit/>
          </a:bodyPr>
          <a:lstStyle>
            <a:lvl1pPr>
              <a:defRPr lang="en-US" sz="6600" dirty="0">
                <a:solidFill>
                  <a:schemeClr val="accent2"/>
                </a:solidFill>
                <a:latin typeface="Georgia" panose="02040502050405020303" pitchFamily="18" charset="0"/>
              </a:defRPr>
            </a:lvl1pPr>
          </a:lstStyle>
          <a:p>
            <a:pPr lvl="0"/>
            <a:r>
              <a:rPr lang="en-US" dirty="0"/>
              <a:t>3</a:t>
            </a:r>
          </a:p>
        </p:txBody>
      </p:sp>
    </p:spTree>
    <p:extLst>
      <p:ext uri="{BB962C8B-B14F-4D97-AF65-F5344CB8AC3E}">
        <p14:creationId xmlns:p14="http://schemas.microsoft.com/office/powerpoint/2010/main" val="26903589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OW 3 Step Flow 02">
    <p:spTree>
      <p:nvGrpSpPr>
        <p:cNvPr id="1" name=""/>
        <p:cNvGrpSpPr/>
        <p:nvPr/>
      </p:nvGrpSpPr>
      <p:grpSpPr>
        <a:xfrm>
          <a:off x="0" y="0"/>
          <a:ext cx="0" cy="0"/>
          <a:chOff x="0" y="0"/>
          <a:chExt cx="0" cy="0"/>
        </a:xfrm>
      </p:grpSpPr>
      <p:pic>
        <p:nvPicPr>
          <p:cNvPr id="19" name="Picture 18" descr="A picture containing music, black&#10;&#10;Description automatically generated">
            <a:extLst>
              <a:ext uri="{FF2B5EF4-FFF2-40B4-BE49-F238E27FC236}">
                <a16:creationId xmlns:a16="http://schemas.microsoft.com/office/drawing/2014/main" id="{EC3871F8-3234-504A-8DBD-2247AFD97CE8}"/>
              </a:ext>
            </a:extLst>
          </p:cNvPr>
          <p:cNvPicPr>
            <a:picLocks noChangeAspect="1"/>
          </p:cNvPicPr>
          <p:nvPr userDrawn="1"/>
        </p:nvPicPr>
        <p:blipFill>
          <a:blip r:embed="rId2" cstate="screen">
            <a:alphaModFix amt="40000"/>
            <a:extLst>
              <a:ext uri="{28A0092B-C50C-407E-A947-70E740481C1C}">
                <a14:useLocalDpi xmlns:a14="http://schemas.microsoft.com/office/drawing/2010/main"/>
              </a:ext>
            </a:extLst>
          </a:blip>
          <a:stretch>
            <a:fillRect/>
          </a:stretch>
        </p:blipFill>
        <p:spPr>
          <a:xfrm>
            <a:off x="-330741" y="4841185"/>
            <a:ext cx="6673159" cy="2486795"/>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2751984" cy="2529712"/>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4897558"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8685212" y="2409936"/>
            <a:ext cx="2751984" cy="2529712"/>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p:nvPr userDrawn="1"/>
        </p:nvCxnSpPr>
        <p:spPr>
          <a:xfrm>
            <a:off x="768095"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p:nvPr userDrawn="1"/>
        </p:nvCxnSpPr>
        <p:spPr>
          <a:xfrm>
            <a:off x="4557019"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p:nvPr userDrawn="1"/>
        </p:nvCxnSpPr>
        <p:spPr>
          <a:xfrm>
            <a:off x="8345942" y="2409936"/>
            <a:ext cx="0" cy="1695136"/>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10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OOW Highligh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Text Placeholder 12">
            <a:extLst>
              <a:ext uri="{FF2B5EF4-FFF2-40B4-BE49-F238E27FC236}">
                <a16:creationId xmlns:a16="http://schemas.microsoft.com/office/drawing/2014/main" id="{EBEDDC8B-C3A4-8348-93A7-AD03E6959178}"/>
              </a:ext>
            </a:extLst>
          </p:cNvPr>
          <p:cNvSpPr>
            <a:spLocks noGrp="1"/>
          </p:cNvSpPr>
          <p:nvPr>
            <p:ph type="body" sz="quarter" idx="10" hasCustomPrompt="1"/>
          </p:nvPr>
        </p:nvSpPr>
        <p:spPr>
          <a:xfrm>
            <a:off x="1109905" y="2409936"/>
            <a:ext cx="3657600" cy="1374495"/>
          </a:xfrm>
        </p:spPr>
        <p:txBody>
          <a:bodyPr lIns="0" r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lang="en-US" sz="2800" b="0" i="0" kern="1200" dirty="0">
                <a:solidFill>
                  <a:schemeClr val="tx1"/>
                </a:solidFill>
                <a:latin typeface="Oracle Sans Light" panose="020B0403020204020204" pitchFamily="34" charset="0"/>
                <a:ea typeface="+mn-ea"/>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18" name="Text Placeholder 17">
            <a:extLst>
              <a:ext uri="{FF2B5EF4-FFF2-40B4-BE49-F238E27FC236}">
                <a16:creationId xmlns:a16="http://schemas.microsoft.com/office/drawing/2014/main" id="{1C572955-9B3D-8A48-9080-5D5AF185DFDE}"/>
              </a:ext>
            </a:extLst>
          </p:cNvPr>
          <p:cNvSpPr>
            <a:spLocks noGrp="1"/>
          </p:cNvSpPr>
          <p:nvPr>
            <p:ph type="body" sz="quarter" idx="12" hasCustomPrompt="1"/>
          </p:nvPr>
        </p:nvSpPr>
        <p:spPr>
          <a:xfrm>
            <a:off x="6407355" y="2409936"/>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sp>
        <p:nvSpPr>
          <p:cNvPr id="22" name="Text Placeholder 21">
            <a:extLst>
              <a:ext uri="{FF2B5EF4-FFF2-40B4-BE49-F238E27FC236}">
                <a16:creationId xmlns:a16="http://schemas.microsoft.com/office/drawing/2014/main" id="{A952A602-4A8F-FE40-A776-A78CC665DE51}"/>
              </a:ext>
            </a:extLst>
          </p:cNvPr>
          <p:cNvSpPr>
            <a:spLocks noGrp="1"/>
          </p:cNvSpPr>
          <p:nvPr>
            <p:ph type="body" sz="quarter" idx="14" hasCustomPrompt="1"/>
          </p:nvPr>
        </p:nvSpPr>
        <p:spPr>
          <a:xfrm>
            <a:off x="1109905" y="4287374"/>
            <a:ext cx="3657600" cy="1374495"/>
          </a:xfrm>
        </p:spPr>
        <p:txBody>
          <a:bodyPr lIns="0" rIns="0">
            <a:normAutofit/>
          </a:bodyPr>
          <a:lstStyle>
            <a:lvl1pPr>
              <a:lnSpc>
                <a:spcPct val="100000"/>
              </a:lnSpc>
              <a:spcBef>
                <a:spcPts val="0"/>
              </a:spcBef>
              <a:spcAft>
                <a:spcPts val="0"/>
              </a:spcAft>
              <a:defRPr sz="2800" b="0" i="0">
                <a:latin typeface="Oracle Sans Light" panose="020B0403020204020204" pitchFamily="34" charset="0"/>
                <a:cs typeface="Oracle Sans Light" panose="020B0403020204020204" pitchFamily="34" charset="0"/>
              </a:defRPr>
            </a:lvl1pPr>
          </a:lstStyle>
          <a:p>
            <a:r>
              <a:rPr lang="en-US" dirty="0">
                <a:solidFill>
                  <a:srgbClr val="4A403E"/>
                </a:solidFill>
                <a:effectLst/>
                <a:latin typeface="Oracle Sans" panose="020B0503020204020204" pitchFamily="34" charset="0"/>
              </a:rPr>
              <a:t>Lorem ipsum dolor sit </a:t>
            </a:r>
            <a:r>
              <a:rPr lang="en-US" dirty="0" err="1">
                <a:solidFill>
                  <a:srgbClr val="4A403E"/>
                </a:solidFill>
                <a:effectLst/>
                <a:latin typeface="Oracle Sans" panose="020B0503020204020204" pitchFamily="34" charset="0"/>
              </a:rPr>
              <a:t>amet</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consectetur</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adipiscing</a:t>
            </a:r>
            <a:r>
              <a:rPr lang="en-US" dirty="0">
                <a:solidFill>
                  <a:srgbClr val="4A403E"/>
                </a:solidFill>
                <a:effectLst/>
                <a:latin typeface="Oracle Sans" panose="020B0503020204020204" pitchFamily="34" charset="0"/>
              </a:rPr>
              <a:t> </a:t>
            </a:r>
            <a:r>
              <a:rPr lang="en-US" dirty="0" err="1">
                <a:solidFill>
                  <a:srgbClr val="4A403E"/>
                </a:solidFill>
                <a:effectLst/>
                <a:latin typeface="Oracle Sans" panose="020B0503020204020204" pitchFamily="34" charset="0"/>
              </a:rPr>
              <a:t>elit</a:t>
            </a:r>
            <a:r>
              <a:rPr lang="en-US" dirty="0">
                <a:solidFill>
                  <a:srgbClr val="4A403E"/>
                </a:solidFill>
                <a:effectLst/>
                <a:latin typeface="Oracle Sans" panose="020B0503020204020204" pitchFamily="34" charset="0"/>
              </a:rPr>
              <a:t>.</a:t>
            </a:r>
          </a:p>
        </p:txBody>
      </p:sp>
      <p:cxnSp>
        <p:nvCxnSpPr>
          <p:cNvPr id="4" name="Straight Connector 3">
            <a:extLst>
              <a:ext uri="{FF2B5EF4-FFF2-40B4-BE49-F238E27FC236}">
                <a16:creationId xmlns:a16="http://schemas.microsoft.com/office/drawing/2014/main" id="{DAEFCD08-253B-D747-A5CA-451071A8E195}"/>
              </a:ext>
            </a:extLst>
          </p:cNvPr>
          <p:cNvCxnSpPr>
            <a:cxnSpLocks/>
          </p:cNvCxnSpPr>
          <p:nvPr userDrawn="1"/>
        </p:nvCxnSpPr>
        <p:spPr>
          <a:xfrm>
            <a:off x="768095"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609AF4-555A-5C4B-8C5C-4F143D1D3B21}"/>
              </a:ext>
            </a:extLst>
          </p:cNvPr>
          <p:cNvCxnSpPr>
            <a:cxnSpLocks/>
          </p:cNvCxnSpPr>
          <p:nvPr userDrawn="1"/>
        </p:nvCxnSpPr>
        <p:spPr>
          <a:xfrm>
            <a:off x="6066816" y="2409936"/>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AB417BB-1E79-7348-8C0C-D131A74CAC78}"/>
              </a:ext>
            </a:extLst>
          </p:cNvPr>
          <p:cNvCxnSpPr>
            <a:cxnSpLocks/>
          </p:cNvCxnSpPr>
          <p:nvPr userDrawn="1"/>
        </p:nvCxnSpPr>
        <p:spPr>
          <a:xfrm>
            <a:off x="770635"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394CEB-735D-9B46-A3B1-0F38CBCCDA40}"/>
              </a:ext>
            </a:extLst>
          </p:cNvPr>
          <p:cNvCxnSpPr>
            <a:cxnSpLocks/>
          </p:cNvCxnSpPr>
          <p:nvPr userDrawn="1"/>
        </p:nvCxnSpPr>
        <p:spPr>
          <a:xfrm>
            <a:off x="6068966" y="4287374"/>
            <a:ext cx="0" cy="128016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EA23CD23-FCC3-DB4B-B9C1-B93F59B8D0E9}"/>
              </a:ext>
            </a:extLst>
          </p:cNvPr>
          <p:cNvSpPr>
            <a:spLocks noGrp="1"/>
          </p:cNvSpPr>
          <p:nvPr>
            <p:ph type="body" sz="quarter" idx="15" hasCustomPrompt="1"/>
          </p:nvPr>
        </p:nvSpPr>
        <p:spPr>
          <a:xfrm>
            <a:off x="6407355" y="4287003"/>
            <a:ext cx="3657600" cy="1374495"/>
          </a:xfrm>
        </p:spPr>
        <p:txBody>
          <a:bodyPr lIns="0" rIns="0"/>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Light" panose="020B0403020204020204" pitchFamily="34" charset="0"/>
                <a:ea typeface="+mn-ea"/>
                <a:cs typeface="Oracle Sans Light" panose="020B0403020204020204" pitchFamily="34" charset="0"/>
              </a:defRPr>
            </a:lvl1pPr>
            <a:lvl2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2pPr>
            <a:lvl3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3pPr>
            <a:lvl4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smtClean="0">
                <a:solidFill>
                  <a:srgbClr val="4A403E"/>
                </a:solidFill>
                <a:effectLst/>
                <a:latin typeface="Oracle Sans" panose="020B0503020204020204" pitchFamily="34" charset="0"/>
                <a:ea typeface="+mn-ea"/>
                <a:cs typeface="Oracle Sans Light" panose="020B0403020204020204" pitchFamily="34" charset="0"/>
              </a:defRPr>
            </a:lvl4pPr>
            <a:lvl5pPr marL="0" indent="0" algn="l" defTabSz="914400" rtl="0" eaLnBrk="1" latinLnBrk="0" hangingPunct="1">
              <a:lnSpc>
                <a:spcPct val="100000"/>
              </a:lnSpc>
              <a:spcBef>
                <a:spcPts val="0"/>
              </a:spcBef>
              <a:spcAft>
                <a:spcPts val="0"/>
              </a:spcAft>
              <a:buFont typeface="Arial" panose="020B0604020202020204" pitchFamily="34" charset="0"/>
              <a:buNone/>
              <a:defRPr lang="en-US" sz="2800" b="0" i="0" kern="1200" dirty="0">
                <a:solidFill>
                  <a:srgbClr val="4A403E"/>
                </a:solidFill>
                <a:effectLst/>
                <a:latin typeface="Oracle Sans" panose="020B0503020204020204" pitchFamily="34" charset="0"/>
                <a:ea typeface="+mn-ea"/>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2571457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OOW Section Divider 04">
    <p:spTree>
      <p:nvGrpSpPr>
        <p:cNvPr id="1" name=""/>
        <p:cNvGrpSpPr/>
        <p:nvPr/>
      </p:nvGrpSpPr>
      <p:grpSpPr>
        <a:xfrm>
          <a:off x="0" y="0"/>
          <a:ext cx="0" cy="0"/>
          <a:chOff x="0" y="0"/>
          <a:chExt cx="0" cy="0"/>
        </a:xfrm>
      </p:grpSpPr>
      <p:pic>
        <p:nvPicPr>
          <p:cNvPr id="6" name="Picture 5" descr="A picture containing building, clothing&#10;&#10;Description automatically generated">
            <a:extLst>
              <a:ext uri="{FF2B5EF4-FFF2-40B4-BE49-F238E27FC236}">
                <a16:creationId xmlns:a16="http://schemas.microsoft.com/office/drawing/2014/main" id="{44F236FC-1576-B544-A864-FAF8CFF3213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Picture Placeholder 4">
            <a:extLst>
              <a:ext uri="{FF2B5EF4-FFF2-40B4-BE49-F238E27FC236}">
                <a16:creationId xmlns:a16="http://schemas.microsoft.com/office/drawing/2014/main" id="{513EF233-388F-7342-BCF6-9912FCE4A98D}"/>
              </a:ext>
            </a:extLst>
          </p:cNvPr>
          <p:cNvSpPr>
            <a:spLocks noGrp="1"/>
          </p:cNvSpPr>
          <p:nvPr>
            <p:ph type="pic" sz="quarter" idx="10"/>
          </p:nvPr>
        </p:nvSpPr>
        <p:spPr>
          <a:xfrm>
            <a:off x="6096000" y="0"/>
            <a:ext cx="6096000" cy="6858000"/>
          </a:xfrm>
        </p:spPr>
        <p:txBody>
          <a:bodyPr/>
          <a:lstStyle/>
          <a:p>
            <a:endParaRPr lang="en-US"/>
          </a:p>
        </p:txBody>
      </p:sp>
    </p:spTree>
    <p:extLst>
      <p:ext uri="{BB962C8B-B14F-4D97-AF65-F5344CB8AC3E}">
        <p14:creationId xmlns:p14="http://schemas.microsoft.com/office/powerpoint/2010/main" val="2073362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bg>
      <p:bgPr>
        <a:solidFill>
          <a:schemeClr val="bg2"/>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A8C8B17C-79D1-7649-B765-8FC10C5F39B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OOW Art Full Lef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E01E5F-891A-1A4D-9623-FEC7F618A7D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6096000" cy="6858000"/>
          </a:xfrm>
          <a:prstGeom prst="rect">
            <a:avLst/>
          </a:prstGeom>
        </p:spPr>
      </p:pic>
      <p:pic>
        <p:nvPicPr>
          <p:cNvPr id="6" name="Picture 5" descr="A close up of an animal&#10;&#10;Description automatically generated">
            <a:extLst>
              <a:ext uri="{FF2B5EF4-FFF2-40B4-BE49-F238E27FC236}">
                <a16:creationId xmlns:a16="http://schemas.microsoft.com/office/drawing/2014/main" id="{0D88796B-8BA6-A048-A94C-A3000E861515}"/>
              </a:ext>
            </a:extLst>
          </p:cNvPr>
          <p:cNvPicPr>
            <a:picLocks noChangeAspect="1"/>
          </p:cNvPicPr>
          <p:nvPr userDrawn="1"/>
        </p:nvPicPr>
        <p:blipFill>
          <a:blip r:embed="rId3" cstate="screen">
            <a:alphaModFix amt="30000"/>
            <a:extLst>
              <a:ext uri="{28A0092B-C50C-407E-A947-70E740481C1C}">
                <a14:useLocalDpi xmlns:a14="http://schemas.microsoft.com/office/drawing/2010/main"/>
              </a:ext>
            </a:extLst>
          </a:blip>
          <a:stretch>
            <a:fillRect/>
          </a:stretch>
        </p:blipFill>
        <p:spPr>
          <a:xfrm>
            <a:off x="7490614" y="-471459"/>
            <a:ext cx="7541567" cy="2875222"/>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6624152" y="1371601"/>
            <a:ext cx="4813044" cy="1704942"/>
          </a:xfrm>
        </p:spPr>
        <p:txBody>
          <a:bodyPr vert="horz" lIns="0" tIns="45720" rIns="0" bIns="45720" rtlCol="0" anchor="b">
            <a:normAutofit/>
          </a:bodyPr>
          <a:lstStyle>
            <a:lvl1pPr>
              <a:lnSpc>
                <a:spcPct val="100000"/>
              </a:lnSpc>
              <a:spcBef>
                <a:spcPts val="0"/>
              </a:spcBef>
              <a:defRPr lang="en-US" sz="2400" b="1" i="0" kern="1200" dirty="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Digital Assistants for Engagement Cloud</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6624151" y="3640704"/>
            <a:ext cx="4813045" cy="2336749"/>
          </a:xfrm>
        </p:spPr>
        <p:txBody>
          <a:bodyPr lIns="0" rIns="0">
            <a:normAutofit/>
          </a:bodyPr>
          <a:lstStyle>
            <a:lvl1pPr marL="0" indent="0">
              <a:lnSpc>
                <a:spcPct val="150000"/>
              </a:lnSpc>
              <a:spcBef>
                <a:spcPts val="0"/>
              </a:spcBef>
              <a:buSzPct val="70000"/>
              <a:buFont typeface="Arial" panose="020B0604020202020204" pitchFamily="34" charset="0"/>
              <a:buNone/>
              <a:tabLst/>
              <a:defRPr lang="en-US" sz="1400" b="0" i="0" kern="1200" dirty="0" smtClean="0">
                <a:solidFill>
                  <a:schemeClr val="bg2">
                    <a:lumMod val="50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Chooses best campaign for each individual</a:t>
            </a:r>
          </a:p>
          <a:p>
            <a:r>
              <a:rPr lang="en-US" dirty="0"/>
              <a:t>Learns as it goes and refines predictions</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userDrawn="1"/>
        </p:nvSpPr>
        <p:spPr>
          <a:xfrm>
            <a:off x="6617343"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Picture Placeholder 7">
            <a:extLst>
              <a:ext uri="{FF2B5EF4-FFF2-40B4-BE49-F238E27FC236}">
                <a16:creationId xmlns:a16="http://schemas.microsoft.com/office/drawing/2014/main" id="{EFA27A2F-944B-0745-A6B0-B7F1C8B89E98}"/>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495486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266020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dirty="0"/>
              <a:t>2020-04-30</a:t>
            </a:r>
          </a:p>
        </p:txBody>
      </p:sp>
    </p:spTree>
    <p:extLst>
      <p:ext uri="{BB962C8B-B14F-4D97-AF65-F5344CB8AC3E}">
        <p14:creationId xmlns:p14="http://schemas.microsoft.com/office/powerpoint/2010/main" val="2120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a:t>Copyright © 2019 Oracle and/or its affiliates - CONFIDENTIAL</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915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pPr/>
              <a:t>10/30/20</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9356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4C034A3-034A-E041-85B3-5C60872EB891}"/>
              </a:ext>
            </a:extLst>
          </p:cNvPr>
          <p:cNvSpPr>
            <a:spLocks noGrp="1"/>
          </p:cNvSpPr>
          <p:nvPr>
            <p:ph type="ftr" sz="quarter" idx="3"/>
          </p:nvPr>
        </p:nvSpPr>
        <p:spPr>
          <a:xfrm>
            <a:off x="1127760" y="6423978"/>
            <a:ext cx="4021122" cy="365125"/>
          </a:xfrm>
          <a:prstGeom prst="rect">
            <a:avLst/>
          </a:prstGeom>
        </p:spPr>
        <p:txBody>
          <a:bodyPr vert="horz" lIns="0" tIns="0" rIns="0" bIns="0" rtlCol="0" anchor="ctr"/>
          <a:lstStyle>
            <a:lvl1pPr algn="l">
              <a:defRPr sz="1000">
                <a:solidFill>
                  <a:srgbClr val="8B8580"/>
                </a:solidFill>
              </a:defRPr>
            </a:lvl1pPr>
          </a:lstStyle>
          <a:p>
            <a:r>
              <a:rPr lang="en-US" dirty="0"/>
              <a:t>Confidential – © 2020 Oracle Internal/Restricted/Highly Restricted </a:t>
            </a:r>
          </a:p>
        </p:txBody>
      </p:sp>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4000" b="0" i="0" baseline="0">
                <a:latin typeface="+mj-lt"/>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0945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p:nvPr>
        </p:nvSpPr>
        <p:spPr>
          <a:xfrm>
            <a:off x="1072463" y="327385"/>
            <a:ext cx="10972781" cy="541860"/>
          </a:xfrm>
        </p:spPr>
        <p:txBody>
          <a:bodyPr anchor="t"/>
          <a:lstStyle/>
          <a:p>
            <a:r>
              <a:rPr lang="en-US"/>
              <a:t>Click to edit Master title style</a:t>
            </a:r>
            <a:endParaRPr lang="en-US" dirty="0"/>
          </a:p>
        </p:txBody>
      </p:sp>
      <p:sp>
        <p:nvSpPr>
          <p:cNvPr id="6" name="Content Placeholder 5"/>
          <p:cNvSpPr>
            <a:spLocks noGrp="1"/>
          </p:cNvSpPr>
          <p:nvPr>
            <p:ph sz="quarter" idx="12"/>
          </p:nvPr>
        </p:nvSpPr>
        <p:spPr>
          <a:xfrm>
            <a:off x="1072463" y="2029469"/>
            <a:ext cx="10972801" cy="4083475"/>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1072463" y="864288"/>
            <a:ext cx="10972801" cy="406400"/>
          </a:xfrm>
        </p:spPr>
        <p:txBody>
          <a:bodyPr>
            <a:noAutofit/>
          </a:bodyPr>
          <a:lstStyle>
            <a:lvl1pPr marL="0" indent="0">
              <a:spcAft>
                <a:spcPts val="0"/>
              </a:spcAft>
              <a:buFontTx/>
              <a:buNone/>
              <a:defRPr sz="2700">
                <a:solidFill>
                  <a:schemeClr val="accent1"/>
                </a:solidFill>
              </a:defRPr>
            </a:lvl1pPr>
            <a:lvl2pPr marL="609493" indent="0">
              <a:buFontTx/>
              <a:buNone/>
              <a:defRPr/>
            </a:lvl2pPr>
            <a:lvl3pPr marL="1218987" indent="0">
              <a:buFontTx/>
              <a:buNone/>
              <a:defRPr/>
            </a:lvl3pPr>
            <a:lvl4pPr marL="1828480" indent="0">
              <a:buFontTx/>
              <a:buNone/>
              <a:defRPr/>
            </a:lvl4pPr>
            <a:lvl5pPr marL="2437973" indent="0">
              <a:buFontTx/>
              <a:buNone/>
              <a:defRPr/>
            </a:lvl5pPr>
          </a:lstStyle>
          <a:p>
            <a:pPr lvl="0"/>
            <a:r>
              <a:rPr lang="en-US"/>
              <a:t>Click to edit Master text styles</a:t>
            </a:r>
          </a:p>
        </p:txBody>
      </p:sp>
    </p:spTree>
    <p:extLst>
      <p:ext uri="{BB962C8B-B14F-4D97-AF65-F5344CB8AC3E}">
        <p14:creationId xmlns:p14="http://schemas.microsoft.com/office/powerpoint/2010/main" val="3444603241"/>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pPr/>
              <a:t>10/30/20</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3290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pPr/>
              <a:t>10/30/20</a:t>
            </a:fld>
            <a:endParaRPr dirty="0"/>
          </a:p>
        </p:txBody>
      </p:sp>
      <p:sp>
        <p:nvSpPr>
          <p:cNvPr id="5" name="Footer Placeholder 4"/>
          <p:cNvSpPr>
            <a:spLocks noGrp="1"/>
          </p:cNvSpPr>
          <p:nvPr>
            <p:ph type="ftr" sz="quarter" idx="11"/>
          </p:nvPr>
        </p:nvSpPr>
        <p:spPr/>
        <p:txBody>
          <a:bodyPr/>
          <a:lstStyle/>
          <a:p>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298014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34229" y="691785"/>
            <a:ext cx="9144000" cy="487606"/>
          </a:xfrm>
        </p:spPr>
        <p:txBody>
          <a:bodyPr anchor="b">
            <a:normAutofit/>
          </a:bodyPr>
          <a:lstStyle>
            <a:lvl1pPr algn="l">
              <a:defRPr sz="1600"/>
            </a:lvl1pPr>
          </a:lstStyle>
          <a:p>
            <a:pPr>
              <a:lnSpc>
                <a:spcPct val="150000"/>
              </a:lnSpc>
            </a:pPr>
            <a:r>
              <a:rPr lang="en-GB" sz="1600" b="1" dirty="0">
                <a:solidFill>
                  <a:srgbClr val="312D2A"/>
                </a:solidFill>
                <a:latin typeface="Oracle Sans" charset="0"/>
                <a:ea typeface="Oracle Sans" charset="0"/>
                <a:cs typeface="Oracle Sans" charset="0"/>
              </a:rPr>
              <a:t>Title</a:t>
            </a:r>
            <a:endParaRPr lang="en-GB" sz="2400" b="1" dirty="0">
              <a:solidFill>
                <a:srgbClr val="312D2A"/>
              </a:solidFill>
              <a:latin typeface="Oracle Sans" charset="0"/>
              <a:ea typeface="Oracle Sans" charset="0"/>
              <a:cs typeface="Oracle Sans" charset="0"/>
            </a:endParaRPr>
          </a:p>
        </p:txBody>
      </p:sp>
      <p:sp>
        <p:nvSpPr>
          <p:cNvPr id="3" name="Subtitle 2"/>
          <p:cNvSpPr>
            <a:spLocks noGrp="1"/>
          </p:cNvSpPr>
          <p:nvPr>
            <p:ph type="subTitle" idx="1"/>
          </p:nvPr>
        </p:nvSpPr>
        <p:spPr>
          <a:xfrm>
            <a:off x="1234229" y="2004544"/>
            <a:ext cx="9144000" cy="4142255"/>
          </a:xfrm>
        </p:spPr>
        <p:txBody>
          <a:bodyPr>
            <a:normAutofit/>
          </a:bodyPr>
          <a:lstStyle>
            <a:lvl1pPr marL="0" indent="0" algn="l">
              <a:buNone/>
              <a:defRPr sz="1200">
                <a:latin typeface="Oracle Sans" charset="0"/>
                <a:ea typeface="Oracle Sans" charset="0"/>
                <a:cs typeface="Oracle Sans"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Rectangle 8"/>
          <p:cNvSpPr/>
          <p:nvPr userDrawn="1"/>
        </p:nvSpPr>
        <p:spPr>
          <a:xfrm>
            <a:off x="1" y="-7815"/>
            <a:ext cx="424541" cy="6721475"/>
          </a:xfrm>
          <a:prstGeom prst="rect">
            <a:avLst/>
          </a:prstGeom>
          <a:solidFill>
            <a:srgbClr val="F6F6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3CDFF0C-F3DE-044C-92B5-FC65484844C1}"/>
              </a:ext>
            </a:extLst>
          </p:cNvPr>
          <p:cNvCxnSpPr>
            <a:cxnSpLocks/>
          </p:cNvCxnSpPr>
          <p:nvPr userDrawn="1"/>
        </p:nvCxnSpPr>
        <p:spPr>
          <a:xfrm>
            <a:off x="862692" y="2031234"/>
            <a:ext cx="0" cy="1304365"/>
          </a:xfrm>
          <a:prstGeom prst="line">
            <a:avLst/>
          </a:prstGeom>
          <a:ln>
            <a:solidFill>
              <a:srgbClr val="218480"/>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4" hasCustomPrompt="1"/>
          </p:nvPr>
        </p:nvSpPr>
        <p:spPr>
          <a:xfrm>
            <a:off x="1234227" y="1298948"/>
            <a:ext cx="9144001" cy="408500"/>
          </a:xfrm>
        </p:spPr>
        <p:txBody>
          <a:bodyPr>
            <a:normAutofit/>
          </a:bodyPr>
          <a:lstStyle>
            <a:lvl1pPr>
              <a:defRPr sz="1600" b="0" i="1">
                <a:solidFill>
                  <a:srgbClr val="218480"/>
                </a:solidFill>
                <a:latin typeface="Georgia" charset="0"/>
                <a:ea typeface="Georgia" charset="0"/>
                <a:cs typeface="Georgia" charset="0"/>
              </a:defRPr>
            </a:lvl1pPr>
          </a:lstStyle>
          <a:p>
            <a:pPr lvl="0"/>
            <a:r>
              <a:rPr lang="en-US" dirty="0"/>
              <a:t>Click to Fifth level</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744101" y="0"/>
            <a:ext cx="447899" cy="447899"/>
          </a:xfrm>
          <a:prstGeom prst="rect">
            <a:avLst/>
          </a:prstGeom>
        </p:spPr>
      </p:pic>
    </p:spTree>
    <p:extLst>
      <p:ext uri="{BB962C8B-B14F-4D97-AF65-F5344CB8AC3E}">
        <p14:creationId xmlns:p14="http://schemas.microsoft.com/office/powerpoint/2010/main" val="89713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lvl1pPr marL="230188" indent="-230188">
              <a:buClr>
                <a:schemeClr val="accent1"/>
              </a:buClr>
              <a:buSzPct val="70000"/>
              <a:buFont typeface="Arial" panose="020B0604020202020204" pitchFamily="34" charset="0"/>
              <a:buChar char="•"/>
              <a:tabLst/>
              <a:defRPr/>
            </a:lvl1pPr>
            <a:lvl2pPr marL="690563" indent="-233363">
              <a:buClr>
                <a:schemeClr val="accent1"/>
              </a:buClr>
              <a:buSzPct val="70000"/>
              <a:buFont typeface="Arial" panose="020B0604020202020204" pitchFamily="34" charset="0"/>
              <a:buChar char="•"/>
              <a:tabLst/>
              <a:defRPr/>
            </a:lvl2pPr>
            <a:lvl3pPr marL="1150938" indent="-236538">
              <a:buClr>
                <a:schemeClr val="accent1"/>
              </a:buClr>
              <a:buSzPct val="70000"/>
              <a:buFont typeface="Arial" panose="020B0604020202020204" pitchFamily="34" charset="0"/>
              <a:buChar char="•"/>
              <a:tabLst/>
              <a:defRPr/>
            </a:lvl3pPr>
            <a:lvl4pPr marL="1603375" indent="-231775">
              <a:buClr>
                <a:schemeClr val="accent1"/>
              </a:buClr>
              <a:buSzPct val="70000"/>
              <a:buFont typeface="Arial" panose="020B0604020202020204" pitchFamily="34" charset="0"/>
              <a:buChar char="•"/>
              <a:tabLst/>
              <a:defRPr/>
            </a:lvl4pPr>
            <a:lvl5pPr marL="2063750" indent="-234950">
              <a:buClr>
                <a:schemeClr val="accent1"/>
              </a:buClr>
              <a:buSzPct val="70000"/>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a:extLst>
              <a:ext uri="{FF2B5EF4-FFF2-40B4-BE49-F238E27FC236}">
                <a16:creationId xmlns:a16="http://schemas.microsoft.com/office/drawing/2014/main" id="{BB65E720-ABD2-CB40-960C-19979F6A655A}"/>
              </a:ext>
            </a:extLst>
          </p:cNvPr>
          <p:cNvSpPr>
            <a:spLocks noGrp="1"/>
          </p:cNvSpPr>
          <p:nvPr>
            <p:ph type="ftr" sz="quarter" idx="11"/>
          </p:nvPr>
        </p:nvSpPr>
        <p:spPr>
          <a:xfrm>
            <a:off x="1339850" y="6514977"/>
            <a:ext cx="3792589" cy="365125"/>
          </a:xfrm>
        </p:spPr>
        <p:txBody>
          <a:bodyPr/>
          <a:lstStyle/>
          <a:p>
            <a:r>
              <a:rPr lang="en-US" sz="800"/>
              <a:t>Copyright © 2019 Oracle and/or its affiliates - CONFIDENTIAL</a:t>
            </a:r>
            <a:endParaRPr lang="en-US" sz="800" dirty="0"/>
          </a:p>
        </p:txBody>
      </p:sp>
      <p:sp>
        <p:nvSpPr>
          <p:cNvPr id="8" name="Slide Number Placeholder 3">
            <a:extLst>
              <a:ext uri="{FF2B5EF4-FFF2-40B4-BE49-F238E27FC236}">
                <a16:creationId xmlns:a16="http://schemas.microsoft.com/office/drawing/2014/main" id="{281FACDB-74EA-704F-8BA0-BD67213620B0}"/>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12159973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OOW Section Divider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2232447"/>
            <a:ext cx="4951768"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3737980"/>
            <a:ext cx="4951769" cy="2336749"/>
          </a:xfrm>
        </p:spPr>
        <p:txBody>
          <a:bodyPr lIns="0" rIns="0">
            <a:normAutofit/>
          </a:bodyPr>
          <a:lstStyle>
            <a:lvl1pPr marL="0" indent="0">
              <a:lnSpc>
                <a:spcPct val="100000"/>
              </a:lnSpc>
              <a:spcBef>
                <a:spcPts val="0"/>
              </a:spcBef>
              <a:buNone/>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14" name="Rectangle 13">
            <a:extLst>
              <a:ext uri="{FF2B5EF4-FFF2-40B4-BE49-F238E27FC236}">
                <a16:creationId xmlns:a16="http://schemas.microsoft.com/office/drawing/2014/main" id="{05D2C10D-F209-B443-9F3C-0B55EDFF601F}"/>
              </a:ext>
            </a:extLst>
          </p:cNvPr>
          <p:cNvSpPr/>
          <p:nvPr userDrawn="1"/>
        </p:nvSpPr>
        <p:spPr>
          <a:xfrm>
            <a:off x="761287" y="3424848"/>
            <a:ext cx="310896" cy="365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C814F52-666B-2547-843C-F9EB3A187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353" b="8879"/>
          <a:stretch/>
        </p:blipFill>
        <p:spPr>
          <a:xfrm>
            <a:off x="6096000" y="754384"/>
            <a:ext cx="5327904" cy="5320590"/>
          </a:xfrm>
          <a:prstGeom prst="rect">
            <a:avLst/>
          </a:prstGeom>
        </p:spPr>
      </p:pic>
      <p:sp>
        <p:nvSpPr>
          <p:cNvPr id="5" name="Picture Placeholder 4">
            <a:extLst>
              <a:ext uri="{FF2B5EF4-FFF2-40B4-BE49-F238E27FC236}">
                <a16:creationId xmlns:a16="http://schemas.microsoft.com/office/drawing/2014/main" id="{48B10DC8-7E8A-DF40-9AF3-8719F7DE7AFA}"/>
              </a:ext>
            </a:extLst>
          </p:cNvPr>
          <p:cNvSpPr>
            <a:spLocks noGrp="1"/>
          </p:cNvSpPr>
          <p:nvPr>
            <p:ph type="pic" sz="quarter" idx="10"/>
          </p:nvPr>
        </p:nvSpPr>
        <p:spPr>
          <a:xfrm>
            <a:off x="6096000" y="754063"/>
            <a:ext cx="5329238" cy="5320590"/>
          </a:xfrm>
        </p:spPr>
        <p:txBody>
          <a:bodyPr/>
          <a:lstStyle/>
          <a:p>
            <a:endParaRPr lang="en-US"/>
          </a:p>
        </p:txBody>
      </p:sp>
      <p:pic>
        <p:nvPicPr>
          <p:cNvPr id="9" name="Picture 8">
            <a:extLst>
              <a:ext uri="{FF2B5EF4-FFF2-40B4-BE49-F238E27FC236}">
                <a16:creationId xmlns:a16="http://schemas.microsoft.com/office/drawing/2014/main" id="{8AA124D8-EA3F-FC47-9401-4DF6D8201B8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437197" y="6356350"/>
            <a:ext cx="501650" cy="501650"/>
          </a:xfrm>
          <a:prstGeom prst="rect">
            <a:avLst/>
          </a:prstGeom>
        </p:spPr>
      </p:pic>
      <p:sp>
        <p:nvSpPr>
          <p:cNvPr id="10" name="Footer Placeholder 3">
            <a:extLst>
              <a:ext uri="{FF2B5EF4-FFF2-40B4-BE49-F238E27FC236}">
                <a16:creationId xmlns:a16="http://schemas.microsoft.com/office/drawing/2014/main" id="{74438A3D-FE37-FA4D-9B09-115DB1D439B5}"/>
              </a:ext>
            </a:extLst>
          </p:cNvPr>
          <p:cNvSpPr>
            <a:spLocks noGrp="1"/>
          </p:cNvSpPr>
          <p:nvPr>
            <p:ph type="ftr" sz="quarter" idx="11"/>
          </p:nvPr>
        </p:nvSpPr>
        <p:spPr>
          <a:xfrm>
            <a:off x="1339850" y="6514977"/>
            <a:ext cx="3792589" cy="365125"/>
          </a:xfrm>
        </p:spPr>
        <p:txBody>
          <a:bodyPr/>
          <a:lstStyle/>
          <a:p>
            <a:r>
              <a:rPr lang="en-US" sz="800"/>
              <a:t>Copyright © 2019 Oracle and/or its affiliates - CONFIDENTIAL</a:t>
            </a:r>
            <a:endParaRPr lang="en-US" sz="800" dirty="0"/>
          </a:p>
        </p:txBody>
      </p:sp>
      <p:sp>
        <p:nvSpPr>
          <p:cNvPr id="12" name="Slide Number Placeholder 3">
            <a:extLst>
              <a:ext uri="{FF2B5EF4-FFF2-40B4-BE49-F238E27FC236}">
                <a16:creationId xmlns:a16="http://schemas.microsoft.com/office/drawing/2014/main" id="{71BBD914-CE36-B14D-92B5-25823E040781}"/>
              </a:ext>
            </a:extLst>
          </p:cNvPr>
          <p:cNvSpPr>
            <a:spLocks noGrp="1"/>
          </p:cNvSpPr>
          <p:nvPr>
            <p:ph type="sldNum" sz="quarter" idx="4"/>
          </p:nvPr>
        </p:nvSpPr>
        <p:spPr>
          <a:xfrm>
            <a:off x="761287"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36493453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C53-8C9C-498E-B290-9D8A7BD5A313}"/>
              </a:ext>
            </a:extLst>
          </p:cNvPr>
          <p:cNvSpPr>
            <a:spLocks noGrp="1"/>
          </p:cNvSpPr>
          <p:nvPr>
            <p:ph type="title"/>
          </p:nvPr>
        </p:nvSpPr>
        <p:spPr/>
        <p:txBody>
          <a:bodyPr/>
          <a:lstStyle/>
          <a:p>
            <a:r>
              <a:rPr lang="en-US"/>
              <a:t>Click to edit Master title style</a:t>
            </a:r>
          </a:p>
        </p:txBody>
      </p:sp>
      <p:sp>
        <p:nvSpPr>
          <p:cNvPr id="5" name="Footer Placeholder 3">
            <a:extLst>
              <a:ext uri="{FF2B5EF4-FFF2-40B4-BE49-F238E27FC236}">
                <a16:creationId xmlns:a16="http://schemas.microsoft.com/office/drawing/2014/main" id="{518F91BC-4014-5D47-9833-7387EBFBB452}"/>
              </a:ext>
            </a:extLst>
          </p:cNvPr>
          <p:cNvSpPr>
            <a:spLocks noGrp="1"/>
          </p:cNvSpPr>
          <p:nvPr>
            <p:ph type="ftr" sz="quarter" idx="11"/>
          </p:nvPr>
        </p:nvSpPr>
        <p:spPr>
          <a:xfrm>
            <a:off x="1416763" y="6514977"/>
            <a:ext cx="3792589" cy="365125"/>
          </a:xfrm>
        </p:spPr>
        <p:txBody>
          <a:bodyPr/>
          <a:lstStyle/>
          <a:p>
            <a:r>
              <a:rPr lang="en-US" sz="800"/>
              <a:t>Copyright © 2019 Oracle and/or its affiliates - CONFIDENTIAL</a:t>
            </a:r>
            <a:endParaRPr lang="en-US" sz="800" dirty="0"/>
          </a:p>
        </p:txBody>
      </p:sp>
      <p:sp>
        <p:nvSpPr>
          <p:cNvPr id="7" name="Slide Number Placeholder 3">
            <a:extLst>
              <a:ext uri="{FF2B5EF4-FFF2-40B4-BE49-F238E27FC236}">
                <a16:creationId xmlns:a16="http://schemas.microsoft.com/office/drawing/2014/main" id="{374B19AE-E32E-0949-A47D-524926B76C15}"/>
              </a:ext>
            </a:extLst>
          </p:cNvPr>
          <p:cNvSpPr>
            <a:spLocks noGrp="1"/>
          </p:cNvSpPr>
          <p:nvPr>
            <p:ph type="sldNum" sz="quarter" idx="4"/>
          </p:nvPr>
        </p:nvSpPr>
        <p:spPr>
          <a:xfrm>
            <a:off x="838200" y="6507623"/>
            <a:ext cx="578563" cy="365125"/>
          </a:xfrm>
          <a:prstGeom prst="rect">
            <a:avLst/>
          </a:prstGeom>
        </p:spPr>
        <p:txBody>
          <a:bodyPr vert="horz" lIns="9144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8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pPr/>
              <a:t>‹#›</a:t>
            </a:fld>
            <a:endParaRPr lang="en-US" dirty="0">
              <a:solidFill>
                <a:srgbClr val="4E3629">
                  <a:tint val="75000"/>
                </a:srgbClr>
              </a:solidFill>
            </a:endParaRPr>
          </a:p>
        </p:txBody>
      </p:sp>
    </p:spTree>
    <p:extLst>
      <p:ext uri="{BB962C8B-B14F-4D97-AF65-F5344CB8AC3E}">
        <p14:creationId xmlns:p14="http://schemas.microsoft.com/office/powerpoint/2010/main" val="2267414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37719A65-A15E-D649-BA4C-EB7554C2C99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BD6A4DBE-C2D1-0143-B03F-46AD99BF53B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bg>
      <p:bgPr>
        <a:solidFill>
          <a:schemeClr val="bg2"/>
        </a:solidFill>
        <a:effectLst/>
      </p:bgPr>
    </p:bg>
    <p:spTree>
      <p:nvGrpSpPr>
        <p:cNvPr id="1" name=""/>
        <p:cNvGrpSpPr/>
        <p:nvPr/>
      </p:nvGrpSpPr>
      <p:grpSpPr>
        <a:xfrm>
          <a:off x="0" y="0"/>
          <a:ext cx="0" cy="0"/>
          <a:chOff x="0" y="0"/>
          <a:chExt cx="0" cy="0"/>
        </a:xfrm>
      </p:grpSpPr>
      <p:pic>
        <p:nvPicPr>
          <p:cNvPr id="17" name="Data Texture Image">
            <a:extLst>
              <a:ext uri="{FF2B5EF4-FFF2-40B4-BE49-F238E27FC236}">
                <a16:creationId xmlns:a16="http://schemas.microsoft.com/office/drawing/2014/main" id="{5E3EE33C-3C81-A14C-A3AC-19B702C1492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bg>
      <p:bgPr>
        <a:solidFill>
          <a:schemeClr val="bg2"/>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DDFC6D9C-FDF9-F949-B5D5-6521B6F60D6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dirty="0"/>
              <a:t>Copyright © 2020, Oracle and/or its affiliates</a:t>
            </a:r>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a:t>
            </a:r>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814" r:id="rId3"/>
    <p:sldLayoutId id="2147483749" r:id="rId4"/>
    <p:sldLayoutId id="2147483750" r:id="rId5"/>
    <p:sldLayoutId id="2147483779" r:id="rId6"/>
    <p:sldLayoutId id="2147483751" r:id="rId7"/>
    <p:sldLayoutId id="2147483752" r:id="rId8"/>
    <p:sldLayoutId id="2147483753" r:id="rId9"/>
    <p:sldLayoutId id="2147483756" r:id="rId10"/>
    <p:sldLayoutId id="2147483754" r:id="rId11"/>
    <p:sldLayoutId id="2147483778" r:id="rId12"/>
    <p:sldLayoutId id="2147483757" r:id="rId13"/>
    <p:sldLayoutId id="2147483774" r:id="rId14"/>
    <p:sldLayoutId id="2147483759" r:id="rId15"/>
    <p:sldLayoutId id="2147483775" r:id="rId16"/>
    <p:sldLayoutId id="2147483760" r:id="rId17"/>
    <p:sldLayoutId id="2147483776" r:id="rId18"/>
    <p:sldLayoutId id="2147483773" r:id="rId19"/>
    <p:sldLayoutId id="2147483777" r:id="rId20"/>
    <p:sldLayoutId id="2147483761" r:id="rId21"/>
    <p:sldLayoutId id="2147483781" r:id="rId22"/>
    <p:sldLayoutId id="2147483762" r:id="rId23"/>
    <p:sldLayoutId id="2147483766" r:id="rId24"/>
    <p:sldLayoutId id="2147483769" r:id="rId25"/>
    <p:sldLayoutId id="2147483768" r:id="rId26"/>
    <p:sldLayoutId id="2147483763" r:id="rId27"/>
    <p:sldLayoutId id="2147483744" r:id="rId28"/>
    <p:sldLayoutId id="2147483742" r:id="rId29"/>
    <p:sldLayoutId id="2147483824" r:id="rId30"/>
    <p:sldLayoutId id="2147483825" r:id="rId31"/>
    <p:sldLayoutId id="2147483826" r:id="rId32"/>
    <p:sldLayoutId id="2147483827" r:id="rId33"/>
    <p:sldLayoutId id="2147483832" r:id="rId34"/>
    <p:sldLayoutId id="2147483833" r:id="rId35"/>
    <p:sldLayoutId id="2147483834" r:id="rId36"/>
    <p:sldLayoutId id="2147483835" r:id="rId37"/>
    <p:sldLayoutId id="2147483836" r:id="rId38"/>
    <p:sldLayoutId id="2147483837" r:id="rId39"/>
    <p:sldLayoutId id="2147483841" r:id="rId40"/>
    <p:sldLayoutId id="2147483847" r:id="rId41"/>
    <p:sldLayoutId id="2147483848" r:id="rId42"/>
    <p:sldLayoutId id="2147483858" r:id="rId43"/>
    <p:sldLayoutId id="2147483863" r:id="rId44"/>
    <p:sldLayoutId id="2147483864" r:id="rId45"/>
    <p:sldLayoutId id="2147483865" r:id="rId46"/>
    <p:sldLayoutId id="2147483866" r:id="rId47"/>
    <p:sldLayoutId id="2147483867" r:id="rId48"/>
    <p:sldLayoutId id="2147483868" r:id="rId49"/>
    <p:sldLayoutId id="2147483869" r:id="rId50"/>
    <p:sldLayoutId id="2147483870" r:id="rId51"/>
    <p:sldLayoutId id="2147483871" r:id="rId52"/>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6" userDrawn="1">
          <p15:clr>
            <a:srgbClr val="F26B43"/>
          </p15:clr>
        </p15:guide>
        <p15:guide id="2"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70.gif"/><Relationship Id="rId13" Type="http://schemas.openxmlformats.org/officeDocument/2006/relationships/image" Target="../media/image75.png"/><Relationship Id="rId18" Type="http://schemas.openxmlformats.org/officeDocument/2006/relationships/image" Target="../media/image80.png"/><Relationship Id="rId3" Type="http://schemas.openxmlformats.org/officeDocument/2006/relationships/image" Target="../media/image65.jpe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5" Type="http://schemas.openxmlformats.org/officeDocument/2006/relationships/image" Target="../media/image87.png"/><Relationship Id="rId2" Type="http://schemas.openxmlformats.org/officeDocument/2006/relationships/notesSlide" Target="../notesSlides/notesSlide12.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jpeg"/><Relationship Id="rId24" Type="http://schemas.openxmlformats.org/officeDocument/2006/relationships/image" Target="../media/image86.png"/><Relationship Id="rId5" Type="http://schemas.openxmlformats.org/officeDocument/2006/relationships/image" Target="../media/image67.png"/><Relationship Id="rId15" Type="http://schemas.openxmlformats.org/officeDocument/2006/relationships/image" Target="../media/image77.png"/><Relationship Id="rId23" Type="http://schemas.openxmlformats.org/officeDocument/2006/relationships/image" Target="../media/image85.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 Id="rId22"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chart" Target="../charts/chart3.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32.tiff"/><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34.png"/><Relationship Id="rId4" Type="http://schemas.openxmlformats.org/officeDocument/2006/relationships/image" Target="../media/image3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9.png"/><Relationship Id="rId11" Type="http://schemas.openxmlformats.org/officeDocument/2006/relationships/image" Target="../media/image44.tiff"/><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103.png"/><Relationship Id="rId11" Type="http://schemas.openxmlformats.org/officeDocument/2006/relationships/image" Target="../media/image107.png"/><Relationship Id="rId5" Type="http://schemas.openxmlformats.org/officeDocument/2006/relationships/image" Target="../media/image102.png"/><Relationship Id="rId10" Type="http://schemas.openxmlformats.org/officeDocument/2006/relationships/image" Target="../media/image106.png"/><Relationship Id="rId4" Type="http://schemas.openxmlformats.org/officeDocument/2006/relationships/image" Target="../media/image101.png"/><Relationship Id="rId9" Type="http://schemas.microsoft.com/office/2007/relationships/hdphoto" Target="../media/hdphoto3.wdp"/><Relationship Id="rId14" Type="http://schemas.microsoft.com/office/2007/relationships/hdphoto" Target="../media/hdphoto4.wdp"/></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7.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image" Target="../media/image55.tiff"/><Relationship Id="rId5" Type="http://schemas.openxmlformats.org/officeDocument/2006/relationships/image" Target="../media/image50.png"/><Relationship Id="rId10" Type="http://schemas.openxmlformats.org/officeDocument/2006/relationships/image" Target="../media/image54.tiff"/><Relationship Id="rId4" Type="http://schemas.openxmlformats.org/officeDocument/2006/relationships/image" Target="../media/image49.png"/><Relationship Id="rId9"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18" Type="http://schemas.openxmlformats.org/officeDocument/2006/relationships/image" Target="../media/image126.png"/><Relationship Id="rId3" Type="http://schemas.openxmlformats.org/officeDocument/2006/relationships/image" Target="../media/image112.jpe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png"/><Relationship Id="rId17" Type="http://schemas.openxmlformats.org/officeDocument/2006/relationships/image" Target="../media/image125.png"/><Relationship Id="rId2" Type="http://schemas.openxmlformats.org/officeDocument/2006/relationships/notesSlide" Target="../notesSlides/notesSlide48.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1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png"/><Relationship Id="rId19" Type="http://schemas.openxmlformats.org/officeDocument/2006/relationships/image" Target="../media/image127.png"/><Relationship Id="rId4" Type="http://schemas.microsoft.com/office/2007/relationships/hdphoto" Target="../media/hdphoto5.wdp"/><Relationship Id="rId9" Type="http://schemas.openxmlformats.org/officeDocument/2006/relationships/image" Target="../media/image117.png"/><Relationship Id="rId14" Type="http://schemas.openxmlformats.org/officeDocument/2006/relationships/image" Target="../media/image122.png"/></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94.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8.tiff"/><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60.tiff"/><Relationship Id="rId4" Type="http://schemas.openxmlformats.org/officeDocument/2006/relationships/image" Target="../media/image59.tiff"/></Relationships>
</file>

<file path=ppt/slides/_rels/slide6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hyperlink" Target="https://github.com/brianfrankcooper/YCSB" TargetMode="External"/></Relationships>
</file>

<file path=ppt/slides/_rels/slide6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chart" Target="../charts/chart6.xml"/></Relationships>
</file>

<file path=ppt/slides/_rels/slide6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chart" Target="../charts/chart8.xml"/></Relationships>
</file>

<file path=ppt/slides/_rels/slide6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chart" Target="../charts/chart10.xml"/></Relationships>
</file>

<file path=ppt/slides/_rels/slide6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chart" Target="../charts/char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hyperlink" Target="https://github.com/brianfrankcooper/YCSB" TargetMode="External"/></Relationships>
</file>

<file path=ppt/slides/_rels/slide67.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chart" Target="../charts/chart15.xml"/></Relationships>
</file>

<file path=ppt/slides/_rels/slide6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chart" Target="../charts/chart17.xml"/></Relationships>
</file>

<file path=ppt/slides/_rels/slide69.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chart" Target="../charts/chart19.xml"/></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8.png"/><Relationship Id="rId7" Type="http://schemas.openxmlformats.org/officeDocument/2006/relationships/image" Target="../media/image54.tiff"/><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53.png"/><Relationship Id="rId9" Type="http://schemas.openxmlformats.org/officeDocument/2006/relationships/image" Target="../media/image50.png"/></Relationships>
</file>

<file path=ppt/slides/_rels/slide7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chart" Target="../charts/char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hyperlink" Target="https://github.com/brianfrankcooper/YCSB" TargetMode="External"/></Relationships>
</file>

<file path=ppt/slides/_rels/slide7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hyperlink" Target="https://blog.couchbase.com/ycsb-json-benchmarking-json-databases-by-extending-ycsb/" TargetMode="External"/></Relationships>
</file>

<file path=ppt/slides/_rels/slide7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hyperlink" Target="https://blog.couchbase.com/ycsb-json-benchmarking-json-databases-by-extending-ycsb/"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5.tiff"/><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48.pn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9D191C5-7D47-C148-9A50-0F59BB3554FF}"/>
              </a:ext>
            </a:extLst>
          </p:cNvPr>
          <p:cNvSpPr>
            <a:spLocks noGrp="1"/>
          </p:cNvSpPr>
          <p:nvPr>
            <p:ph type="ctrTitle"/>
          </p:nvPr>
        </p:nvSpPr>
        <p:spPr>
          <a:xfrm>
            <a:off x="767374" y="2610195"/>
            <a:ext cx="7309826" cy="1440729"/>
          </a:xfrm>
        </p:spPr>
        <p:txBody>
          <a:bodyPr>
            <a:normAutofit fontScale="90000"/>
          </a:bodyPr>
          <a:lstStyle/>
          <a:p>
            <a:r>
              <a:rPr lang="en-US" dirty="0"/>
              <a:t>Oracle JSON Database</a:t>
            </a:r>
            <a:br>
              <a:rPr lang="en-US" dirty="0"/>
            </a:br>
            <a:br>
              <a:rPr lang="en-US" dirty="0"/>
            </a:br>
            <a:r>
              <a:rPr lang="en-US" dirty="0"/>
              <a:t>Overview</a:t>
            </a:r>
          </a:p>
        </p:txBody>
      </p:sp>
      <p:sp>
        <p:nvSpPr>
          <p:cNvPr id="9" name="Subtitle 8">
            <a:extLst>
              <a:ext uri="{FF2B5EF4-FFF2-40B4-BE49-F238E27FC236}">
                <a16:creationId xmlns:a16="http://schemas.microsoft.com/office/drawing/2014/main" id="{7582ED10-C0ED-6F4C-845A-AECF18FECE34}"/>
              </a:ext>
            </a:extLst>
          </p:cNvPr>
          <p:cNvSpPr>
            <a:spLocks noGrp="1"/>
          </p:cNvSpPr>
          <p:nvPr>
            <p:ph type="subTitle" idx="1"/>
          </p:nvPr>
        </p:nvSpPr>
        <p:spPr>
          <a:xfrm>
            <a:off x="767374" y="4624690"/>
            <a:ext cx="6706446" cy="1440729"/>
          </a:xfrm>
        </p:spPr>
        <p:txBody>
          <a:bodyPr>
            <a:normAutofit/>
          </a:bodyPr>
          <a:lstStyle/>
          <a:p>
            <a:endParaRPr lang="en-US" dirty="0"/>
          </a:p>
        </p:txBody>
      </p:sp>
      <p:sp>
        <p:nvSpPr>
          <p:cNvPr id="2" name="Footer Placeholder 1">
            <a:extLst>
              <a:ext uri="{FF2B5EF4-FFF2-40B4-BE49-F238E27FC236}">
                <a16:creationId xmlns:a16="http://schemas.microsoft.com/office/drawing/2014/main" id="{17CC93DC-0110-F744-8FF4-E07D978D1888}"/>
              </a:ext>
            </a:extLst>
          </p:cNvPr>
          <p:cNvSpPr>
            <a:spLocks noGrp="1"/>
          </p:cNvSpPr>
          <p:nvPr>
            <p:ph type="ftr" sz="quarter" idx="11"/>
          </p:nvPr>
        </p:nvSpPr>
        <p:spPr/>
        <p:txBody>
          <a:bodyPr/>
          <a:lstStyle/>
          <a:p>
            <a:r>
              <a:rPr lang="en-US"/>
              <a:t>Copyright © 2020, Oracle and/or its affiliates</a:t>
            </a:r>
            <a:endParaRPr lang="en-US" dirty="0"/>
          </a:p>
        </p:txBody>
      </p:sp>
      <p:sp>
        <p:nvSpPr>
          <p:cNvPr id="3" name="Slide Number Placeholder 2">
            <a:extLst>
              <a:ext uri="{FF2B5EF4-FFF2-40B4-BE49-F238E27FC236}">
                <a16:creationId xmlns:a16="http://schemas.microsoft.com/office/drawing/2014/main" id="{87EC99C7-D0B6-E844-9635-F81519BA91B6}"/>
              </a:ext>
            </a:extLst>
          </p:cNvPr>
          <p:cNvSpPr>
            <a:spLocks noGrp="1"/>
          </p:cNvSpPr>
          <p:nvPr>
            <p:ph type="sldNum" sz="quarter" idx="4294967295"/>
          </p:nvPr>
        </p:nvSpPr>
        <p:spPr>
          <a:xfrm>
            <a:off x="0" y="6423025"/>
            <a:ext cx="365125" cy="366713"/>
          </a:xfrm>
        </p:spPr>
        <p:txBody>
          <a:bodyPr/>
          <a:lstStyle/>
          <a:p>
            <a:fld id="{345D60D9-5372-5F40-9443-0F9AE5BDC3C8}" type="slidenum">
              <a:rPr lang="en-US" smtClean="0"/>
              <a:pPr/>
              <a:t>1</a:t>
            </a:fld>
            <a:endParaRPr lang="en-US" dirty="0"/>
          </a:p>
        </p:txBody>
      </p:sp>
    </p:spTree>
    <p:extLst>
      <p:ext uri="{BB962C8B-B14F-4D97-AF65-F5344CB8AC3E}">
        <p14:creationId xmlns:p14="http://schemas.microsoft.com/office/powerpoint/2010/main" val="30854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E22345AD-7CAD-4442-901C-E84069153DBF}"/>
              </a:ext>
            </a:extLst>
          </p:cNvPr>
          <p:cNvSpPr txBox="1"/>
          <p:nvPr/>
        </p:nvSpPr>
        <p:spPr>
          <a:xfrm>
            <a:off x="7828417" y="5780314"/>
            <a:ext cx="0" cy="0"/>
          </a:xfrm>
          <a:prstGeom prst="rect">
            <a:avLst/>
          </a:prstGeom>
          <a:noFill/>
        </p:spPr>
        <p:txBody>
          <a:bodyPr wrap="none" lIns="0" tIns="0" rIns="0" bIns="0" rtlCol="0">
            <a:noAutofit/>
          </a:bodyPr>
          <a:lstStyle/>
          <a:p>
            <a:pPr>
              <a:lnSpc>
                <a:spcPct val="90000"/>
              </a:lnSpc>
            </a:pPr>
            <a:endParaRPr lang="en-US" dirty="0"/>
          </a:p>
        </p:txBody>
      </p:sp>
      <p:pic>
        <p:nvPicPr>
          <p:cNvPr id="5" name="Picture 10">
            <a:extLst>
              <a:ext uri="{FF2B5EF4-FFF2-40B4-BE49-F238E27FC236}">
                <a16:creationId xmlns:a16="http://schemas.microsoft.com/office/drawing/2014/main" id="{D9BE5406-35EC-1646-AE14-A7D5EFC1C6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48724" y="1794235"/>
            <a:ext cx="3800208" cy="3429000"/>
          </a:xfrm>
          <a:prstGeom prst="rect">
            <a:avLst/>
          </a:prstGeom>
          <a:solidFill>
            <a:srgbClr val="FFFFFF">
              <a:shade val="85000"/>
            </a:srgbClr>
          </a:solidFill>
          <a:ln w="190500" cap="rnd">
            <a:noFill/>
          </a:ln>
          <a:effectLst>
            <a:outerShdw blurRad="50800" dist="38100" dir="2700000" algn="tl" rotWithShape="0">
              <a:prstClr val="black">
                <a:alpha val="40000"/>
              </a:prst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Text Placeholder 6">
            <a:extLst>
              <a:ext uri="{FF2B5EF4-FFF2-40B4-BE49-F238E27FC236}">
                <a16:creationId xmlns:a16="http://schemas.microsoft.com/office/drawing/2014/main" id="{4B1207AF-1F79-234C-ABFC-32E8C6B3C82E}"/>
              </a:ext>
            </a:extLst>
          </p:cNvPr>
          <p:cNvSpPr>
            <a:spLocks noGrp="1"/>
          </p:cNvSpPr>
          <p:nvPr>
            <p:ph type="body" sz="quarter" idx="12"/>
          </p:nvPr>
        </p:nvSpPr>
        <p:spPr/>
        <p:txBody>
          <a:bodyPr/>
          <a:lstStyle/>
          <a:p>
            <a:r>
              <a:rPr lang="en-US" sz="2000" b="1" dirty="0"/>
              <a:t>Insurance policies are JSON documents</a:t>
            </a:r>
          </a:p>
          <a:p>
            <a:pPr lvl="1"/>
            <a:r>
              <a:rPr lang="en-US" sz="2000" dirty="0"/>
              <a:t>Relatively large and nested JSON structure</a:t>
            </a:r>
          </a:p>
          <a:p>
            <a:pPr lvl="1"/>
            <a:r>
              <a:rPr lang="en-US" sz="2000" dirty="0"/>
              <a:t>Various policy types and formats, format evolution </a:t>
            </a:r>
          </a:p>
          <a:p>
            <a:pPr lvl="1"/>
            <a:r>
              <a:rPr lang="en-US" sz="2000" dirty="0"/>
              <a:t>JSON policies inserted and fetched as one record </a:t>
            </a:r>
          </a:p>
          <a:p>
            <a:pPr lvl="2"/>
            <a:r>
              <a:rPr lang="en-US" dirty="0"/>
              <a:t>No decomposition (normalization) into many tables.</a:t>
            </a:r>
          </a:p>
          <a:p>
            <a:pPr lvl="2"/>
            <a:r>
              <a:rPr lang="en-US" dirty="0"/>
              <a:t>No reconstruction from tables (joins)</a:t>
            </a:r>
          </a:p>
          <a:p>
            <a:pPr lvl="2"/>
            <a:r>
              <a:rPr lang="en-US" dirty="0"/>
              <a:t>-&gt; low latency puts and gets as</a:t>
            </a:r>
          </a:p>
          <a:p>
            <a:pPr marL="548640" lvl="2" indent="0">
              <a:buNone/>
            </a:pPr>
            <a:endParaRPr lang="en-US" dirty="0"/>
          </a:p>
          <a:p>
            <a:r>
              <a:rPr lang="en-US" sz="2000" b="1" dirty="0"/>
              <a:t>Reporting (statistics, risks, </a:t>
            </a:r>
            <a:r>
              <a:rPr lang="en-US" sz="2000" b="1" dirty="0" err="1"/>
              <a:t>etc</a:t>
            </a:r>
            <a:r>
              <a:rPr lang="en-US" sz="2000" b="1" dirty="0"/>
              <a:t>)</a:t>
            </a:r>
          </a:p>
          <a:p>
            <a:pPr lvl="1"/>
            <a:r>
              <a:rPr lang="en-US" sz="2000" dirty="0"/>
              <a:t>Existing relational processing</a:t>
            </a:r>
          </a:p>
          <a:p>
            <a:pPr lvl="1"/>
            <a:r>
              <a:rPr lang="en-US" sz="2000" dirty="0"/>
              <a:t>Initially planned to use MongoDB </a:t>
            </a:r>
          </a:p>
          <a:p>
            <a:pPr lvl="1"/>
            <a:r>
              <a:rPr lang="en-US" sz="2000" dirty="0"/>
              <a:t>Now using Oracle with JSON_TABLE materialized views </a:t>
            </a:r>
          </a:p>
          <a:p>
            <a:pPr marL="274320" lvl="1" indent="0">
              <a:buNone/>
            </a:pPr>
            <a:endParaRPr lang="en-US" sz="1800" dirty="0"/>
          </a:p>
          <a:p>
            <a:endParaRPr lang="en-US" dirty="0"/>
          </a:p>
        </p:txBody>
      </p:sp>
      <p:sp>
        <p:nvSpPr>
          <p:cNvPr id="2" name="Title 1">
            <a:extLst>
              <a:ext uri="{FF2B5EF4-FFF2-40B4-BE49-F238E27FC236}">
                <a16:creationId xmlns:a16="http://schemas.microsoft.com/office/drawing/2014/main" id="{766CE488-D88E-6240-AE4D-1068B9F9F81F}"/>
              </a:ext>
            </a:extLst>
          </p:cNvPr>
          <p:cNvSpPr>
            <a:spLocks noGrp="1"/>
          </p:cNvSpPr>
          <p:nvPr>
            <p:ph type="title"/>
          </p:nvPr>
        </p:nvSpPr>
        <p:spPr/>
        <p:txBody>
          <a:bodyPr/>
          <a:lstStyle/>
          <a:p>
            <a:r>
              <a:rPr lang="en-US" dirty="0"/>
              <a:t>JSON Customer: </a:t>
            </a:r>
            <a:r>
              <a:rPr lang="en-US" b="0" dirty="0"/>
              <a:t>Insurance</a:t>
            </a:r>
            <a:endParaRPr lang="en-US" dirty="0"/>
          </a:p>
        </p:txBody>
      </p:sp>
    </p:spTree>
    <p:extLst>
      <p:ext uri="{BB962C8B-B14F-4D97-AF65-F5344CB8AC3E}">
        <p14:creationId xmlns:p14="http://schemas.microsoft.com/office/powerpoint/2010/main" val="344234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E22345AD-7CAD-4442-901C-E84069153DBF}"/>
              </a:ext>
            </a:extLst>
          </p:cNvPr>
          <p:cNvSpPr txBox="1"/>
          <p:nvPr/>
        </p:nvSpPr>
        <p:spPr>
          <a:xfrm>
            <a:off x="7828417" y="5780314"/>
            <a:ext cx="0" cy="0"/>
          </a:xfrm>
          <a:prstGeom prst="rect">
            <a:avLst/>
          </a:prstGeom>
          <a:noFill/>
        </p:spPr>
        <p:txBody>
          <a:bodyPr wrap="none" lIns="0" tIns="0" rIns="0" bIns="0" rtlCol="0">
            <a:noAutofit/>
          </a:bodyPr>
          <a:lstStyle/>
          <a:p>
            <a:pPr>
              <a:lnSpc>
                <a:spcPct val="90000"/>
              </a:lnSpc>
            </a:pPr>
            <a:endParaRPr lang="en-US" dirty="0"/>
          </a:p>
        </p:txBody>
      </p:sp>
      <p:pic>
        <p:nvPicPr>
          <p:cNvPr id="7" name="Picture 6">
            <a:extLst>
              <a:ext uri="{FF2B5EF4-FFF2-40B4-BE49-F238E27FC236}">
                <a16:creationId xmlns:a16="http://schemas.microsoft.com/office/drawing/2014/main" id="{DE965BE1-81DD-E941-B3DF-9A4108ADE6CC}"/>
              </a:ext>
            </a:extLst>
          </p:cNvPr>
          <p:cNvPicPr>
            <a:picLocks noChangeAspect="1"/>
          </p:cNvPicPr>
          <p:nvPr/>
        </p:nvPicPr>
        <p:blipFill>
          <a:blip r:embed="rId3"/>
          <a:stretch>
            <a:fillRect/>
          </a:stretch>
        </p:blipFill>
        <p:spPr>
          <a:xfrm>
            <a:off x="8067546" y="2259589"/>
            <a:ext cx="2984282" cy="2984282"/>
          </a:xfrm>
          <a:prstGeom prst="rect">
            <a:avLst/>
          </a:prstGeom>
        </p:spPr>
      </p:pic>
      <p:sp>
        <p:nvSpPr>
          <p:cNvPr id="5" name="Text Placeholder 4">
            <a:extLst>
              <a:ext uri="{FF2B5EF4-FFF2-40B4-BE49-F238E27FC236}">
                <a16:creationId xmlns:a16="http://schemas.microsoft.com/office/drawing/2014/main" id="{65F1EF06-771A-B044-B7AE-872B95E0925F}"/>
              </a:ext>
            </a:extLst>
          </p:cNvPr>
          <p:cNvSpPr>
            <a:spLocks noGrp="1"/>
          </p:cNvSpPr>
          <p:nvPr>
            <p:ph type="body" sz="quarter" idx="12"/>
          </p:nvPr>
        </p:nvSpPr>
        <p:spPr/>
        <p:txBody>
          <a:bodyPr/>
          <a:lstStyle/>
          <a:p>
            <a:r>
              <a:rPr lang="en-US" b="1" dirty="0"/>
              <a:t>Point of sales application</a:t>
            </a:r>
          </a:p>
          <a:p>
            <a:pPr lvl="1"/>
            <a:r>
              <a:rPr lang="en-US" sz="2000" dirty="0"/>
              <a:t>Entire data model is JSON for new developments</a:t>
            </a:r>
          </a:p>
          <a:p>
            <a:pPr lvl="1"/>
            <a:r>
              <a:rPr lang="en-US" sz="2000" dirty="0"/>
              <a:t>Document database model (similar to MongoDB)</a:t>
            </a:r>
          </a:p>
          <a:p>
            <a:pPr lvl="1"/>
            <a:r>
              <a:rPr lang="en-US" sz="2000" dirty="0"/>
              <a:t>Company makes extensive use of </a:t>
            </a:r>
            <a:r>
              <a:rPr lang="en-US" sz="2000" dirty="0" err="1"/>
              <a:t>noSQL</a:t>
            </a:r>
            <a:r>
              <a:rPr lang="en-US" sz="2000" dirty="0"/>
              <a:t> products</a:t>
            </a:r>
          </a:p>
          <a:p>
            <a:pPr lvl="1"/>
            <a:endParaRPr lang="en-US" sz="2000" dirty="0"/>
          </a:p>
          <a:p>
            <a:r>
              <a:rPr lang="en-US" b="1" dirty="0"/>
              <a:t>Customer chose Oracle JSON + SODA </a:t>
            </a:r>
            <a:r>
              <a:rPr lang="en-US" b="1" dirty="0" err="1"/>
              <a:t>APi</a:t>
            </a:r>
            <a:endParaRPr lang="en-US" b="1" dirty="0"/>
          </a:p>
          <a:p>
            <a:pPr lvl="1"/>
            <a:r>
              <a:rPr lang="en-US" sz="2000" dirty="0"/>
              <a:t>Transactions (financial data, order status)</a:t>
            </a:r>
          </a:p>
          <a:p>
            <a:pPr lvl="1"/>
            <a:r>
              <a:rPr lang="en-US" sz="2000" dirty="0"/>
              <a:t>JSON generation -&gt; Reporting as JSON</a:t>
            </a:r>
          </a:p>
          <a:p>
            <a:pPr lvl="1"/>
            <a:r>
              <a:rPr lang="en-US" sz="2000" dirty="0"/>
              <a:t>Joins</a:t>
            </a:r>
          </a:p>
          <a:p>
            <a:pPr lvl="1"/>
            <a:r>
              <a:rPr lang="en-US" sz="2000" dirty="0"/>
              <a:t>Stored procedures</a:t>
            </a:r>
          </a:p>
          <a:p>
            <a:pPr lvl="1"/>
            <a:r>
              <a:rPr lang="en-US" sz="2000" dirty="0"/>
              <a:t>many more enterprise features of the Oracle ecosystem …</a:t>
            </a:r>
          </a:p>
          <a:p>
            <a:endParaRPr lang="en-US" dirty="0"/>
          </a:p>
        </p:txBody>
      </p:sp>
      <p:sp>
        <p:nvSpPr>
          <p:cNvPr id="2" name="Title 1">
            <a:extLst>
              <a:ext uri="{FF2B5EF4-FFF2-40B4-BE49-F238E27FC236}">
                <a16:creationId xmlns:a16="http://schemas.microsoft.com/office/drawing/2014/main" id="{F63C65F8-FF09-904B-ACF8-2601E6C4AED0}"/>
              </a:ext>
            </a:extLst>
          </p:cNvPr>
          <p:cNvSpPr>
            <a:spLocks noGrp="1"/>
          </p:cNvSpPr>
          <p:nvPr>
            <p:ph type="title"/>
          </p:nvPr>
        </p:nvSpPr>
        <p:spPr/>
        <p:txBody>
          <a:bodyPr/>
          <a:lstStyle/>
          <a:p>
            <a:r>
              <a:rPr lang="en-US" dirty="0"/>
              <a:t>JSON Customer: </a:t>
            </a:r>
            <a:r>
              <a:rPr lang="en-US" b="0" dirty="0"/>
              <a:t>Electronics manufacturer with retail stores</a:t>
            </a:r>
          </a:p>
        </p:txBody>
      </p:sp>
    </p:spTree>
    <p:extLst>
      <p:ext uri="{BB962C8B-B14F-4D97-AF65-F5344CB8AC3E}">
        <p14:creationId xmlns:p14="http://schemas.microsoft.com/office/powerpoint/2010/main" val="428309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endParaRPr lang="en-US" dirty="0"/>
          </a:p>
        </p:txBody>
      </p:sp>
      <p:sp>
        <p:nvSpPr>
          <p:cNvPr id="5" name="Slide Number Placeholder 4"/>
          <p:cNvSpPr>
            <a:spLocks noGrp="1"/>
          </p:cNvSpPr>
          <p:nvPr>
            <p:ph type="sldNum" sz="quarter" idx="4"/>
          </p:nvPr>
        </p:nvSpPr>
        <p:spPr/>
        <p:txBody>
          <a:bodyPr/>
          <a:lstStyle/>
          <a:p>
            <a:fld id="{C51EAA63-D034-42AE-91FA-B13B9518C7BE}" type="slidenum">
              <a:rPr lang="en-US" smtClean="0"/>
              <a:pPr/>
              <a:t>12</a:t>
            </a:fld>
            <a:endParaRPr lang="en-US" dirty="0"/>
          </a:p>
        </p:txBody>
      </p:sp>
      <p:sp>
        <p:nvSpPr>
          <p:cNvPr id="3" name="Text Placeholder 2"/>
          <p:cNvSpPr>
            <a:spLocks noGrp="1"/>
          </p:cNvSpPr>
          <p:nvPr>
            <p:ph type="body" sz="quarter" idx="11"/>
          </p:nvPr>
        </p:nvSpPr>
        <p:spPr/>
        <p:txBody>
          <a:bodyPr/>
          <a:lstStyle/>
          <a:p>
            <a:r>
              <a:rPr lang="en-US" dirty="0">
                <a:solidFill>
                  <a:srgbClr val="FF0000"/>
                </a:solidFill>
              </a:rPr>
              <a:t>Oracle Confidential - Internal Use Only</a:t>
            </a:r>
          </a:p>
        </p:txBody>
      </p:sp>
      <p:sp>
        <p:nvSpPr>
          <p:cNvPr id="2" name="Title 1"/>
          <p:cNvSpPr>
            <a:spLocks noGrp="1"/>
          </p:cNvSpPr>
          <p:nvPr>
            <p:ph type="title"/>
          </p:nvPr>
        </p:nvSpPr>
        <p:spPr/>
        <p:txBody>
          <a:bodyPr/>
          <a:lstStyle/>
          <a:p>
            <a:r>
              <a:rPr lang="en-US" sz="2800" dirty="0"/>
              <a:t>JSON Customers: Analysis of S/</a:t>
            </a:r>
            <a:r>
              <a:rPr lang="en-US" sz="2800" dirty="0" err="1"/>
              <a:t>Rs</a:t>
            </a:r>
            <a:r>
              <a:rPr lang="en-US" sz="2800" dirty="0"/>
              <a:t> as of March 15</a:t>
            </a:r>
            <a:r>
              <a:rPr lang="en-US" sz="2800" baseline="30000" dirty="0"/>
              <a:t>th</a:t>
            </a:r>
            <a:r>
              <a:rPr lang="en-US" sz="2800" dirty="0"/>
              <a:t> 2018</a:t>
            </a:r>
          </a:p>
        </p:txBody>
      </p:sp>
      <p:graphicFrame>
        <p:nvGraphicFramePr>
          <p:cNvPr id="6" name="Table 5"/>
          <p:cNvGraphicFramePr>
            <a:graphicFrameLocks noGrp="1"/>
          </p:cNvGraphicFramePr>
          <p:nvPr/>
        </p:nvGraphicFramePr>
        <p:xfrm>
          <a:off x="509178" y="1828799"/>
          <a:ext cx="2157822" cy="4124661"/>
        </p:xfrm>
        <a:graphic>
          <a:graphicData uri="http://schemas.openxmlformats.org/drawingml/2006/table">
            <a:tbl>
              <a:tblPr firstRow="1" bandRow="1">
                <a:tableStyleId>{C083E6E3-FA7D-4D7B-A595-EF9225AFEA82}</a:tableStyleId>
              </a:tblPr>
              <a:tblGrid>
                <a:gridCol w="1472022">
                  <a:extLst>
                    <a:ext uri="{9D8B030D-6E8A-4147-A177-3AD203B41FA5}">
                      <a16:colId xmlns:a16="http://schemas.microsoft.com/office/drawing/2014/main" val="2899216515"/>
                    </a:ext>
                  </a:extLst>
                </a:gridCol>
                <a:gridCol w="685800">
                  <a:extLst>
                    <a:ext uri="{9D8B030D-6E8A-4147-A177-3AD203B41FA5}">
                      <a16:colId xmlns:a16="http://schemas.microsoft.com/office/drawing/2014/main" val="1138756967"/>
                    </a:ext>
                  </a:extLst>
                </a:gridCol>
              </a:tblGrid>
              <a:tr h="253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MARKET</a:t>
                      </a:r>
                      <a:r>
                        <a:rPr lang="en-US" sz="800" b="1" baseline="0" dirty="0"/>
                        <a:t> SEGMENT</a:t>
                      </a:r>
                      <a:endParaRPr lang="en-US" sz="800" b="1" dirty="0"/>
                    </a:p>
                  </a:txBody>
                  <a:tcPr/>
                </a:tc>
                <a:tc>
                  <a:txBody>
                    <a:bodyPr/>
                    <a:lstStyle/>
                    <a:p>
                      <a:r>
                        <a:rPr lang="en-US" sz="800" dirty="0"/>
                        <a:t>Customers</a:t>
                      </a:r>
                    </a:p>
                  </a:txBody>
                  <a:tcPr/>
                </a:tc>
                <a:extLst>
                  <a:ext uri="{0D108BD9-81ED-4DB2-BD59-A6C34878D82A}">
                    <a16:rowId xmlns:a16="http://schemas.microsoft.com/office/drawing/2014/main" val="4140612555"/>
                  </a:ext>
                </a:extLst>
              </a:tr>
              <a:tr h="2537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Analytical</a:t>
                      </a:r>
                      <a:r>
                        <a:rPr lang="en-US" sz="800" baseline="0" dirty="0"/>
                        <a:t> Services</a:t>
                      </a:r>
                      <a:endParaRPr lang="en-US" sz="800" dirty="0"/>
                    </a:p>
                  </a:txBody>
                  <a:tcPr/>
                </a:tc>
                <a:tc>
                  <a:txBody>
                    <a:bodyPr/>
                    <a:lstStyle/>
                    <a:p>
                      <a:pPr algn="r"/>
                      <a:r>
                        <a:rPr lang="en-US" sz="800" dirty="0"/>
                        <a:t>5</a:t>
                      </a:r>
                    </a:p>
                  </a:txBody>
                  <a:tcPr/>
                </a:tc>
                <a:extLst>
                  <a:ext uri="{0D108BD9-81ED-4DB2-BD59-A6C34878D82A}">
                    <a16:rowId xmlns:a16="http://schemas.microsoft.com/office/drawing/2014/main" val="1717283968"/>
                  </a:ext>
                </a:extLst>
              </a:tr>
              <a:tr h="182880">
                <a:tc>
                  <a:txBody>
                    <a:bodyPr/>
                    <a:lstStyle/>
                    <a:p>
                      <a:r>
                        <a:rPr lang="en-US" sz="800" dirty="0"/>
                        <a:t>Automotive</a:t>
                      </a:r>
                    </a:p>
                  </a:txBody>
                  <a:tcPr/>
                </a:tc>
                <a:tc>
                  <a:txBody>
                    <a:bodyPr/>
                    <a:lstStyle/>
                    <a:p>
                      <a:pPr algn="r"/>
                      <a:r>
                        <a:rPr lang="en-US" sz="800" dirty="0"/>
                        <a:t>4</a:t>
                      </a:r>
                    </a:p>
                  </a:txBody>
                  <a:tcPr/>
                </a:tc>
                <a:extLst>
                  <a:ext uri="{0D108BD9-81ED-4DB2-BD59-A6C34878D82A}">
                    <a16:rowId xmlns:a16="http://schemas.microsoft.com/office/drawing/2014/main" val="1924264806"/>
                  </a:ext>
                </a:extLst>
              </a:tr>
              <a:tr h="182880">
                <a:tc>
                  <a:txBody>
                    <a:bodyPr/>
                    <a:lstStyle/>
                    <a:p>
                      <a:r>
                        <a:rPr lang="en-US" sz="800" dirty="0"/>
                        <a:t>Engineering</a:t>
                      </a:r>
                    </a:p>
                  </a:txBody>
                  <a:tcPr/>
                </a:tc>
                <a:tc>
                  <a:txBody>
                    <a:bodyPr/>
                    <a:lstStyle/>
                    <a:p>
                      <a:pPr algn="r"/>
                      <a:r>
                        <a:rPr lang="en-US" sz="800" dirty="0"/>
                        <a:t>1</a:t>
                      </a:r>
                    </a:p>
                  </a:txBody>
                  <a:tcPr/>
                </a:tc>
                <a:extLst>
                  <a:ext uri="{0D108BD9-81ED-4DB2-BD59-A6C34878D82A}">
                    <a16:rowId xmlns:a16="http://schemas.microsoft.com/office/drawing/2014/main" val="3663750039"/>
                  </a:ext>
                </a:extLst>
              </a:tr>
              <a:tr h="182880">
                <a:tc>
                  <a:txBody>
                    <a:bodyPr/>
                    <a:lstStyle/>
                    <a:p>
                      <a:r>
                        <a:rPr lang="en-US" sz="800" dirty="0"/>
                        <a:t>Financial Services</a:t>
                      </a:r>
                    </a:p>
                  </a:txBody>
                  <a:tcPr/>
                </a:tc>
                <a:tc>
                  <a:txBody>
                    <a:bodyPr/>
                    <a:lstStyle/>
                    <a:p>
                      <a:pPr algn="r"/>
                      <a:r>
                        <a:rPr lang="en-US" sz="800" dirty="0"/>
                        <a:t>25</a:t>
                      </a:r>
                    </a:p>
                  </a:txBody>
                  <a:tcPr/>
                </a:tc>
                <a:extLst>
                  <a:ext uri="{0D108BD9-81ED-4DB2-BD59-A6C34878D82A}">
                    <a16:rowId xmlns:a16="http://schemas.microsoft.com/office/drawing/2014/main" val="831402668"/>
                  </a:ext>
                </a:extLst>
              </a:tr>
              <a:tr h="182880">
                <a:tc>
                  <a:txBody>
                    <a:bodyPr/>
                    <a:lstStyle/>
                    <a:p>
                      <a:r>
                        <a:rPr lang="en-US" sz="800" dirty="0"/>
                        <a:t>Government</a:t>
                      </a:r>
                    </a:p>
                  </a:txBody>
                  <a:tcPr/>
                </a:tc>
                <a:tc>
                  <a:txBody>
                    <a:bodyPr/>
                    <a:lstStyle/>
                    <a:p>
                      <a:pPr algn="r"/>
                      <a:r>
                        <a:rPr lang="en-US" sz="800" dirty="0"/>
                        <a:t>21</a:t>
                      </a:r>
                    </a:p>
                  </a:txBody>
                  <a:tcPr/>
                </a:tc>
                <a:extLst>
                  <a:ext uri="{0D108BD9-81ED-4DB2-BD59-A6C34878D82A}">
                    <a16:rowId xmlns:a16="http://schemas.microsoft.com/office/drawing/2014/main" val="1175061790"/>
                  </a:ext>
                </a:extLst>
              </a:tr>
              <a:tr h="182880">
                <a:tc>
                  <a:txBody>
                    <a:bodyPr/>
                    <a:lstStyle/>
                    <a:p>
                      <a:r>
                        <a:rPr lang="en-US" sz="800" dirty="0"/>
                        <a:t>Health Care</a:t>
                      </a:r>
                    </a:p>
                  </a:txBody>
                  <a:tcPr/>
                </a:tc>
                <a:tc>
                  <a:txBody>
                    <a:bodyPr/>
                    <a:lstStyle/>
                    <a:p>
                      <a:pPr algn="r"/>
                      <a:r>
                        <a:rPr lang="en-US" sz="800" dirty="0"/>
                        <a:t>9</a:t>
                      </a:r>
                    </a:p>
                  </a:txBody>
                  <a:tcPr/>
                </a:tc>
                <a:extLst>
                  <a:ext uri="{0D108BD9-81ED-4DB2-BD59-A6C34878D82A}">
                    <a16:rowId xmlns:a16="http://schemas.microsoft.com/office/drawing/2014/main" val="426576133"/>
                  </a:ext>
                </a:extLst>
              </a:tr>
              <a:tr h="182880">
                <a:tc>
                  <a:txBody>
                    <a:bodyPr/>
                    <a:lstStyle/>
                    <a:p>
                      <a:r>
                        <a:rPr lang="en-US" sz="800" dirty="0"/>
                        <a:t>Higher Education</a:t>
                      </a:r>
                      <a:r>
                        <a:rPr lang="en-US" sz="800" baseline="0" dirty="0"/>
                        <a:t> &amp; Research</a:t>
                      </a:r>
                      <a:endParaRPr lang="en-US" sz="800" dirty="0"/>
                    </a:p>
                  </a:txBody>
                  <a:tcPr/>
                </a:tc>
                <a:tc>
                  <a:txBody>
                    <a:bodyPr/>
                    <a:lstStyle/>
                    <a:p>
                      <a:pPr algn="r"/>
                      <a:r>
                        <a:rPr lang="en-US" sz="800" dirty="0"/>
                        <a:t>13</a:t>
                      </a:r>
                    </a:p>
                  </a:txBody>
                  <a:tcPr/>
                </a:tc>
                <a:extLst>
                  <a:ext uri="{0D108BD9-81ED-4DB2-BD59-A6C34878D82A}">
                    <a16:rowId xmlns:a16="http://schemas.microsoft.com/office/drawing/2014/main" val="1538244520"/>
                  </a:ext>
                </a:extLst>
              </a:tr>
              <a:tr h="182880">
                <a:tc>
                  <a:txBody>
                    <a:bodyPr/>
                    <a:lstStyle/>
                    <a:p>
                      <a:r>
                        <a:rPr lang="en-US" sz="800" dirty="0"/>
                        <a:t>Insurance</a:t>
                      </a:r>
                    </a:p>
                  </a:txBody>
                  <a:tcPr/>
                </a:tc>
                <a:tc>
                  <a:txBody>
                    <a:bodyPr/>
                    <a:lstStyle/>
                    <a:p>
                      <a:pPr algn="r"/>
                      <a:r>
                        <a:rPr lang="en-US" sz="800" dirty="0"/>
                        <a:t>5</a:t>
                      </a:r>
                    </a:p>
                  </a:txBody>
                  <a:tcPr/>
                </a:tc>
                <a:extLst>
                  <a:ext uri="{0D108BD9-81ED-4DB2-BD59-A6C34878D82A}">
                    <a16:rowId xmlns:a16="http://schemas.microsoft.com/office/drawing/2014/main" val="2657839308"/>
                  </a:ext>
                </a:extLst>
              </a:tr>
              <a:tr h="182880">
                <a:tc>
                  <a:txBody>
                    <a:bodyPr/>
                    <a:lstStyle/>
                    <a:p>
                      <a:r>
                        <a:rPr lang="en-US" sz="800" dirty="0"/>
                        <a:t>Manufacturing</a:t>
                      </a:r>
                    </a:p>
                  </a:txBody>
                  <a:tcPr/>
                </a:tc>
                <a:tc>
                  <a:txBody>
                    <a:bodyPr/>
                    <a:lstStyle/>
                    <a:p>
                      <a:pPr algn="r"/>
                      <a:r>
                        <a:rPr lang="en-US" sz="800" dirty="0"/>
                        <a:t>8</a:t>
                      </a:r>
                    </a:p>
                  </a:txBody>
                  <a:tcPr/>
                </a:tc>
                <a:extLst>
                  <a:ext uri="{0D108BD9-81ED-4DB2-BD59-A6C34878D82A}">
                    <a16:rowId xmlns:a16="http://schemas.microsoft.com/office/drawing/2014/main" val="2720721629"/>
                  </a:ext>
                </a:extLst>
              </a:tr>
              <a:tr h="182880">
                <a:tc>
                  <a:txBody>
                    <a:bodyPr/>
                    <a:lstStyle/>
                    <a:p>
                      <a:r>
                        <a:rPr lang="en-US" sz="800" dirty="0"/>
                        <a:t>Marketing</a:t>
                      </a:r>
                    </a:p>
                  </a:txBody>
                  <a:tcPr/>
                </a:tc>
                <a:tc>
                  <a:txBody>
                    <a:bodyPr/>
                    <a:lstStyle/>
                    <a:p>
                      <a:pPr algn="r"/>
                      <a:r>
                        <a:rPr lang="en-US" sz="800" dirty="0"/>
                        <a:t>7</a:t>
                      </a:r>
                    </a:p>
                  </a:txBody>
                  <a:tcPr/>
                </a:tc>
                <a:extLst>
                  <a:ext uri="{0D108BD9-81ED-4DB2-BD59-A6C34878D82A}">
                    <a16:rowId xmlns:a16="http://schemas.microsoft.com/office/drawing/2014/main" val="3961039431"/>
                  </a:ext>
                </a:extLst>
              </a:tr>
              <a:tr h="182880">
                <a:tc>
                  <a:txBody>
                    <a:bodyPr/>
                    <a:lstStyle/>
                    <a:p>
                      <a:r>
                        <a:rPr lang="en-US" sz="800" dirty="0"/>
                        <a:t>Pharma</a:t>
                      </a:r>
                    </a:p>
                  </a:txBody>
                  <a:tcPr/>
                </a:tc>
                <a:tc>
                  <a:txBody>
                    <a:bodyPr/>
                    <a:lstStyle/>
                    <a:p>
                      <a:pPr algn="r"/>
                      <a:r>
                        <a:rPr lang="en-US" sz="800" dirty="0"/>
                        <a:t>2</a:t>
                      </a:r>
                    </a:p>
                  </a:txBody>
                  <a:tcPr/>
                </a:tc>
                <a:extLst>
                  <a:ext uri="{0D108BD9-81ED-4DB2-BD59-A6C34878D82A}">
                    <a16:rowId xmlns:a16="http://schemas.microsoft.com/office/drawing/2014/main" val="857942783"/>
                  </a:ext>
                </a:extLst>
              </a:tr>
              <a:tr h="182880">
                <a:tc>
                  <a:txBody>
                    <a:bodyPr/>
                    <a:lstStyle/>
                    <a:p>
                      <a:r>
                        <a:rPr lang="en-US" sz="800" dirty="0"/>
                        <a:t>Publishing</a:t>
                      </a:r>
                    </a:p>
                  </a:txBody>
                  <a:tcPr/>
                </a:tc>
                <a:tc>
                  <a:txBody>
                    <a:bodyPr/>
                    <a:lstStyle/>
                    <a:p>
                      <a:pPr algn="r"/>
                      <a:r>
                        <a:rPr lang="en-US" sz="800" dirty="0"/>
                        <a:t>3</a:t>
                      </a:r>
                    </a:p>
                  </a:txBody>
                  <a:tcPr/>
                </a:tc>
                <a:extLst>
                  <a:ext uri="{0D108BD9-81ED-4DB2-BD59-A6C34878D82A}">
                    <a16:rowId xmlns:a16="http://schemas.microsoft.com/office/drawing/2014/main" val="1324142033"/>
                  </a:ext>
                </a:extLst>
              </a:tr>
              <a:tr h="182880">
                <a:tc>
                  <a:txBody>
                    <a:bodyPr/>
                    <a:lstStyle/>
                    <a:p>
                      <a:r>
                        <a:rPr lang="en-US" sz="800" dirty="0"/>
                        <a:t>Retail</a:t>
                      </a:r>
                    </a:p>
                  </a:txBody>
                  <a:tcPr/>
                </a:tc>
                <a:tc>
                  <a:txBody>
                    <a:bodyPr/>
                    <a:lstStyle/>
                    <a:p>
                      <a:pPr algn="r"/>
                      <a:r>
                        <a:rPr lang="en-US" sz="800" dirty="0"/>
                        <a:t>10</a:t>
                      </a:r>
                    </a:p>
                  </a:txBody>
                  <a:tcPr/>
                </a:tc>
                <a:extLst>
                  <a:ext uri="{0D108BD9-81ED-4DB2-BD59-A6C34878D82A}">
                    <a16:rowId xmlns:a16="http://schemas.microsoft.com/office/drawing/2014/main" val="1475411403"/>
                  </a:ext>
                </a:extLst>
              </a:tr>
              <a:tr h="182880">
                <a:tc>
                  <a:txBody>
                    <a:bodyPr/>
                    <a:lstStyle/>
                    <a:p>
                      <a:r>
                        <a:rPr lang="en-US" sz="800" dirty="0"/>
                        <a:t>Technology</a:t>
                      </a:r>
                    </a:p>
                  </a:txBody>
                  <a:tcPr/>
                </a:tc>
                <a:tc>
                  <a:txBody>
                    <a:bodyPr/>
                    <a:lstStyle/>
                    <a:p>
                      <a:pPr algn="r"/>
                      <a:r>
                        <a:rPr lang="en-US" sz="800" dirty="0"/>
                        <a:t>16</a:t>
                      </a:r>
                    </a:p>
                  </a:txBody>
                  <a:tcPr/>
                </a:tc>
                <a:extLst>
                  <a:ext uri="{0D108BD9-81ED-4DB2-BD59-A6C34878D82A}">
                    <a16:rowId xmlns:a16="http://schemas.microsoft.com/office/drawing/2014/main" val="220698444"/>
                  </a:ext>
                </a:extLst>
              </a:tr>
              <a:tr h="182880">
                <a:tc>
                  <a:txBody>
                    <a:bodyPr/>
                    <a:lstStyle/>
                    <a:p>
                      <a:r>
                        <a:rPr lang="en-US" sz="800" dirty="0"/>
                        <a:t>Telco</a:t>
                      </a:r>
                    </a:p>
                  </a:txBody>
                  <a:tcPr/>
                </a:tc>
                <a:tc>
                  <a:txBody>
                    <a:bodyPr/>
                    <a:lstStyle/>
                    <a:p>
                      <a:pPr algn="r"/>
                      <a:r>
                        <a:rPr lang="en-US" sz="800" dirty="0"/>
                        <a:t>18</a:t>
                      </a:r>
                    </a:p>
                  </a:txBody>
                  <a:tcPr/>
                </a:tc>
                <a:extLst>
                  <a:ext uri="{0D108BD9-81ED-4DB2-BD59-A6C34878D82A}">
                    <a16:rowId xmlns:a16="http://schemas.microsoft.com/office/drawing/2014/main" val="3960936399"/>
                  </a:ext>
                </a:extLst>
              </a:tr>
              <a:tr h="182880">
                <a:tc>
                  <a:txBody>
                    <a:bodyPr/>
                    <a:lstStyle/>
                    <a:p>
                      <a:r>
                        <a:rPr lang="en-US" sz="800" dirty="0"/>
                        <a:t>Travel &amp; Entertainment</a:t>
                      </a:r>
                    </a:p>
                  </a:txBody>
                  <a:tcPr/>
                </a:tc>
                <a:tc>
                  <a:txBody>
                    <a:bodyPr/>
                    <a:lstStyle/>
                    <a:p>
                      <a:pPr algn="r"/>
                      <a:r>
                        <a:rPr lang="en-US" sz="800" dirty="0"/>
                        <a:t>10</a:t>
                      </a:r>
                    </a:p>
                  </a:txBody>
                  <a:tcPr/>
                </a:tc>
                <a:extLst>
                  <a:ext uri="{0D108BD9-81ED-4DB2-BD59-A6C34878D82A}">
                    <a16:rowId xmlns:a16="http://schemas.microsoft.com/office/drawing/2014/main" val="4233352829"/>
                  </a:ext>
                </a:extLst>
              </a:tr>
              <a:tr h="182880">
                <a:tc>
                  <a:txBody>
                    <a:bodyPr/>
                    <a:lstStyle/>
                    <a:p>
                      <a:r>
                        <a:rPr lang="en-US" sz="800" dirty="0"/>
                        <a:t>Utilities</a:t>
                      </a:r>
                    </a:p>
                  </a:txBody>
                  <a:tcPr/>
                </a:tc>
                <a:tc>
                  <a:txBody>
                    <a:bodyPr/>
                    <a:lstStyle/>
                    <a:p>
                      <a:pPr algn="r"/>
                      <a:r>
                        <a:rPr lang="en-US" sz="800" dirty="0"/>
                        <a:t>5</a:t>
                      </a:r>
                    </a:p>
                  </a:txBody>
                  <a:tcPr/>
                </a:tc>
                <a:extLst>
                  <a:ext uri="{0D108BD9-81ED-4DB2-BD59-A6C34878D82A}">
                    <a16:rowId xmlns:a16="http://schemas.microsoft.com/office/drawing/2014/main" val="3872847815"/>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59380" y="1856645"/>
            <a:ext cx="1646021" cy="67205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6262" y="2705451"/>
            <a:ext cx="1709738" cy="295275"/>
          </a:xfrm>
          <a:prstGeom prst="rect">
            <a:avLst/>
          </a:prstGeom>
        </p:spPr>
      </p:pic>
      <p:sp>
        <p:nvSpPr>
          <p:cNvPr id="11" name="AutoShape 4" descr="ADP, LLC"/>
          <p:cNvSpPr>
            <a:spLocks noChangeAspect="1" noChangeArrowheads="1"/>
          </p:cNvSpPr>
          <p:nvPr/>
        </p:nvSpPr>
        <p:spPr bwMode="auto">
          <a:xfrm>
            <a:off x="2840831" y="2167287"/>
            <a:ext cx="685800" cy="68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ADP, LLC"/>
          <p:cNvSpPr>
            <a:spLocks noChangeAspect="1" noChangeArrowheads="1"/>
          </p:cNvSpPr>
          <p:nvPr/>
        </p:nvSpPr>
        <p:spPr bwMode="auto">
          <a:xfrm>
            <a:off x="122238" y="15875"/>
            <a:ext cx="685800" cy="685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6253" y="2787852"/>
            <a:ext cx="838200" cy="572683"/>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5963" y="1795382"/>
            <a:ext cx="600075" cy="600075"/>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7784" y="4800601"/>
            <a:ext cx="859631" cy="859631"/>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03383" y="3209857"/>
            <a:ext cx="2105025" cy="2667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35900" y="4549219"/>
            <a:ext cx="2436808" cy="304601"/>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5594" y="2215785"/>
            <a:ext cx="1149569" cy="432238"/>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2475" y="5171503"/>
            <a:ext cx="1533524" cy="698605"/>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43861" y="5171503"/>
            <a:ext cx="1290839" cy="633985"/>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64598" y="4455319"/>
            <a:ext cx="715608" cy="69056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54347" y="3329386"/>
            <a:ext cx="1678080" cy="111872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19058" y="2603280"/>
            <a:ext cx="977342" cy="312749"/>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941708" y="3846137"/>
            <a:ext cx="1143000" cy="533400"/>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388281" y="2889920"/>
            <a:ext cx="987893" cy="987893"/>
          </a:xfrm>
          <a:prstGeom prst="rect">
            <a:avLst/>
          </a:prstGeom>
        </p:spPr>
      </p:pic>
      <p:pic>
        <p:nvPicPr>
          <p:cNvPr id="26" name="Picture 2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28238" y="1926290"/>
            <a:ext cx="644770" cy="754381"/>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733065" y="1685926"/>
            <a:ext cx="1927433" cy="458729"/>
          </a:xfrm>
          <a:prstGeom prst="rect">
            <a:avLst/>
          </a:prstGeom>
        </p:spPr>
      </p:pic>
      <p:pic>
        <p:nvPicPr>
          <p:cNvPr id="29" name="Picture 28"/>
          <p:cNvPicPr>
            <a:picLocks noChangeAspect="1"/>
          </p:cNvPicPr>
          <p:nvPr/>
        </p:nvPicPr>
        <p:blipFill>
          <a:blip r:embed="rId20" cstate="print"/>
          <a:stretch>
            <a:fillRect/>
          </a:stretch>
        </p:blipFill>
        <p:spPr>
          <a:xfrm>
            <a:off x="8143023" y="4524420"/>
            <a:ext cx="1107519" cy="1107519"/>
          </a:xfrm>
          <a:prstGeom prst="rect">
            <a:avLst/>
          </a:prstGeom>
        </p:spPr>
      </p:pic>
      <p:pic>
        <p:nvPicPr>
          <p:cNvPr id="30" name="Picture 29"/>
          <p:cNvPicPr>
            <a:picLocks noChangeAspect="1"/>
          </p:cNvPicPr>
          <p:nvPr/>
        </p:nvPicPr>
        <p:blipFill>
          <a:blip r:embed="rId21" cstate="print"/>
          <a:stretch>
            <a:fillRect/>
          </a:stretch>
        </p:blipFill>
        <p:spPr>
          <a:xfrm>
            <a:off x="10168865" y="4067887"/>
            <a:ext cx="885485" cy="885485"/>
          </a:xfrm>
          <a:prstGeom prst="rect">
            <a:avLst/>
          </a:prstGeom>
        </p:spPr>
      </p:pic>
      <p:pic>
        <p:nvPicPr>
          <p:cNvPr id="31" name="Picture 30"/>
          <p:cNvPicPr>
            <a:picLocks noChangeAspect="1"/>
          </p:cNvPicPr>
          <p:nvPr/>
        </p:nvPicPr>
        <p:blipFill>
          <a:blip r:embed="rId22" cstate="print"/>
          <a:stretch>
            <a:fillRect/>
          </a:stretch>
        </p:blipFill>
        <p:spPr>
          <a:xfrm>
            <a:off x="8021880" y="5810516"/>
            <a:ext cx="3534143" cy="340212"/>
          </a:xfrm>
          <a:prstGeom prst="rect">
            <a:avLst/>
          </a:prstGeom>
        </p:spPr>
      </p:pic>
      <p:pic>
        <p:nvPicPr>
          <p:cNvPr id="32" name="Picture 3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502025" y="3556099"/>
            <a:ext cx="1827212" cy="730885"/>
          </a:xfrm>
          <a:prstGeom prst="rect">
            <a:avLst/>
          </a:prstGeom>
        </p:spPr>
      </p:pic>
      <p:pic>
        <p:nvPicPr>
          <p:cNvPr id="33" name="Picture 3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149909" y="5427047"/>
            <a:ext cx="1743157" cy="699351"/>
          </a:xfrm>
          <a:prstGeom prst="rect">
            <a:avLst/>
          </a:prstGeom>
        </p:spPr>
      </p:pic>
      <p:pic>
        <p:nvPicPr>
          <p:cNvPr id="34" name="Picture 3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641801" y="2701791"/>
            <a:ext cx="1188661" cy="836025"/>
          </a:xfrm>
          <a:prstGeom prst="rect">
            <a:avLst/>
          </a:prstGeom>
        </p:spPr>
      </p:pic>
    </p:spTree>
    <p:extLst>
      <p:ext uri="{BB962C8B-B14F-4D97-AF65-F5344CB8AC3E}">
        <p14:creationId xmlns:p14="http://schemas.microsoft.com/office/powerpoint/2010/main" val="278128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1AD19D-B576-2542-982C-0EB47797361E}"/>
              </a:ext>
            </a:extLst>
          </p:cNvPr>
          <p:cNvSpPr>
            <a:spLocks noGrp="1"/>
          </p:cNvSpPr>
          <p:nvPr>
            <p:ph type="ftr" sz="quarter" idx="3"/>
          </p:nvPr>
        </p:nvSpPr>
        <p:spPr/>
        <p:txBody>
          <a:bodyPr/>
          <a:lstStyle/>
          <a:p>
            <a:endParaRPr lang="en-US" dirty="0">
              <a:solidFill>
                <a:srgbClr val="413636">
                  <a:tint val="75000"/>
                </a:srgbClr>
              </a:solidFill>
            </a:endParaRPr>
          </a:p>
        </p:txBody>
      </p:sp>
      <p:sp>
        <p:nvSpPr>
          <p:cNvPr id="7" name="Text Placeholder 6">
            <a:extLst>
              <a:ext uri="{FF2B5EF4-FFF2-40B4-BE49-F238E27FC236}">
                <a16:creationId xmlns:a16="http://schemas.microsoft.com/office/drawing/2014/main" id="{7B8FEBC8-074A-9648-81A1-C7CA5FDC82C1}"/>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Oracle converged Database</a:t>
            </a:r>
          </a:p>
          <a:p>
            <a:pPr marL="342900" indent="-342900">
              <a:buFont typeface="Arial" panose="020B0604020202020204" pitchFamily="34" charset="0"/>
              <a:buChar char="•"/>
            </a:pPr>
            <a:r>
              <a:rPr lang="en-US" dirty="0">
                <a:solidFill>
                  <a:srgbClr val="FF0000"/>
                </a:solidFill>
              </a:rPr>
              <a:t>JSON in the Database</a:t>
            </a:r>
          </a:p>
          <a:p>
            <a:pPr marL="342900" indent="-342900">
              <a:buFont typeface="Arial" panose="020B0604020202020204" pitchFamily="34" charset="0"/>
              <a:buChar char="•"/>
            </a:pPr>
            <a:r>
              <a:rPr lang="en-US" dirty="0">
                <a:solidFill>
                  <a:schemeClr val="tx1">
                    <a:lumMod val="90000"/>
                    <a:lumOff val="10000"/>
                  </a:schemeClr>
                </a:solidFill>
              </a:rPr>
              <a:t>Autonomous JSON Database</a:t>
            </a:r>
          </a:p>
          <a:p>
            <a:pPr marL="342900" indent="-342900">
              <a:buFont typeface="Arial" panose="020B0604020202020204" pitchFamily="34" charset="0"/>
              <a:buChar char="•"/>
            </a:pPr>
            <a:r>
              <a:rPr lang="en-US" dirty="0"/>
              <a:t>Why Oracle?</a:t>
            </a:r>
          </a:p>
          <a:p>
            <a:pPr marL="342900" indent="-342900">
              <a:buFont typeface="Arial" panose="020B0604020202020204" pitchFamily="34" charset="0"/>
              <a:buChar char="•"/>
            </a:pPr>
            <a:r>
              <a:rPr lang="en-US" dirty="0">
                <a:solidFill>
                  <a:schemeClr val="tx1">
                    <a:lumMod val="90000"/>
                    <a:lumOff val="10000"/>
                  </a:schemeClr>
                </a:solidFill>
              </a:rPr>
              <a:t>Benchmarks</a:t>
            </a:r>
          </a:p>
          <a:p>
            <a:pPr marL="342900" indent="-342900">
              <a:buFont typeface="Arial" panose="020B0604020202020204" pitchFamily="34" charset="0"/>
              <a:buChar char="•"/>
            </a:pPr>
            <a:r>
              <a:rPr lang="en-US" dirty="0">
                <a:solidFill>
                  <a:schemeClr val="tx1">
                    <a:lumMod val="90000"/>
                    <a:lumOff val="10000"/>
                  </a:schemeClr>
                </a:solidFill>
              </a:rPr>
              <a:t>Summary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chemeClr val="accent1"/>
              </a:solidFill>
            </a:endParaRPr>
          </a:p>
        </p:txBody>
      </p:sp>
      <p:sp>
        <p:nvSpPr>
          <p:cNvPr id="6" name="Title 5">
            <a:extLst>
              <a:ext uri="{FF2B5EF4-FFF2-40B4-BE49-F238E27FC236}">
                <a16:creationId xmlns:a16="http://schemas.microsoft.com/office/drawing/2014/main" id="{2DEF4E52-2901-7042-89FA-7459BBE8709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28562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749" y="1977532"/>
            <a:ext cx="2941601" cy="2941601"/>
          </a:xfrm>
          <a:prstGeom prst="rect">
            <a:avLst/>
          </a:prstGeom>
        </p:spPr>
      </p:pic>
      <p:sp>
        <p:nvSpPr>
          <p:cNvPr id="50190" name="Footer Placeholder 2"/>
          <p:cNvSpPr>
            <a:spLocks noGrp="1"/>
          </p:cNvSpPr>
          <p:nvPr>
            <p:ph type="ftr" sz="quarter" idx="3"/>
          </p:nvPr>
        </p:nvSpPr>
        <p:spPr/>
        <p:txBody>
          <a:bodyPr/>
          <a:lstStyle/>
          <a:p>
            <a:r>
              <a:rPr lang="en-US" dirty="0"/>
              <a:t>Public</a:t>
            </a:r>
          </a:p>
        </p:txBody>
      </p:sp>
      <p:sp>
        <p:nvSpPr>
          <p:cNvPr id="50191" name="Slide Number Placeholder 8"/>
          <p:cNvSpPr>
            <a:spLocks noGrp="1"/>
          </p:cNvSpPr>
          <p:nvPr>
            <p:ph type="sldNum" sz="quarter" idx="4"/>
          </p:nvPr>
        </p:nvSpPr>
        <p:spPr/>
        <p:txBody>
          <a:bodyPr/>
          <a:lstStyle/>
          <a:p>
            <a:fld id="{AD99241C-7FB2-42D6-B38F-6E061F61C995}" type="slidenum">
              <a:rPr lang="en-US" smtClean="0"/>
              <a:pPr/>
              <a:t>14</a:t>
            </a:fld>
            <a:endParaRPr lang="en-US"/>
          </a:p>
        </p:txBody>
      </p:sp>
      <p:sp>
        <p:nvSpPr>
          <p:cNvPr id="3" name="Text Placeholder 2">
            <a:extLst>
              <a:ext uri="{FF2B5EF4-FFF2-40B4-BE49-F238E27FC236}">
                <a16:creationId xmlns:a16="http://schemas.microsoft.com/office/drawing/2014/main" id="{D578FFD8-5741-0C4E-93BD-D06C42B40227}"/>
              </a:ext>
            </a:extLst>
          </p:cNvPr>
          <p:cNvSpPr>
            <a:spLocks noGrp="1"/>
          </p:cNvSpPr>
          <p:nvPr>
            <p:ph type="body" sz="quarter" idx="10"/>
          </p:nvPr>
        </p:nvSpPr>
        <p:spPr/>
        <p:txBody>
          <a:bodyPr/>
          <a:lstStyle/>
          <a:p>
            <a:r>
              <a:rPr lang="en-US" dirty="0"/>
              <a:t>Oracle JSON Document Database</a:t>
            </a:r>
          </a:p>
        </p:txBody>
      </p:sp>
      <p:pic>
        <p:nvPicPr>
          <p:cNvPr id="7" name="Picture 6" descr="ic-Application-red.png"/>
          <p:cNvPicPr>
            <a:picLocks noChangeAspect="1"/>
          </p:cNvPicPr>
          <p:nvPr/>
        </p:nvPicPr>
        <p:blipFill>
          <a:blip r:embed="rId4" cstate="print">
            <a:duotone>
              <a:schemeClr val="accent1">
                <a:shade val="45000"/>
                <a:satMod val="135000"/>
              </a:schemeClr>
              <a:prstClr val="white"/>
            </a:duotone>
          </a:blip>
          <a:stretch>
            <a:fillRect/>
          </a:stretch>
        </p:blipFill>
        <p:spPr>
          <a:xfrm>
            <a:off x="311525" y="2497456"/>
            <a:ext cx="2671439" cy="2672135"/>
          </a:xfrm>
          <a:prstGeom prst="rect">
            <a:avLst/>
          </a:prstGeom>
        </p:spPr>
      </p:pic>
      <p:grpSp>
        <p:nvGrpSpPr>
          <p:cNvPr id="2" name="Group 13"/>
          <p:cNvGrpSpPr>
            <a:grpSpLocks/>
          </p:cNvGrpSpPr>
          <p:nvPr/>
        </p:nvGrpSpPr>
        <p:grpSpPr bwMode="auto">
          <a:xfrm>
            <a:off x="7441987" y="4034095"/>
            <a:ext cx="1885304" cy="786943"/>
            <a:chOff x="2039776" y="2451458"/>
            <a:chExt cx="1414638" cy="589487"/>
          </a:xfrm>
        </p:grpSpPr>
        <p:pic>
          <p:nvPicPr>
            <p:cNvPr id="50195" name="Picture 14" descr="ic-Arrow1-gray.png"/>
            <p:cNvPicPr>
              <a:picLocks noChangeAspect="1"/>
            </p:cNvPicPr>
            <p:nvPr/>
          </p:nvPicPr>
          <p:blipFill>
            <a:blip r:embed="rId5" cstate="print"/>
            <a:srcRect/>
            <a:stretch>
              <a:fillRect/>
            </a:stretch>
          </p:blipFill>
          <p:spPr bwMode="auto">
            <a:xfrm flipH="1">
              <a:off x="2039776" y="2463800"/>
              <a:ext cx="577145" cy="577145"/>
            </a:xfrm>
            <a:prstGeom prst="rect">
              <a:avLst/>
            </a:prstGeom>
            <a:noFill/>
            <a:ln w="9525">
              <a:noFill/>
              <a:miter lim="800000"/>
              <a:headEnd/>
              <a:tailEnd/>
            </a:ln>
          </p:spPr>
        </p:pic>
        <p:pic>
          <p:nvPicPr>
            <p:cNvPr id="50196" name="Picture 15" descr="ic-Arrow1-gray.png"/>
            <p:cNvPicPr>
              <a:picLocks noChangeAspect="1"/>
            </p:cNvPicPr>
            <p:nvPr/>
          </p:nvPicPr>
          <p:blipFill>
            <a:blip r:embed="rId5" cstate="print"/>
            <a:srcRect/>
            <a:stretch>
              <a:fillRect/>
            </a:stretch>
          </p:blipFill>
          <p:spPr bwMode="auto">
            <a:xfrm>
              <a:off x="2877269" y="2451458"/>
              <a:ext cx="577145" cy="577145"/>
            </a:xfrm>
            <a:prstGeom prst="rect">
              <a:avLst/>
            </a:prstGeom>
            <a:noFill/>
            <a:ln w="9525">
              <a:noFill/>
              <a:miter lim="800000"/>
              <a:headEnd/>
              <a:tailEnd/>
            </a:ln>
          </p:spPr>
        </p:pic>
        <p:sp>
          <p:nvSpPr>
            <p:cNvPr id="50197" name="TextBox 16"/>
            <p:cNvSpPr txBox="1">
              <a:spLocks noChangeArrowheads="1"/>
            </p:cNvSpPr>
            <p:nvPr/>
          </p:nvSpPr>
          <p:spPr bwMode="auto">
            <a:xfrm>
              <a:off x="2489406" y="2552317"/>
              <a:ext cx="504220" cy="345826"/>
            </a:xfrm>
            <a:prstGeom prst="rect">
              <a:avLst/>
            </a:prstGeom>
            <a:noFill/>
            <a:ln w="9525">
              <a:noFill/>
              <a:miter lim="800000"/>
              <a:headEnd/>
              <a:tailEnd/>
            </a:ln>
          </p:spPr>
          <p:txBody>
            <a:bodyPr wrap="none">
              <a:spAutoFit/>
            </a:bodyPr>
            <a:lstStyle/>
            <a:p>
              <a:pPr algn="ctr"/>
              <a:r>
                <a:rPr lang="en-US" sz="2400" b="1" dirty="0">
                  <a:solidFill>
                    <a:schemeClr val="tx2"/>
                  </a:solidFill>
                </a:rPr>
                <a:t>SQL</a:t>
              </a:r>
              <a:endParaRPr lang="en-US" sz="2700" b="1" dirty="0">
                <a:solidFill>
                  <a:schemeClr val="tx2"/>
                </a:solidFill>
              </a:endParaRPr>
            </a:p>
          </p:txBody>
        </p:sp>
      </p:grpSp>
      <p:sp>
        <p:nvSpPr>
          <p:cNvPr id="50184" name="TextBox 19"/>
          <p:cNvSpPr txBox="1">
            <a:spLocks noChangeArrowheads="1"/>
          </p:cNvSpPr>
          <p:nvPr/>
        </p:nvSpPr>
        <p:spPr bwMode="auto">
          <a:xfrm>
            <a:off x="603073" y="4919134"/>
            <a:ext cx="2176816" cy="954075"/>
          </a:xfrm>
          <a:prstGeom prst="rect">
            <a:avLst/>
          </a:prstGeom>
          <a:noFill/>
          <a:ln w="9525">
            <a:noFill/>
            <a:miter lim="800000"/>
            <a:headEnd/>
            <a:tailEnd/>
          </a:ln>
        </p:spPr>
        <p:txBody>
          <a:bodyPr wrap="square" lIns="121888" tIns="60944" rIns="121888" bIns="60944">
            <a:spAutoFit/>
          </a:bodyPr>
          <a:lstStyle/>
          <a:p>
            <a:pPr algn="ctr"/>
            <a:r>
              <a:rPr lang="en-US" dirty="0"/>
              <a:t>No-SQL Application development using SODA</a:t>
            </a:r>
          </a:p>
        </p:txBody>
      </p:sp>
      <p:sp>
        <p:nvSpPr>
          <p:cNvPr id="50185" name="TextBox 21"/>
          <p:cNvSpPr txBox="1">
            <a:spLocks noChangeArrowheads="1"/>
          </p:cNvSpPr>
          <p:nvPr/>
        </p:nvSpPr>
        <p:spPr bwMode="auto">
          <a:xfrm>
            <a:off x="4857417" y="4919134"/>
            <a:ext cx="2432746" cy="984875"/>
          </a:xfrm>
          <a:prstGeom prst="rect">
            <a:avLst/>
          </a:prstGeom>
          <a:noFill/>
          <a:ln w="9525">
            <a:noFill/>
            <a:miter lim="800000"/>
            <a:headEnd/>
            <a:tailEnd/>
          </a:ln>
        </p:spPr>
        <p:txBody>
          <a:bodyPr wrap="none" lIns="121888" tIns="60944" rIns="121888" bIns="60944">
            <a:spAutoFit/>
          </a:bodyPr>
          <a:lstStyle/>
          <a:p>
            <a:pPr algn="ctr"/>
            <a:r>
              <a:rPr lang="en-US" dirty="0"/>
              <a:t>JSON Documents </a:t>
            </a:r>
          </a:p>
          <a:p>
            <a:pPr algn="ctr"/>
            <a:r>
              <a:rPr lang="en-US" dirty="0"/>
              <a:t>Stored and Managed</a:t>
            </a:r>
          </a:p>
          <a:p>
            <a:pPr algn="ctr"/>
            <a:r>
              <a:rPr lang="en-US" dirty="0"/>
              <a:t>Using Oracle Database</a:t>
            </a:r>
          </a:p>
        </p:txBody>
      </p:sp>
      <p:sp>
        <p:nvSpPr>
          <p:cNvPr id="50186" name="TextBox 23"/>
          <p:cNvSpPr txBox="1">
            <a:spLocks noChangeArrowheads="1"/>
          </p:cNvSpPr>
          <p:nvPr/>
        </p:nvSpPr>
        <p:spPr bwMode="auto">
          <a:xfrm>
            <a:off x="8838486" y="4953001"/>
            <a:ext cx="2695570" cy="984875"/>
          </a:xfrm>
          <a:prstGeom prst="rect">
            <a:avLst/>
          </a:prstGeom>
          <a:noFill/>
          <a:ln w="9525">
            <a:noFill/>
            <a:miter lim="800000"/>
            <a:headEnd/>
            <a:tailEnd/>
          </a:ln>
        </p:spPr>
        <p:txBody>
          <a:bodyPr wrap="none" lIns="121888" tIns="60944" rIns="121888" bIns="60944">
            <a:spAutoFit/>
          </a:bodyPr>
          <a:lstStyle/>
          <a:p>
            <a:pPr algn="ctr"/>
            <a:r>
              <a:rPr lang="en-US" dirty="0"/>
              <a:t>SQL based reporting</a:t>
            </a:r>
          </a:p>
          <a:p>
            <a:pPr algn="ctr"/>
            <a:r>
              <a:rPr lang="en-US" dirty="0"/>
              <a:t>and analytical operations</a:t>
            </a:r>
          </a:p>
          <a:p>
            <a:pPr algn="ctr"/>
            <a:r>
              <a:rPr lang="en-US" dirty="0"/>
              <a:t>on JSON Documents</a:t>
            </a:r>
          </a:p>
        </p:txBody>
      </p:sp>
      <p:sp>
        <p:nvSpPr>
          <p:cNvPr id="26" name="Text Box 14"/>
          <p:cNvSpPr txBox="1">
            <a:spLocks noChangeArrowheads="1"/>
          </p:cNvSpPr>
          <p:nvPr/>
        </p:nvSpPr>
        <p:spPr bwMode="auto">
          <a:xfrm>
            <a:off x="5060354" y="2292353"/>
            <a:ext cx="2012040" cy="447213"/>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100" dirty="0">
                <a:solidFill>
                  <a:schemeClr val="accent1"/>
                </a:solidFill>
                <a:latin typeface="+mj-lt"/>
                <a:cs typeface="ＭＳ Ｐゴシック" pitchFamily="-111" charset="-128"/>
              </a:rPr>
              <a:t>Oracle Database</a:t>
            </a:r>
          </a:p>
        </p:txBody>
      </p:sp>
      <p:pic>
        <p:nvPicPr>
          <p:cNvPr id="30" name="Picture 2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55367" y="4006191"/>
            <a:ext cx="1385047" cy="946810"/>
          </a:xfrm>
          <a:prstGeom prst="rect">
            <a:avLst/>
          </a:prstGeom>
        </p:spPr>
      </p:pic>
      <p:grpSp>
        <p:nvGrpSpPr>
          <p:cNvPr id="31" name="Group 13"/>
          <p:cNvGrpSpPr>
            <a:grpSpLocks/>
          </p:cNvGrpSpPr>
          <p:nvPr/>
        </p:nvGrpSpPr>
        <p:grpSpPr bwMode="auto">
          <a:xfrm>
            <a:off x="2595333" y="4050569"/>
            <a:ext cx="2264244" cy="887608"/>
            <a:chOff x="1885244" y="2463800"/>
            <a:chExt cx="1698979" cy="664894"/>
          </a:xfrm>
        </p:grpSpPr>
        <p:pic>
          <p:nvPicPr>
            <p:cNvPr id="32" name="Picture 14" descr="ic-Arrow1-gray.png"/>
            <p:cNvPicPr>
              <a:picLocks noChangeAspect="1"/>
            </p:cNvPicPr>
            <p:nvPr/>
          </p:nvPicPr>
          <p:blipFill>
            <a:blip r:embed="rId5" cstate="print"/>
            <a:srcRect/>
            <a:stretch>
              <a:fillRect/>
            </a:stretch>
          </p:blipFill>
          <p:spPr bwMode="auto">
            <a:xfrm flipH="1">
              <a:off x="1885244" y="2463800"/>
              <a:ext cx="577145" cy="577145"/>
            </a:xfrm>
            <a:prstGeom prst="rect">
              <a:avLst/>
            </a:prstGeom>
            <a:noFill/>
            <a:ln w="9525">
              <a:noFill/>
              <a:miter lim="800000"/>
              <a:headEnd/>
              <a:tailEnd/>
            </a:ln>
          </p:spPr>
        </p:pic>
        <p:pic>
          <p:nvPicPr>
            <p:cNvPr id="33" name="Picture 15" descr="ic-Arrow1-gray.png"/>
            <p:cNvPicPr>
              <a:picLocks noChangeAspect="1"/>
            </p:cNvPicPr>
            <p:nvPr/>
          </p:nvPicPr>
          <p:blipFill>
            <a:blip r:embed="rId5" cstate="print"/>
            <a:srcRect/>
            <a:stretch>
              <a:fillRect/>
            </a:stretch>
          </p:blipFill>
          <p:spPr bwMode="auto">
            <a:xfrm>
              <a:off x="3007078" y="2463800"/>
              <a:ext cx="577145" cy="577145"/>
            </a:xfrm>
            <a:prstGeom prst="rect">
              <a:avLst/>
            </a:prstGeom>
            <a:noFill/>
            <a:ln w="9525">
              <a:noFill/>
              <a:miter lim="800000"/>
              <a:headEnd/>
              <a:tailEnd/>
            </a:ln>
          </p:spPr>
        </p:pic>
        <p:sp>
          <p:nvSpPr>
            <p:cNvPr id="34" name="TextBox 16"/>
            <p:cNvSpPr txBox="1">
              <a:spLocks noChangeArrowheads="1"/>
            </p:cNvSpPr>
            <p:nvPr/>
          </p:nvSpPr>
          <p:spPr bwMode="auto">
            <a:xfrm>
              <a:off x="2355896" y="2552317"/>
              <a:ext cx="771246" cy="576377"/>
            </a:xfrm>
            <a:prstGeom prst="rect">
              <a:avLst/>
            </a:prstGeom>
            <a:noFill/>
            <a:ln w="9525">
              <a:noFill/>
              <a:miter lim="800000"/>
              <a:headEnd/>
              <a:tailEnd/>
            </a:ln>
          </p:spPr>
          <p:txBody>
            <a:bodyPr wrap="none">
              <a:spAutoFit/>
            </a:bodyPr>
            <a:lstStyle/>
            <a:p>
              <a:pPr algn="ctr"/>
              <a:r>
                <a:rPr lang="en-US" sz="2200" b="1" dirty="0">
                  <a:solidFill>
                    <a:schemeClr val="tx2"/>
                  </a:solidFill>
                </a:rPr>
                <a:t>SODA</a:t>
              </a:r>
              <a:br>
                <a:rPr lang="en-US" sz="2200" b="1" dirty="0">
                  <a:solidFill>
                    <a:schemeClr val="tx2"/>
                  </a:solidFill>
                </a:rPr>
              </a:br>
              <a:r>
                <a:rPr lang="en-US" sz="2200" b="1" dirty="0">
                  <a:solidFill>
                    <a:schemeClr val="tx2"/>
                  </a:solidFill>
                </a:rPr>
                <a:t>(JSON) </a:t>
              </a:r>
            </a:p>
          </p:txBody>
        </p:sp>
      </p:grpSp>
      <p:pic>
        <p:nvPicPr>
          <p:cNvPr id="24" name="Picture 9" descr="ic-BusinessIntelligence-red.png"/>
          <p:cNvPicPr>
            <a:picLocks noChangeAspect="1"/>
          </p:cNvPicPr>
          <p:nvPr/>
        </p:nvPicPr>
        <p:blipFill>
          <a:blip r:embed="rId7" cstate="print">
            <a:extLst>
              <a:ext uri="{BEBA8EAE-BF5A-486C-A8C5-ECC9F3942E4B}">
                <a14:imgProps xmlns:a14="http://schemas.microsoft.com/office/drawing/2010/main">
                  <a14:imgLayer r:embed="rId8">
                    <a14:imgEffect>
                      <a14:saturation sat="66000"/>
                    </a14:imgEffect>
                    <a14:imgEffect>
                      <a14:brightnessContrast bright="-20000" contrast="20000"/>
                    </a14:imgEffect>
                  </a14:imgLayer>
                </a14:imgProps>
              </a:ext>
            </a:extLst>
          </a:blip>
          <a:srcRect/>
          <a:stretch>
            <a:fillRect/>
          </a:stretch>
        </p:blipFill>
        <p:spPr bwMode="auto">
          <a:xfrm>
            <a:off x="8940061" y="2616202"/>
            <a:ext cx="2689853" cy="2637367"/>
          </a:xfrm>
          <a:prstGeom prst="rect">
            <a:avLst/>
          </a:prstGeom>
          <a:noFill/>
          <a:ln w="9525">
            <a:noFill/>
            <a:miter lim="800000"/>
            <a:headEnd/>
            <a:tailEnd/>
          </a:ln>
        </p:spPr>
      </p:pic>
      <p:sp>
        <p:nvSpPr>
          <p:cNvPr id="21" name="Rounded Rectangle 20">
            <a:extLst>
              <a:ext uri="{FF2B5EF4-FFF2-40B4-BE49-F238E27FC236}">
                <a16:creationId xmlns:a16="http://schemas.microsoft.com/office/drawing/2014/main" id="{3A95C2FB-97F5-8C4C-98F1-B59B8F4D2B29}"/>
              </a:ext>
            </a:extLst>
          </p:cNvPr>
          <p:cNvSpPr/>
          <p:nvPr/>
        </p:nvSpPr>
        <p:spPr>
          <a:xfrm>
            <a:off x="4431224" y="1974096"/>
            <a:ext cx="3158252" cy="4375904"/>
          </a:xfrm>
          <a:prstGeom prst="roundRect">
            <a:avLst/>
          </a:prstGeom>
          <a:solidFill>
            <a:schemeClr val="accent1">
              <a:alpha val="3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1996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4FE246-B7AA-1141-84E0-A5D9D270E754}"/>
              </a:ext>
            </a:extLst>
          </p:cNvPr>
          <p:cNvSpPr>
            <a:spLocks noGrp="1"/>
          </p:cNvSpPr>
          <p:nvPr>
            <p:ph type="body" sz="quarter" idx="13"/>
          </p:nvPr>
        </p:nvSpPr>
        <p:spPr/>
        <p:txBody>
          <a:bodyPr/>
          <a:lstStyle/>
          <a:p>
            <a:r>
              <a:rPr lang="en-US" b="1" dirty="0"/>
              <a:t>Natively supported in the database</a:t>
            </a:r>
          </a:p>
          <a:p>
            <a:pPr lvl="1"/>
            <a:r>
              <a:rPr lang="en-US" dirty="0"/>
              <a:t>Integrated with the breadth of the Oracle Database platform</a:t>
            </a:r>
          </a:p>
          <a:p>
            <a:pPr lvl="2"/>
            <a:r>
              <a:rPr lang="en-US" dirty="0"/>
              <a:t>Parallel Query</a:t>
            </a:r>
          </a:p>
          <a:p>
            <a:pPr lvl="2"/>
            <a:r>
              <a:rPr lang="en-US" dirty="0"/>
              <a:t>RAC</a:t>
            </a:r>
          </a:p>
          <a:p>
            <a:pPr lvl="2"/>
            <a:r>
              <a:rPr lang="en-US" dirty="0"/>
              <a:t>Golden Gate</a:t>
            </a:r>
          </a:p>
          <a:p>
            <a:pPr lvl="2"/>
            <a:r>
              <a:rPr lang="en-US" dirty="0"/>
              <a:t>…</a:t>
            </a:r>
          </a:p>
          <a:p>
            <a:pPr lvl="1"/>
            <a:r>
              <a:rPr lang="en-US" dirty="0"/>
              <a:t>Leverage Advanced Security features</a:t>
            </a:r>
          </a:p>
          <a:p>
            <a:pPr lvl="2"/>
            <a:r>
              <a:rPr lang="en-US" dirty="0"/>
              <a:t>VPD, Encryption, ..</a:t>
            </a:r>
          </a:p>
          <a:p>
            <a:pPr lvl="1"/>
            <a:r>
              <a:rPr lang="en-US" dirty="0"/>
              <a:t>Manage JSON together with other data</a:t>
            </a:r>
          </a:p>
          <a:p>
            <a:pPr lvl="2"/>
            <a:r>
              <a:rPr lang="en-US" dirty="0"/>
              <a:t>Operational simplicity from converged database</a:t>
            </a:r>
          </a:p>
          <a:p>
            <a:endParaRPr lang="en-US" dirty="0"/>
          </a:p>
        </p:txBody>
      </p:sp>
      <p:sp>
        <p:nvSpPr>
          <p:cNvPr id="24579" name="Content Placeholder 2"/>
          <p:cNvSpPr>
            <a:spLocks noGrp="1"/>
          </p:cNvSpPr>
          <p:nvPr>
            <p:ph type="body" sz="quarter" idx="12"/>
          </p:nvPr>
        </p:nvSpPr>
        <p:spPr/>
        <p:txBody>
          <a:bodyPr>
            <a:normAutofit/>
          </a:bodyPr>
          <a:lstStyle/>
          <a:p>
            <a:r>
              <a:rPr lang="en-US" b="1" dirty="0"/>
              <a:t>JSON Binary Type</a:t>
            </a:r>
          </a:p>
          <a:p>
            <a:pPr lvl="1"/>
            <a:r>
              <a:rPr lang="en-US" dirty="0"/>
              <a:t>New datatype in SQL, PLSQL </a:t>
            </a:r>
          </a:p>
          <a:p>
            <a:pPr lvl="1"/>
            <a:r>
              <a:rPr lang="en-US" dirty="0"/>
              <a:t>Natively supported in OCI, JDBC</a:t>
            </a:r>
          </a:p>
          <a:p>
            <a:pPr lvl="1"/>
            <a:r>
              <a:rPr lang="en-US" dirty="0"/>
              <a:t>Based on OSON - Optimized Binary representation</a:t>
            </a:r>
          </a:p>
          <a:p>
            <a:pPr lvl="2"/>
            <a:r>
              <a:rPr lang="en-US" dirty="0"/>
              <a:t>Self-contained format</a:t>
            </a:r>
          </a:p>
          <a:p>
            <a:pPr lvl="2"/>
            <a:r>
              <a:rPr lang="en-US" dirty="0"/>
              <a:t>Fast field lookups</a:t>
            </a:r>
          </a:p>
          <a:p>
            <a:pPr lvl="2"/>
            <a:r>
              <a:rPr lang="en-US" dirty="0"/>
              <a:t>Piecewise Updatable</a:t>
            </a:r>
          </a:p>
          <a:p>
            <a:pPr lvl="1"/>
            <a:r>
              <a:rPr lang="en-US" dirty="0"/>
              <a:t>Scans up to </a:t>
            </a:r>
            <a:r>
              <a:rPr lang="en-US" b="1" dirty="0"/>
              <a:t>10x</a:t>
            </a:r>
            <a:r>
              <a:rPr lang="en-US" dirty="0"/>
              <a:t> faster than text</a:t>
            </a:r>
          </a:p>
          <a:p>
            <a:pPr lvl="1"/>
            <a:r>
              <a:rPr lang="en-US" dirty="0"/>
              <a:t>Updates up to </a:t>
            </a:r>
            <a:r>
              <a:rPr lang="en-US" b="1" dirty="0"/>
              <a:t>10x</a:t>
            </a:r>
            <a:r>
              <a:rPr lang="en-US" dirty="0"/>
              <a:t> faster than text</a:t>
            </a:r>
          </a:p>
          <a:p>
            <a:pPr lvl="1"/>
            <a:endParaRPr lang="en-US" dirty="0"/>
          </a:p>
          <a:p>
            <a:pPr lvl="1"/>
            <a:endParaRPr lang="en-US" dirty="0"/>
          </a:p>
          <a:p>
            <a:pPr lvl="1"/>
            <a:endParaRPr lang="en-US" dirty="0"/>
          </a:p>
          <a:p>
            <a:pPr lvl="1"/>
            <a:endParaRPr lang="en-US" dirty="0"/>
          </a:p>
        </p:txBody>
      </p:sp>
      <p:sp>
        <p:nvSpPr>
          <p:cNvPr id="24578" name="Title 1"/>
          <p:cNvSpPr>
            <a:spLocks noGrp="1"/>
          </p:cNvSpPr>
          <p:nvPr>
            <p:ph type="title"/>
          </p:nvPr>
        </p:nvSpPr>
        <p:spPr/>
        <p:txBody>
          <a:bodyPr/>
          <a:lstStyle/>
          <a:p>
            <a:r>
              <a:rPr lang="en-US" dirty="0"/>
              <a:t>Native JSON - </a:t>
            </a:r>
            <a:r>
              <a:rPr lang="en-US" b="0" dirty="0"/>
              <a:t>Integrated with the breadth of the Oracle Database </a:t>
            </a:r>
          </a:p>
        </p:txBody>
      </p:sp>
      <p:sp>
        <p:nvSpPr>
          <p:cNvPr id="6" name="TextBox 5">
            <a:extLst>
              <a:ext uri="{FF2B5EF4-FFF2-40B4-BE49-F238E27FC236}">
                <a16:creationId xmlns:a16="http://schemas.microsoft.com/office/drawing/2014/main" id="{1FCAFFE2-3FEA-9446-919D-4288C31479B9}"/>
              </a:ext>
            </a:extLst>
          </p:cNvPr>
          <p:cNvSpPr txBox="1"/>
          <p:nvPr/>
        </p:nvSpPr>
        <p:spPr>
          <a:xfrm>
            <a:off x="758951" y="4934624"/>
            <a:ext cx="4999814" cy="1164424"/>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defRPr/>
            </a:pPr>
            <a:r>
              <a:rPr lang="en-US" b="1" dirty="0">
                <a:solidFill>
                  <a:schemeClr val="tx1"/>
                </a:solidFill>
              </a:rPr>
              <a:t>CREATE TABLE J_PURCHASEORDER (</a:t>
            </a:r>
          </a:p>
          <a:p>
            <a:pPr>
              <a:defRPr/>
            </a:pPr>
            <a:r>
              <a:rPr lang="en-US" b="1" dirty="0">
                <a:solidFill>
                  <a:schemeClr val="tx1"/>
                </a:solidFill>
              </a:rPr>
              <a:t>    id		INTEGER PRIMARY KEY,</a:t>
            </a:r>
          </a:p>
          <a:p>
            <a:pPr>
              <a:defRPr/>
            </a:pPr>
            <a:r>
              <a:rPr lang="en-US" b="1" dirty="0">
                <a:solidFill>
                  <a:schemeClr val="tx1"/>
                </a:solidFill>
              </a:rPr>
              <a:t>    </a:t>
            </a:r>
            <a:r>
              <a:rPr lang="en-US" b="1" dirty="0" err="1">
                <a:solidFill>
                  <a:schemeClr val="tx1"/>
                </a:solidFill>
              </a:rPr>
              <a:t>po_document</a:t>
            </a:r>
            <a:r>
              <a:rPr lang="en-US" b="1" dirty="0">
                <a:solidFill>
                  <a:schemeClr val="tx1"/>
                </a:solidFill>
              </a:rPr>
              <a:t>	</a:t>
            </a:r>
            <a:r>
              <a:rPr lang="en-US" b="1" dirty="0">
                <a:solidFill>
                  <a:schemeClr val="accent1"/>
                </a:solidFill>
              </a:rPr>
              <a:t>JSON</a:t>
            </a:r>
          </a:p>
          <a:p>
            <a:pPr>
              <a:defRPr/>
            </a:pPr>
            <a:r>
              <a:rPr lang="en-US" b="1" dirty="0">
                <a:solidFill>
                  <a:schemeClr val="tx1"/>
                </a:solidFill>
              </a:rPr>
              <a:t>);</a:t>
            </a:r>
            <a:endParaRPr lang="en-US" b="1"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1797948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4"/>
          </p:nvPr>
        </p:nvSpPr>
        <p:spPr/>
        <p:txBody>
          <a:bodyPr/>
          <a:lstStyle/>
          <a:p>
            <a:fld id="{C51EAA63-D034-42AE-91FA-B13B9518C7BE}" type="slidenum">
              <a:rPr lang="en-US" smtClean="0"/>
              <a:pPr/>
              <a:t>16</a:t>
            </a:fld>
            <a:endParaRPr lang="en-US" dirty="0"/>
          </a:p>
        </p:txBody>
      </p:sp>
      <p:sp>
        <p:nvSpPr>
          <p:cNvPr id="7" name="Text Placeholder 6">
            <a:extLst>
              <a:ext uri="{FF2B5EF4-FFF2-40B4-BE49-F238E27FC236}">
                <a16:creationId xmlns:a16="http://schemas.microsoft.com/office/drawing/2014/main" id="{3AE3200D-D0B8-5E42-A854-F7F81B46A678}"/>
              </a:ext>
            </a:extLst>
          </p:cNvPr>
          <p:cNvSpPr>
            <a:spLocks noGrp="1"/>
          </p:cNvSpPr>
          <p:nvPr>
            <p:ph type="body" sz="quarter" idx="12"/>
          </p:nvPr>
        </p:nvSpPr>
        <p:spPr/>
        <p:txBody>
          <a:bodyPr/>
          <a:lstStyle/>
          <a:p>
            <a:pPr marL="457200" lvl="0" indent="-457200">
              <a:buFont typeface="Arial" panose="020B0604020202020204" pitchFamily="34" charset="0"/>
              <a:buChar char="•"/>
            </a:pPr>
            <a:r>
              <a:rPr lang="en-US" sz="2000" b="1" dirty="0">
                <a:latin typeface="+mn-lt"/>
                <a:cs typeface="Calibri" panose="020F0502020204030204" pitchFamily="34" charset="0"/>
              </a:rPr>
              <a:t>Parallel Query </a:t>
            </a:r>
          </a:p>
          <a:p>
            <a:pPr marL="457200" lvl="0" indent="-457200">
              <a:buFont typeface="Arial" panose="020B0604020202020204" pitchFamily="34" charset="0"/>
              <a:buChar char="•"/>
            </a:pPr>
            <a:r>
              <a:rPr lang="en-US" sz="2000" b="1" dirty="0">
                <a:latin typeface="+mn-lt"/>
                <a:cs typeface="Calibri" panose="020F0502020204030204" pitchFamily="34" charset="0"/>
              </a:rPr>
              <a:t>Materialized View</a:t>
            </a:r>
          </a:p>
          <a:p>
            <a:pPr marL="457200" lvl="0" indent="-457200">
              <a:buFont typeface="Arial" panose="020B0604020202020204" pitchFamily="34" charset="0"/>
              <a:buChar char="•"/>
            </a:pPr>
            <a:r>
              <a:rPr lang="en-US" sz="2000" b="1" dirty="0" err="1">
                <a:latin typeface="+mn-lt"/>
                <a:cs typeface="Calibri" panose="020F0502020204030204" pitchFamily="34" charset="0"/>
              </a:rPr>
              <a:t>ExaData</a:t>
            </a:r>
            <a:r>
              <a:rPr lang="en-US" sz="2000" b="1" dirty="0">
                <a:latin typeface="+mn-lt"/>
                <a:cs typeface="Calibri" panose="020F0502020204030204" pitchFamily="34" charset="0"/>
              </a:rPr>
              <a:t> (DB Machine) </a:t>
            </a:r>
          </a:p>
          <a:p>
            <a:pPr marL="822960" lvl="1" indent="-457200"/>
            <a:r>
              <a:rPr lang="en-US" sz="2000" dirty="0">
                <a:latin typeface="+mn-lt"/>
                <a:cs typeface="Calibri" panose="020F0502020204030204" pitchFamily="34" charset="0"/>
              </a:rPr>
              <a:t>Storage Cell Node Smart Scan</a:t>
            </a:r>
          </a:p>
          <a:p>
            <a:pPr marL="822960" lvl="1" indent="-457200"/>
            <a:r>
              <a:rPr lang="en-US" sz="2000" dirty="0">
                <a:latin typeface="+mn-lt"/>
                <a:cs typeface="Calibri" panose="020F0502020204030204" pitchFamily="34" charset="0"/>
              </a:rPr>
              <a:t>JSON Path Evaluation in Storage Node</a:t>
            </a:r>
          </a:p>
          <a:p>
            <a:pPr marL="457200" lvl="0" indent="-457200">
              <a:buFont typeface="Arial" panose="020B0604020202020204" pitchFamily="34" charset="0"/>
              <a:buChar char="•"/>
            </a:pPr>
            <a:r>
              <a:rPr lang="en-US" sz="2000" b="1" dirty="0">
                <a:latin typeface="+mn-lt"/>
                <a:cs typeface="Calibri" panose="020F0502020204030204" pitchFamily="34" charset="0"/>
              </a:rPr>
              <a:t>In Memory Columnar Store</a:t>
            </a:r>
          </a:p>
          <a:p>
            <a:pPr marL="914400" lvl="1" indent="-457200"/>
            <a:r>
              <a:rPr lang="en-US" sz="2000" dirty="0">
                <a:latin typeface="+mn-lt"/>
                <a:cs typeface="Calibri" panose="020F0502020204030204" pitchFamily="34" charset="0"/>
              </a:rPr>
              <a:t>SIMD Scan for JSON_VALUE() </a:t>
            </a:r>
          </a:p>
          <a:p>
            <a:pPr marL="914400" lvl="1" indent="-457200"/>
            <a:r>
              <a:rPr lang="en-US" sz="2000" dirty="0">
                <a:latin typeface="+mn-lt"/>
                <a:cs typeface="Calibri" panose="020F0502020204030204" pitchFamily="34" charset="0"/>
              </a:rPr>
              <a:t>Path/Value </a:t>
            </a:r>
            <a:r>
              <a:rPr lang="en-US" sz="2000" dirty="0" err="1">
                <a:latin typeface="+mn-lt"/>
                <a:cs typeface="Calibri" panose="020F0502020204030204" pitchFamily="34" charset="0"/>
              </a:rPr>
              <a:t>InMemory</a:t>
            </a:r>
            <a:r>
              <a:rPr lang="en-US" sz="2000" dirty="0">
                <a:latin typeface="+mn-lt"/>
                <a:cs typeface="Calibri" panose="020F0502020204030204" pitchFamily="34" charset="0"/>
              </a:rPr>
              <a:t> Index</a:t>
            </a:r>
          </a:p>
          <a:p>
            <a:pPr marL="1280160" lvl="2" indent="-457200"/>
            <a:r>
              <a:rPr lang="en-US" sz="1800" dirty="0">
                <a:latin typeface="+mn-lt"/>
                <a:cs typeface="Calibri" panose="020F0502020204030204" pitchFamily="34" charset="0"/>
              </a:rPr>
              <a:t> for JSON_EXISTS() &amp;</a:t>
            </a:r>
          </a:p>
          <a:p>
            <a:pPr marL="1280160" lvl="2" indent="-457200"/>
            <a:r>
              <a:rPr lang="en-US" sz="1800" dirty="0">
                <a:latin typeface="+mn-lt"/>
                <a:cs typeface="Calibri" panose="020F0502020204030204" pitchFamily="34" charset="0"/>
              </a:rPr>
              <a:t>JSON_TEXTCONTAINS() Predicates</a:t>
            </a:r>
            <a:endParaRPr lang="en-US" sz="2000" dirty="0">
              <a:latin typeface="+mn-lt"/>
            </a:endParaRPr>
          </a:p>
          <a:p>
            <a:endParaRPr lang="en-US" sz="2000" dirty="0">
              <a:latin typeface="+mn-lt"/>
            </a:endParaRPr>
          </a:p>
        </p:txBody>
      </p:sp>
      <p:sp>
        <p:nvSpPr>
          <p:cNvPr id="6" name="Title 5"/>
          <p:cNvSpPr>
            <a:spLocks noGrp="1"/>
          </p:cNvSpPr>
          <p:nvPr>
            <p:ph type="title"/>
          </p:nvPr>
        </p:nvSpPr>
        <p:spPr/>
        <p:txBody>
          <a:bodyPr>
            <a:normAutofit/>
          </a:bodyPr>
          <a:lstStyle/>
          <a:p>
            <a:pPr lvl="0"/>
            <a:r>
              <a:rPr lang="en-US" dirty="0"/>
              <a:t>Native JSON – </a:t>
            </a:r>
            <a:r>
              <a:rPr lang="en-US" b="0" dirty="0"/>
              <a:t>Advanced Optimizations</a:t>
            </a:r>
            <a:endParaRPr lang="en-US" altLang="ja-JP" sz="3200" b="0" dirty="0"/>
          </a:p>
        </p:txBody>
      </p:sp>
      <p:sp>
        <p:nvSpPr>
          <p:cNvPr id="24" name="TextBox 23"/>
          <p:cNvSpPr txBox="1"/>
          <p:nvPr/>
        </p:nvSpPr>
        <p:spPr>
          <a:xfrm>
            <a:off x="9937017" y="2029426"/>
            <a:ext cx="2253396" cy="737529"/>
          </a:xfrm>
          <a:prstGeom prst="rect">
            <a:avLst/>
          </a:prstGeom>
          <a:noFill/>
        </p:spPr>
        <p:txBody>
          <a:bodyPr wrap="square" lIns="0" tIns="0" rIns="0" bIns="0" rtlCol="0">
            <a:noAutofit/>
          </a:bodyPr>
          <a:lstStyle/>
          <a:p>
            <a:pPr algn="ctr">
              <a:lnSpc>
                <a:spcPct val="90000"/>
              </a:lnSpc>
            </a:pPr>
            <a:endParaRPr lang="en-US" sz="2000" dirty="0">
              <a:solidFill>
                <a:srgbClr val="5F5F5F"/>
              </a:solidFill>
            </a:endParaRPr>
          </a:p>
        </p:txBody>
      </p:sp>
      <p:pic>
        <p:nvPicPr>
          <p:cNvPr id="14" name="Picture 13" descr="oracle-server-x.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38635" y="1975601"/>
            <a:ext cx="1388261" cy="4230890"/>
          </a:xfrm>
          <a:prstGeom prst="rect">
            <a:avLst/>
          </a:prstGeom>
        </p:spPr>
      </p:pic>
      <p:pic>
        <p:nvPicPr>
          <p:cNvPr id="15" name="Picture 12"/>
          <p:cNvPicPr>
            <a:picLocks noChangeAspect="1"/>
          </p:cNvPicPr>
          <p:nvPr/>
        </p:nvPicPr>
        <p:blipFill>
          <a:blip r:embed="rId4" cstate="print"/>
          <a:srcRect/>
          <a:stretch>
            <a:fillRect/>
          </a:stretch>
        </p:blipFill>
        <p:spPr bwMode="auto">
          <a:xfrm>
            <a:off x="9852656" y="5104512"/>
            <a:ext cx="1123657" cy="770467"/>
          </a:xfrm>
          <a:prstGeom prst="rect">
            <a:avLst/>
          </a:prstGeom>
          <a:noFill/>
          <a:ln w="9525">
            <a:noFill/>
            <a:miter lim="800000"/>
            <a:headEnd/>
            <a:tailEnd/>
          </a:ln>
        </p:spPr>
      </p:pic>
      <p:pic>
        <p:nvPicPr>
          <p:cNvPr id="9" name="Picture 8">
            <a:extLst>
              <a:ext uri="{FF2B5EF4-FFF2-40B4-BE49-F238E27FC236}">
                <a16:creationId xmlns:a16="http://schemas.microsoft.com/office/drawing/2014/main" id="{FC4F1028-F5A2-C547-B0AD-414729254F08}"/>
              </a:ext>
            </a:extLst>
          </p:cNvPr>
          <p:cNvPicPr>
            <a:picLocks noChangeAspect="1"/>
          </p:cNvPicPr>
          <p:nvPr/>
        </p:nvPicPr>
        <p:blipFill>
          <a:blip r:embed="rId5"/>
          <a:stretch>
            <a:fillRect/>
          </a:stretch>
        </p:blipFill>
        <p:spPr>
          <a:xfrm>
            <a:off x="6469937" y="1911127"/>
            <a:ext cx="3394548" cy="4512533"/>
          </a:xfrm>
          <a:prstGeom prst="rect">
            <a:avLst/>
          </a:prstGeom>
        </p:spPr>
      </p:pic>
    </p:spTree>
    <p:extLst>
      <p:ext uri="{BB962C8B-B14F-4D97-AF65-F5344CB8AC3E}">
        <p14:creationId xmlns:p14="http://schemas.microsoft.com/office/powerpoint/2010/main" val="86052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ext Placeholder 3"/>
          <p:cNvSpPr>
            <a:spLocks noGrp="1"/>
          </p:cNvSpPr>
          <p:nvPr>
            <p:ph type="body" sz="quarter" idx="12"/>
          </p:nvPr>
        </p:nvSpPr>
        <p:spPr/>
        <p:txBody>
          <a:bodyPr/>
          <a:lstStyle/>
          <a:p>
            <a:pPr>
              <a:buClr>
                <a:srgbClr val="FF0000"/>
              </a:buClr>
            </a:pPr>
            <a:r>
              <a:rPr lang="en-US" altLang="en-US" sz="2000" b="1" dirty="0">
                <a:cs typeface="Times New Roman" panose="02020603050405020304" pitchFamily="18" charset="0"/>
              </a:rPr>
              <a:t>SELF-CONTAINED</a:t>
            </a:r>
          </a:p>
          <a:p>
            <a:pPr lvl="1">
              <a:buClr>
                <a:srgbClr val="FF0000"/>
              </a:buClr>
              <a:buFont typeface="Wingdings" panose="05000000000000000000" pitchFamily="2" charset="2"/>
              <a:buChar char="§"/>
            </a:pPr>
            <a:r>
              <a:rPr lang="en-US" altLang="en-US" sz="2000" dirty="0">
                <a:cs typeface="Times New Roman" panose="02020603050405020304" pitchFamily="18" charset="0"/>
              </a:rPr>
              <a:t>Field encoding dictionary is stored inside each OSON document</a:t>
            </a:r>
          </a:p>
          <a:p>
            <a:pPr lvl="1">
              <a:buClr>
                <a:srgbClr val="FF0000"/>
              </a:buClr>
              <a:buFont typeface="Wingdings" panose="05000000000000000000" pitchFamily="2" charset="2"/>
              <a:buChar char="§"/>
            </a:pPr>
            <a:r>
              <a:rPr lang="en-US" altLang="en-US" sz="2000" dirty="0">
                <a:cs typeface="Times New Roman" panose="02020603050405020304" pitchFamily="18" charset="0"/>
              </a:rPr>
              <a:t>No central schema management and evolution Issues</a:t>
            </a:r>
          </a:p>
          <a:p>
            <a:pPr lvl="1">
              <a:buClr>
                <a:srgbClr val="FF0000"/>
              </a:buClr>
              <a:buFont typeface="Wingdings" panose="05000000000000000000" pitchFamily="2" charset="2"/>
              <a:buChar char="§"/>
            </a:pPr>
            <a:r>
              <a:rPr lang="en-US" altLang="en-US" sz="2000" dirty="0">
                <a:cs typeface="Times New Roman" panose="02020603050405020304" pitchFamily="18" charset="0"/>
              </a:rPr>
              <a:t>Fully transportable, distributable, platform Independent without any conversion</a:t>
            </a:r>
          </a:p>
          <a:p>
            <a:pPr>
              <a:buClr>
                <a:srgbClr val="FF0000"/>
              </a:buClr>
            </a:pPr>
            <a:r>
              <a:rPr lang="en-US" altLang="en-US" sz="2000" b="1" dirty="0">
                <a:cs typeface="Times New Roman" panose="02020603050405020304" pitchFamily="18" charset="0"/>
              </a:rPr>
              <a:t>FAST FIELD LOOK UP with a field jump table for rapid SQL/JSON path navigation</a:t>
            </a:r>
          </a:p>
          <a:p>
            <a:pPr lvl="1">
              <a:buClr>
                <a:srgbClr val="FF0000"/>
              </a:buClr>
              <a:buFont typeface="Wingdings" panose="05000000000000000000" pitchFamily="2" charset="2"/>
              <a:buChar char="§"/>
            </a:pPr>
            <a:r>
              <a:rPr lang="en-US" altLang="en-US" sz="2000" dirty="0">
                <a:cs typeface="Times New Roman" panose="02020603050405020304" pitchFamily="18" charset="0"/>
              </a:rPr>
              <a:t>Tree based encoding gives constant-time access to field values given field name </a:t>
            </a:r>
          </a:p>
          <a:p>
            <a:pPr lvl="1">
              <a:buClr>
                <a:srgbClr val="FF0000"/>
              </a:buClr>
              <a:buFont typeface="Wingdings" panose="05000000000000000000" pitchFamily="2" charset="2"/>
              <a:buChar char="§"/>
            </a:pPr>
            <a:r>
              <a:rPr lang="en-US" altLang="en-US" sz="2000" dirty="0">
                <a:cs typeface="Times New Roman" panose="02020603050405020304" pitchFamily="18" charset="0"/>
              </a:rPr>
              <a:t>Leaf Scalar datatypes (numbers, dates </a:t>
            </a:r>
            <a:r>
              <a:rPr lang="en-US" altLang="en-US" sz="2000" dirty="0" err="1">
                <a:cs typeface="Times New Roman" panose="02020603050405020304" pitchFamily="18" charset="0"/>
              </a:rPr>
              <a:t>etc</a:t>
            </a:r>
            <a:r>
              <a:rPr lang="en-US" altLang="en-US" sz="2000" dirty="0">
                <a:cs typeface="Times New Roman" panose="02020603050405020304" pitchFamily="18" charset="0"/>
              </a:rPr>
              <a:t>) uses the same format as relational scalar </a:t>
            </a:r>
          </a:p>
          <a:p>
            <a:pPr lvl="1">
              <a:buClr>
                <a:srgbClr val="FF0000"/>
              </a:buClr>
              <a:buFont typeface="Wingdings" panose="05000000000000000000" pitchFamily="2" charset="2"/>
              <a:buChar char="§"/>
            </a:pPr>
            <a:r>
              <a:rPr lang="en-US" altLang="en-US" sz="2000" dirty="0">
                <a:cs typeface="Times New Roman" panose="02020603050405020304" pitchFamily="18" charset="0"/>
              </a:rPr>
              <a:t>Avoid data format conversions and enables fast </a:t>
            </a:r>
            <a:r>
              <a:rPr lang="en-US" altLang="en-US" sz="2000" dirty="0" err="1">
                <a:cs typeface="Times New Roman" panose="02020603050405020304" pitchFamily="18" charset="0"/>
              </a:rPr>
              <a:t>memcomp</a:t>
            </a:r>
            <a:r>
              <a:rPr lang="en-US" altLang="en-US" sz="2000" dirty="0">
                <a:cs typeface="Times New Roman" panose="02020603050405020304" pitchFamily="18" charset="0"/>
              </a:rPr>
              <a:t> based range comparisons</a:t>
            </a:r>
          </a:p>
          <a:p>
            <a:pPr>
              <a:buClr>
                <a:srgbClr val="FF0000"/>
              </a:buClr>
            </a:pPr>
            <a:r>
              <a:rPr lang="en-US" altLang="en-US" sz="2000" b="1" dirty="0">
                <a:cs typeface="Times New Roman" panose="02020603050405020304" pitchFamily="18" charset="0"/>
              </a:rPr>
              <a:t>PARTIAL UPDATABLE</a:t>
            </a:r>
          </a:p>
          <a:p>
            <a:pPr lvl="1">
              <a:buClr>
                <a:srgbClr val="FF0000"/>
              </a:buClr>
              <a:buFont typeface="Wingdings" panose="05000000000000000000" pitchFamily="2" charset="2"/>
              <a:buChar char="§"/>
            </a:pPr>
            <a:r>
              <a:rPr lang="en-US" altLang="en-US" sz="2000" dirty="0" err="1">
                <a:cs typeface="Times New Roman" panose="02020603050405020304" pitchFamily="18" charset="0"/>
              </a:rPr>
              <a:t>InPlace</a:t>
            </a:r>
            <a:r>
              <a:rPr lang="en-US" altLang="en-US" sz="2000" dirty="0">
                <a:cs typeface="Times New Roman" panose="02020603050405020304" pitchFamily="18" charset="0"/>
              </a:rPr>
              <a:t> Update if length fits, otherwise append bytes in the end with forward address </a:t>
            </a:r>
          </a:p>
          <a:p>
            <a:pPr lvl="1">
              <a:buClr>
                <a:srgbClr val="FF0000"/>
              </a:buClr>
              <a:buFont typeface="Wingdings" panose="05000000000000000000" pitchFamily="2" charset="2"/>
              <a:buChar char="§"/>
            </a:pPr>
            <a:r>
              <a:rPr lang="en-US" altLang="en-US" sz="2000" dirty="0">
                <a:cs typeface="Calibri" panose="020F0502020204030204" pitchFamily="34" charset="0"/>
              </a:rPr>
              <a:t>Avoid Whole Document Replacement as much as possible</a:t>
            </a:r>
            <a:endParaRPr lang="en-US" altLang="en-US" sz="2000" dirty="0">
              <a:cs typeface="Times New Roman" panose="02020603050405020304" pitchFamily="18" charset="0"/>
            </a:endParaRPr>
          </a:p>
        </p:txBody>
      </p:sp>
      <p:sp>
        <p:nvSpPr>
          <p:cNvPr id="45058" name="Title 1"/>
          <p:cNvSpPr>
            <a:spLocks noGrp="1"/>
          </p:cNvSpPr>
          <p:nvPr>
            <p:ph type="title"/>
          </p:nvPr>
        </p:nvSpPr>
        <p:spPr/>
        <p:txBody>
          <a:bodyPr>
            <a:normAutofit/>
          </a:bodyPr>
          <a:lstStyle/>
          <a:p>
            <a:pPr eaLnBrk="1" hangingPunct="1"/>
            <a:r>
              <a:rPr lang="en-US" altLang="en-US" dirty="0"/>
              <a:t>OSON </a:t>
            </a:r>
            <a:r>
              <a:rPr lang="en-US" altLang="en-US" b="0" dirty="0"/>
              <a:t>– Oracle’s optimized Binary JSON</a:t>
            </a:r>
          </a:p>
        </p:txBody>
      </p:sp>
    </p:spTree>
    <p:extLst>
      <p:ext uri="{BB962C8B-B14F-4D97-AF65-F5344CB8AC3E}">
        <p14:creationId xmlns:p14="http://schemas.microsoft.com/office/powerpoint/2010/main" val="22947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Placeholder 3"/>
          <p:cNvSpPr>
            <a:spLocks noGrp="1"/>
          </p:cNvSpPr>
          <p:nvPr>
            <p:ph type="body" sz="quarter" idx="10"/>
          </p:nvPr>
        </p:nvSpPr>
        <p:spPr/>
        <p:txBody>
          <a:bodyPr/>
          <a:lstStyle/>
          <a:p>
            <a:pPr eaLnBrk="1" hangingPunct="1">
              <a:spcAft>
                <a:spcPct val="0"/>
              </a:spcAft>
            </a:pPr>
            <a:r>
              <a:rPr lang="en-US" altLang="en-US" dirty="0"/>
              <a:t>OSON </a:t>
            </a:r>
            <a:r>
              <a:rPr lang="en-US" altLang="en-US" b="0" dirty="0"/>
              <a:t>- Logical-Segment Architecture</a:t>
            </a:r>
          </a:p>
        </p:txBody>
      </p:sp>
      <p:sp>
        <p:nvSpPr>
          <p:cNvPr id="37891" name="Content Placeholder 2"/>
          <p:cNvSpPr>
            <a:spLocks noGrp="1"/>
          </p:cNvSpPr>
          <p:nvPr>
            <p:ph sz="quarter" idx="4294967295"/>
          </p:nvPr>
        </p:nvSpPr>
        <p:spPr>
          <a:xfrm>
            <a:off x="1220788" y="1479550"/>
            <a:ext cx="10971212" cy="4083050"/>
          </a:xfrm>
        </p:spPr>
        <p:txBody>
          <a:bodyPr/>
          <a:lstStyle/>
          <a:p>
            <a:pPr eaLnBrk="1" hangingPunct="1">
              <a:buFont typeface="Arial" panose="020B0604020202020204" pitchFamily="34" charset="0"/>
              <a:buNone/>
            </a:pPr>
            <a:endParaRPr lang="en-US" altLang="en-US"/>
          </a:p>
          <a:p>
            <a:pPr eaLnBrk="1" hangingPunct="1">
              <a:buFont typeface="Arial" panose="020B0604020202020204" pitchFamily="34" charset="0"/>
              <a:buNone/>
            </a:pPr>
            <a:endParaRPr lang="en-US" altLang="en-US"/>
          </a:p>
          <a:p>
            <a:pPr eaLnBrk="1" hangingPunct="1">
              <a:buFont typeface="Arial" panose="020B0604020202020204" pitchFamily="34" charset="0"/>
              <a:buNone/>
            </a:pPr>
            <a:endParaRPr lang="en-US" altLang="en-US"/>
          </a:p>
          <a:p>
            <a:pPr eaLnBrk="1" hangingPunct="1">
              <a:buFont typeface="Arial" panose="020B0604020202020204" pitchFamily="34" charset="0"/>
              <a:buNone/>
            </a:pPr>
            <a:endParaRPr lang="en-US" altLang="en-US"/>
          </a:p>
        </p:txBody>
      </p:sp>
      <p:sp>
        <p:nvSpPr>
          <p:cNvPr id="37893" name="TextBox 4"/>
          <p:cNvSpPr txBox="1">
            <a:spLocks noChangeArrowheads="1"/>
          </p:cNvSpPr>
          <p:nvPr/>
        </p:nvSpPr>
        <p:spPr bwMode="auto">
          <a:xfrm>
            <a:off x="1295401" y="3886200"/>
            <a:ext cx="94488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200"/>
              </a:spcBef>
              <a:buClr>
                <a:srgbClr val="9F9F9F"/>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800"/>
              </a:spcBef>
              <a:buClr>
                <a:srgbClr val="9F9F9F"/>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600"/>
              </a:spcBef>
              <a:buClr>
                <a:srgbClr val="9F9F9F"/>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600"/>
              </a:spcBef>
              <a:buClr>
                <a:srgbClr val="9F9F9F"/>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600"/>
              </a:spcBef>
              <a:buClr>
                <a:srgbClr val="9F9F9F"/>
              </a:buClr>
              <a:buFont typeface="Arial" panose="020B0604020202020204" pitchFamily="34" charset="0"/>
              <a:buChar char="•"/>
              <a:defRPr sz="1600">
                <a:solidFill>
                  <a:schemeClr val="tx1"/>
                </a:solidFill>
                <a:latin typeface="Calibri" panose="020F0502020204030204" pitchFamily="34" charset="0"/>
              </a:defRPr>
            </a:lvl5pPr>
            <a:lvl6pPr marL="25146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6pPr>
            <a:lvl7pPr marL="29718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7pPr>
            <a:lvl8pPr marL="34290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8pPr>
            <a:lvl9pPr marL="38862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endParaRPr lang="en-US" altLang="en-US" sz="1800">
              <a:latin typeface="Courier New" panose="02070309020205020404" pitchFamily="49" charset="0"/>
              <a:cs typeface="Courier New" panose="02070309020205020404" pitchFamily="49" charset="0"/>
            </a:endParaRPr>
          </a:p>
        </p:txBody>
      </p:sp>
      <p:sp>
        <p:nvSpPr>
          <p:cNvPr id="6" name="Rectangle 5"/>
          <p:cNvSpPr/>
          <p:nvPr/>
        </p:nvSpPr>
        <p:spPr>
          <a:xfrm>
            <a:off x="1371601" y="1676400"/>
            <a:ext cx="1981200" cy="28194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r>
              <a:rPr lang="en-US" dirty="0"/>
              <a:t>1: </a:t>
            </a:r>
            <a:r>
              <a:rPr lang="en-US" dirty="0" err="1"/>
              <a:t>po</a:t>
            </a:r>
            <a:r>
              <a:rPr lang="en-US" dirty="0"/>
              <a:t> 2:id </a:t>
            </a:r>
          </a:p>
          <a:p>
            <a:pPr algn="ctr" eaLnBrk="1" hangingPunct="1">
              <a:lnSpc>
                <a:spcPct val="90000"/>
              </a:lnSpc>
              <a:defRPr/>
            </a:pPr>
            <a:r>
              <a:rPr lang="en-US" dirty="0"/>
              <a:t>3: </a:t>
            </a:r>
            <a:r>
              <a:rPr lang="en-US" dirty="0" err="1"/>
              <a:t>podate</a:t>
            </a:r>
            <a:r>
              <a:rPr lang="en-US" dirty="0"/>
              <a:t> 4:items </a:t>
            </a:r>
          </a:p>
          <a:p>
            <a:pPr algn="ctr" eaLnBrk="1" hangingPunct="1">
              <a:lnSpc>
                <a:spcPct val="90000"/>
              </a:lnSpc>
              <a:defRPr/>
            </a:pPr>
            <a:r>
              <a:rPr lang="en-US" dirty="0"/>
              <a:t>….</a:t>
            </a:r>
          </a:p>
          <a:p>
            <a:pPr algn="ctr" eaLnBrk="1" hangingPunct="1">
              <a:lnSpc>
                <a:spcPct val="90000"/>
              </a:lnSpc>
              <a:defRPr/>
            </a:pPr>
            <a:r>
              <a:rPr lang="en-US" b="1" dirty="0"/>
              <a:t>Field-Id-Name Dictionary Segment</a:t>
            </a:r>
          </a:p>
        </p:txBody>
      </p:sp>
      <p:sp>
        <p:nvSpPr>
          <p:cNvPr id="7" name="Oval 6"/>
          <p:cNvSpPr/>
          <p:nvPr/>
        </p:nvSpPr>
        <p:spPr>
          <a:xfrm>
            <a:off x="4953001" y="1752600"/>
            <a:ext cx="9906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8" name="Oval 7"/>
          <p:cNvSpPr/>
          <p:nvPr/>
        </p:nvSpPr>
        <p:spPr>
          <a:xfrm>
            <a:off x="4114801" y="2514600"/>
            <a:ext cx="9906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9" name="Oval 8"/>
          <p:cNvSpPr/>
          <p:nvPr/>
        </p:nvSpPr>
        <p:spPr>
          <a:xfrm>
            <a:off x="5638801" y="2514600"/>
            <a:ext cx="9906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10" name="Oval 9"/>
          <p:cNvSpPr/>
          <p:nvPr/>
        </p:nvSpPr>
        <p:spPr>
          <a:xfrm>
            <a:off x="7162801" y="2514600"/>
            <a:ext cx="9906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11" name="Oval 10"/>
          <p:cNvSpPr/>
          <p:nvPr/>
        </p:nvSpPr>
        <p:spPr>
          <a:xfrm>
            <a:off x="6019801" y="3657600"/>
            <a:ext cx="9906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12" name="Oval 11"/>
          <p:cNvSpPr/>
          <p:nvPr/>
        </p:nvSpPr>
        <p:spPr>
          <a:xfrm>
            <a:off x="7391401" y="3733800"/>
            <a:ext cx="990600" cy="5334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13" name="Oval 12"/>
          <p:cNvSpPr/>
          <p:nvPr/>
        </p:nvSpPr>
        <p:spPr>
          <a:xfrm>
            <a:off x="8686801" y="3733800"/>
            <a:ext cx="990600" cy="609600"/>
          </a:xfrm>
          <a:prstGeom prst="ellipse">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cxnSp>
        <p:nvCxnSpPr>
          <p:cNvPr id="15" name="Straight Arrow Connector 14"/>
          <p:cNvCxnSpPr/>
          <p:nvPr/>
        </p:nvCxnSpPr>
        <p:spPr>
          <a:xfrm flipH="1">
            <a:off x="4876801" y="2286000"/>
            <a:ext cx="457200" cy="228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715001" y="2286000"/>
            <a:ext cx="304800" cy="228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715001" y="2286000"/>
            <a:ext cx="1676400" cy="228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1" idx="0"/>
          </p:cNvCxnSpPr>
          <p:nvPr/>
        </p:nvCxnSpPr>
        <p:spPr>
          <a:xfrm flipH="1">
            <a:off x="6515101" y="3048000"/>
            <a:ext cx="1104900" cy="6096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4"/>
          </p:cNvCxnSpPr>
          <p:nvPr/>
        </p:nvCxnSpPr>
        <p:spPr>
          <a:xfrm>
            <a:off x="7658101" y="3048000"/>
            <a:ext cx="114300" cy="6858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0" idx="4"/>
          </p:cNvCxnSpPr>
          <p:nvPr/>
        </p:nvCxnSpPr>
        <p:spPr>
          <a:xfrm>
            <a:off x="7658101" y="3048000"/>
            <a:ext cx="1333500" cy="685800"/>
          </a:xfrm>
          <a:prstGeom prst="straightConnector1">
            <a:avLst/>
          </a:prstGeom>
          <a:ln w="19050">
            <a:solidFill>
              <a:schemeClr val="accent5"/>
            </a:solidFill>
            <a:miter lim="8000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9829801" y="1905000"/>
            <a:ext cx="1981200" cy="28194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r>
              <a:rPr lang="en-US" dirty="0"/>
              <a:t>1:2014-09-08</a:t>
            </a:r>
          </a:p>
          <a:p>
            <a:pPr algn="ctr" eaLnBrk="1" hangingPunct="1">
              <a:lnSpc>
                <a:spcPct val="90000"/>
              </a:lnSpc>
              <a:defRPr/>
            </a:pPr>
            <a:r>
              <a:rPr lang="en-US" dirty="0"/>
              <a:t>Phone</a:t>
            </a:r>
          </a:p>
          <a:p>
            <a:pPr algn="ctr" eaLnBrk="1" hangingPunct="1">
              <a:lnSpc>
                <a:spcPct val="90000"/>
              </a:lnSpc>
              <a:defRPr/>
            </a:pPr>
            <a:r>
              <a:rPr lang="en-US" dirty="0"/>
              <a:t>100</a:t>
            </a:r>
          </a:p>
          <a:p>
            <a:pPr algn="ctr" eaLnBrk="1" hangingPunct="1">
              <a:lnSpc>
                <a:spcPct val="90000"/>
              </a:lnSpc>
              <a:defRPr/>
            </a:pPr>
            <a:r>
              <a:rPr lang="en-US" dirty="0" err="1"/>
              <a:t>Ipad</a:t>
            </a:r>
            <a:endParaRPr lang="en-US" dirty="0"/>
          </a:p>
          <a:p>
            <a:pPr algn="ctr" eaLnBrk="1" hangingPunct="1">
              <a:lnSpc>
                <a:spcPct val="90000"/>
              </a:lnSpc>
              <a:defRPr/>
            </a:pPr>
            <a:r>
              <a:rPr lang="en-US" dirty="0"/>
              <a:t>….</a:t>
            </a:r>
          </a:p>
          <a:p>
            <a:pPr algn="ctr" eaLnBrk="1" hangingPunct="1">
              <a:lnSpc>
                <a:spcPct val="90000"/>
              </a:lnSpc>
              <a:defRPr/>
            </a:pPr>
            <a:r>
              <a:rPr lang="en-US" b="1" dirty="0"/>
              <a:t>Leaf-Value-Segment</a:t>
            </a:r>
          </a:p>
        </p:txBody>
      </p:sp>
      <p:sp>
        <p:nvSpPr>
          <p:cNvPr id="27" name="Rectangle 26"/>
          <p:cNvSpPr/>
          <p:nvPr/>
        </p:nvSpPr>
        <p:spPr>
          <a:xfrm>
            <a:off x="4191001" y="4724400"/>
            <a:ext cx="5257800" cy="533400"/>
          </a:xfrm>
          <a:prstGeom prst="rect">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r>
              <a:rPr lang="en-US" b="1" dirty="0"/>
              <a:t>Tree Navigation Segment </a:t>
            </a:r>
            <a:r>
              <a:rPr lang="en-US" dirty="0"/>
              <a:t>with Field Jump Table</a:t>
            </a:r>
          </a:p>
        </p:txBody>
      </p:sp>
      <p:sp>
        <p:nvSpPr>
          <p:cNvPr id="29" name="Right Arrow 28"/>
          <p:cNvSpPr/>
          <p:nvPr/>
        </p:nvSpPr>
        <p:spPr>
          <a:xfrm>
            <a:off x="6096001" y="1981200"/>
            <a:ext cx="3505200" cy="381000"/>
          </a:xfrm>
          <a:prstGeom prst="righ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30" name="Left Arrow 29"/>
          <p:cNvSpPr/>
          <p:nvPr/>
        </p:nvSpPr>
        <p:spPr>
          <a:xfrm>
            <a:off x="3429001" y="2057400"/>
            <a:ext cx="1219200" cy="381000"/>
          </a:xfrm>
          <a:prstGeom prst="leftArrow">
            <a:avLst/>
          </a:prstGeom>
          <a:solidFill>
            <a:schemeClr val="accent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lnSpc>
                <a:spcPct val="90000"/>
              </a:lnSpc>
              <a:defRPr/>
            </a:pPr>
            <a:endParaRPr lang="en-US"/>
          </a:p>
        </p:txBody>
      </p:sp>
      <p:sp>
        <p:nvSpPr>
          <p:cNvPr id="37912" name="TextBox 30"/>
          <p:cNvSpPr txBox="1">
            <a:spLocks noChangeArrowheads="1"/>
          </p:cNvSpPr>
          <p:nvPr/>
        </p:nvSpPr>
        <p:spPr bwMode="auto">
          <a:xfrm>
            <a:off x="3657601" y="1860430"/>
            <a:ext cx="1219200" cy="276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nSpc>
                <a:spcPct val="90000"/>
              </a:lnSpc>
              <a:spcBef>
                <a:spcPts val="1200"/>
              </a:spcBef>
              <a:buClr>
                <a:srgbClr val="9F9F9F"/>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800"/>
              </a:spcBef>
              <a:buClr>
                <a:srgbClr val="9F9F9F"/>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600"/>
              </a:spcBef>
              <a:buClr>
                <a:srgbClr val="9F9F9F"/>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600"/>
              </a:spcBef>
              <a:buClr>
                <a:srgbClr val="9F9F9F"/>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600"/>
              </a:spcBef>
              <a:buClr>
                <a:srgbClr val="9F9F9F"/>
              </a:buClr>
              <a:buFont typeface="Arial" panose="020B0604020202020204" pitchFamily="34" charset="0"/>
              <a:buChar char="•"/>
              <a:defRPr sz="1600">
                <a:solidFill>
                  <a:schemeClr val="tx1"/>
                </a:solidFill>
                <a:latin typeface="Calibri" panose="020F0502020204030204" pitchFamily="34" charset="0"/>
              </a:defRPr>
            </a:lvl5pPr>
            <a:lvl6pPr marL="25146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6pPr>
            <a:lvl7pPr marL="29718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7pPr>
            <a:lvl8pPr marL="34290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8pPr>
            <a:lvl9pPr marL="38862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r>
              <a:rPr lang="en-US" altLang="en-US" sz="1800" dirty="0">
                <a:latin typeface="Arial" panose="020B0604020202020204" pitchFamily="34" charset="0"/>
              </a:rPr>
              <a:t>Ref Field ID</a:t>
            </a:r>
          </a:p>
        </p:txBody>
      </p:sp>
      <p:sp>
        <p:nvSpPr>
          <p:cNvPr id="37913" name="TextBox 32"/>
          <p:cNvSpPr txBox="1">
            <a:spLocks noChangeArrowheads="1"/>
          </p:cNvSpPr>
          <p:nvPr/>
        </p:nvSpPr>
        <p:spPr bwMode="auto">
          <a:xfrm>
            <a:off x="7010401" y="1828800"/>
            <a:ext cx="914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lnSpc>
                <a:spcPct val="90000"/>
              </a:lnSpc>
              <a:spcBef>
                <a:spcPts val="1200"/>
              </a:spcBef>
              <a:buClr>
                <a:srgbClr val="9F9F9F"/>
              </a:buClr>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800"/>
              </a:spcBef>
              <a:buClr>
                <a:srgbClr val="9F9F9F"/>
              </a:buClr>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600"/>
              </a:spcBef>
              <a:buClr>
                <a:srgbClr val="9F9F9F"/>
              </a:buClr>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600"/>
              </a:spcBef>
              <a:buClr>
                <a:srgbClr val="9F9F9F"/>
              </a:buClr>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600"/>
              </a:spcBef>
              <a:buClr>
                <a:srgbClr val="9F9F9F"/>
              </a:buClr>
              <a:buFont typeface="Arial" panose="020B0604020202020204" pitchFamily="34" charset="0"/>
              <a:buChar char="•"/>
              <a:defRPr sz="1600">
                <a:solidFill>
                  <a:schemeClr val="tx1"/>
                </a:solidFill>
                <a:latin typeface="Calibri" panose="020F0502020204030204" pitchFamily="34" charset="0"/>
              </a:defRPr>
            </a:lvl5pPr>
            <a:lvl6pPr marL="25146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6pPr>
            <a:lvl7pPr marL="29718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7pPr>
            <a:lvl8pPr marL="34290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8pPr>
            <a:lvl9pPr marL="3886200" indent="-228600" eaLnBrk="0" fontAlgn="base" hangingPunct="0">
              <a:lnSpc>
                <a:spcPct val="90000"/>
              </a:lnSpc>
              <a:spcBef>
                <a:spcPts val="600"/>
              </a:spcBef>
              <a:spcAft>
                <a:spcPct val="0"/>
              </a:spcAft>
              <a:buClr>
                <a:srgbClr val="9F9F9F"/>
              </a:buClr>
              <a:buFont typeface="Arial" panose="020B0604020202020204" pitchFamily="34" charset="0"/>
              <a:buChar char="•"/>
              <a:defRPr sz="1600">
                <a:solidFill>
                  <a:schemeClr val="tx1"/>
                </a:solidFill>
                <a:latin typeface="Calibri" panose="020F0502020204030204" pitchFamily="34" charset="0"/>
              </a:defRPr>
            </a:lvl9pPr>
          </a:lstStyle>
          <a:p>
            <a:pPr eaLnBrk="1" hangingPunct="1">
              <a:spcBef>
                <a:spcPct val="0"/>
              </a:spcBef>
              <a:buClrTx/>
              <a:buFontTx/>
              <a:buNone/>
            </a:pPr>
            <a:r>
              <a:rPr lang="en-US" altLang="en-US" sz="1800">
                <a:latin typeface="Arial" panose="020B0604020202020204" pitchFamily="34" charset="0"/>
              </a:rPr>
              <a:t>offset</a:t>
            </a:r>
          </a:p>
        </p:txBody>
      </p:sp>
    </p:spTree>
    <p:extLst>
      <p:ext uri="{BB962C8B-B14F-4D97-AF65-F5344CB8AC3E}">
        <p14:creationId xmlns:p14="http://schemas.microsoft.com/office/powerpoint/2010/main" val="394371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5D5EB0-D60F-3943-8B57-F0711A9EA0EF}"/>
              </a:ext>
            </a:extLst>
          </p:cNvPr>
          <p:cNvSpPr>
            <a:spLocks noGrp="1"/>
          </p:cNvSpPr>
          <p:nvPr>
            <p:ph type="ftr" sz="quarter" idx="3"/>
          </p:nvPr>
        </p:nvSpPr>
        <p:spPr/>
        <p:txBody>
          <a:bodyPr/>
          <a:lstStyle/>
          <a:p>
            <a:r>
              <a:rPr lang="en-US" dirty="0"/>
              <a:t>Copyright © 2019 Oracle and/or its affiliates.</a:t>
            </a:r>
          </a:p>
        </p:txBody>
      </p:sp>
      <p:sp>
        <p:nvSpPr>
          <p:cNvPr id="7" name="Content Placeholder 6">
            <a:extLst>
              <a:ext uri="{FF2B5EF4-FFF2-40B4-BE49-F238E27FC236}">
                <a16:creationId xmlns:a16="http://schemas.microsoft.com/office/drawing/2014/main" id="{D1428D6B-F16E-3344-BD56-FD1486247C61}"/>
              </a:ext>
            </a:extLst>
          </p:cNvPr>
          <p:cNvSpPr>
            <a:spLocks noGrp="1"/>
          </p:cNvSpPr>
          <p:nvPr>
            <p:ph type="body" sz="quarter" idx="10"/>
          </p:nvPr>
        </p:nvSpPr>
        <p:spPr/>
        <p:txBody>
          <a:bodyPr>
            <a:normAutofit fontScale="77500" lnSpcReduction="20000"/>
          </a:bodyPr>
          <a:lstStyle/>
          <a:p>
            <a:pPr lvl="1"/>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r>
              <a:rPr lang="en-US" sz="3600" dirty="0"/>
              <a:t>OSON – </a:t>
            </a:r>
            <a:r>
              <a:rPr lang="en-US" sz="3600" b="0" dirty="0" err="1"/>
              <a:t>upto</a:t>
            </a:r>
            <a:r>
              <a:rPr lang="en-US" sz="3600" b="0" dirty="0"/>
              <a:t> </a:t>
            </a:r>
            <a:r>
              <a:rPr lang="en-US" sz="3600" dirty="0">
                <a:solidFill>
                  <a:srgbClr val="FF0000"/>
                </a:solidFill>
              </a:rPr>
              <a:t>2.7x</a:t>
            </a:r>
            <a:r>
              <a:rPr lang="en-US" sz="3600" b="0" dirty="0"/>
              <a:t> more compact than BSON</a:t>
            </a:r>
            <a:endParaRPr lang="en-US" sz="3400" b="0" dirty="0"/>
          </a:p>
        </p:txBody>
      </p:sp>
      <p:graphicFrame>
        <p:nvGraphicFramePr>
          <p:cNvPr id="2" name="Chart 1">
            <a:extLst>
              <a:ext uri="{FF2B5EF4-FFF2-40B4-BE49-F238E27FC236}">
                <a16:creationId xmlns:a16="http://schemas.microsoft.com/office/drawing/2014/main" id="{FBEBC58D-4999-9B4B-AF40-91E8B57BB858}"/>
              </a:ext>
            </a:extLst>
          </p:cNvPr>
          <p:cNvGraphicFramePr/>
          <p:nvPr>
            <p:extLst>
              <p:ext uri="{D42A27DB-BD31-4B8C-83A1-F6EECF244321}">
                <p14:modId xmlns:p14="http://schemas.microsoft.com/office/powerpoint/2010/main" val="2352806269"/>
              </p:ext>
            </p:extLst>
          </p:nvPr>
        </p:nvGraphicFramePr>
        <p:xfrm>
          <a:off x="350621" y="1855694"/>
          <a:ext cx="4611344" cy="43364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D325D91-46AD-504E-BC01-ACA672D12449}"/>
              </a:ext>
            </a:extLst>
          </p:cNvPr>
          <p:cNvGraphicFramePr/>
          <p:nvPr>
            <p:extLst>
              <p:ext uri="{D42A27DB-BD31-4B8C-83A1-F6EECF244321}">
                <p14:modId xmlns:p14="http://schemas.microsoft.com/office/powerpoint/2010/main" val="3381793463"/>
              </p:ext>
            </p:extLst>
          </p:nvPr>
        </p:nvGraphicFramePr>
        <p:xfrm>
          <a:off x="5075021" y="1855694"/>
          <a:ext cx="3396119" cy="43364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a:extLst>
              <a:ext uri="{FF2B5EF4-FFF2-40B4-BE49-F238E27FC236}">
                <a16:creationId xmlns:a16="http://schemas.microsoft.com/office/drawing/2014/main" id="{4171EC59-FD70-194F-A42D-877FA5E069A2}"/>
              </a:ext>
            </a:extLst>
          </p:cNvPr>
          <p:cNvGraphicFramePr/>
          <p:nvPr>
            <p:extLst>
              <p:ext uri="{D42A27DB-BD31-4B8C-83A1-F6EECF244321}">
                <p14:modId xmlns:p14="http://schemas.microsoft.com/office/powerpoint/2010/main" val="2292814508"/>
              </p:ext>
            </p:extLst>
          </p:nvPr>
        </p:nvGraphicFramePr>
        <p:xfrm>
          <a:off x="8584196" y="1855693"/>
          <a:ext cx="3396119" cy="43364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82171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1AD19D-B576-2542-982C-0EB47797361E}"/>
              </a:ext>
            </a:extLst>
          </p:cNvPr>
          <p:cNvSpPr>
            <a:spLocks noGrp="1"/>
          </p:cNvSpPr>
          <p:nvPr>
            <p:ph type="ftr" sz="quarter" idx="3"/>
          </p:nvPr>
        </p:nvSpPr>
        <p:spPr/>
        <p:txBody>
          <a:bodyPr/>
          <a:lstStyle/>
          <a:p>
            <a:endParaRPr lang="en-US" dirty="0">
              <a:solidFill>
                <a:srgbClr val="413636">
                  <a:tint val="75000"/>
                </a:srgbClr>
              </a:solidFill>
            </a:endParaRPr>
          </a:p>
        </p:txBody>
      </p:sp>
      <p:sp>
        <p:nvSpPr>
          <p:cNvPr id="7" name="Text Placeholder 6">
            <a:extLst>
              <a:ext uri="{FF2B5EF4-FFF2-40B4-BE49-F238E27FC236}">
                <a16:creationId xmlns:a16="http://schemas.microsoft.com/office/drawing/2014/main" id="{7B8FEBC8-074A-9648-81A1-C7CA5FDC82C1}"/>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solidFill>
                  <a:srgbClr val="FF0000"/>
                </a:solidFill>
              </a:rPr>
              <a:t>Oracle converged Database</a:t>
            </a:r>
          </a:p>
          <a:p>
            <a:pPr marL="342900" indent="-342900">
              <a:buFont typeface="Arial" panose="020B0604020202020204" pitchFamily="34" charset="0"/>
              <a:buChar char="•"/>
            </a:pPr>
            <a:r>
              <a:rPr lang="en-US" dirty="0">
                <a:solidFill>
                  <a:schemeClr val="tx1">
                    <a:lumMod val="90000"/>
                    <a:lumOff val="10000"/>
                  </a:schemeClr>
                </a:solidFill>
              </a:rPr>
              <a:t>JSON in the Database</a:t>
            </a:r>
            <a:endParaRPr lang="en-US" dirty="0"/>
          </a:p>
          <a:p>
            <a:pPr marL="342900" indent="-342900">
              <a:buFont typeface="Arial" panose="020B0604020202020204" pitchFamily="34" charset="0"/>
              <a:buChar char="•"/>
            </a:pPr>
            <a:r>
              <a:rPr lang="en-US" dirty="0">
                <a:solidFill>
                  <a:schemeClr val="tx1">
                    <a:lumMod val="90000"/>
                    <a:lumOff val="10000"/>
                  </a:schemeClr>
                </a:solidFill>
              </a:rPr>
              <a:t>Autonomous JSON Database</a:t>
            </a:r>
          </a:p>
          <a:p>
            <a:pPr marL="342900" indent="-342900">
              <a:buFont typeface="Arial" panose="020B0604020202020204" pitchFamily="34" charset="0"/>
              <a:buChar char="•"/>
            </a:pPr>
            <a:r>
              <a:rPr lang="en-US" dirty="0"/>
              <a:t>Why Oracle?</a:t>
            </a:r>
          </a:p>
          <a:p>
            <a:pPr marL="342900" indent="-342900">
              <a:buFont typeface="Arial" panose="020B0604020202020204" pitchFamily="34" charset="0"/>
              <a:buChar char="•"/>
            </a:pPr>
            <a:r>
              <a:rPr lang="en-US" dirty="0">
                <a:solidFill>
                  <a:schemeClr val="tx1">
                    <a:lumMod val="90000"/>
                    <a:lumOff val="10000"/>
                  </a:schemeClr>
                </a:solidFill>
              </a:rPr>
              <a:t>Benchmarks</a:t>
            </a:r>
          </a:p>
          <a:p>
            <a:pPr marL="342900" indent="-342900">
              <a:buFont typeface="Arial" panose="020B0604020202020204" pitchFamily="34" charset="0"/>
              <a:buChar char="•"/>
            </a:pPr>
            <a:r>
              <a:rPr lang="en-US" dirty="0">
                <a:solidFill>
                  <a:schemeClr val="tx1">
                    <a:lumMod val="90000"/>
                    <a:lumOff val="10000"/>
                  </a:schemeClr>
                </a:solidFill>
              </a:rPr>
              <a:t>Summary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chemeClr val="accent1"/>
              </a:solidFill>
            </a:endParaRPr>
          </a:p>
        </p:txBody>
      </p:sp>
      <p:sp>
        <p:nvSpPr>
          <p:cNvPr id="6" name="Title 5">
            <a:extLst>
              <a:ext uri="{FF2B5EF4-FFF2-40B4-BE49-F238E27FC236}">
                <a16:creationId xmlns:a16="http://schemas.microsoft.com/office/drawing/2014/main" id="{2DEF4E52-2901-7042-89FA-7459BBE8709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29866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5D5EB0-D60F-3943-8B57-F0711A9EA0EF}"/>
              </a:ext>
            </a:extLst>
          </p:cNvPr>
          <p:cNvSpPr>
            <a:spLocks noGrp="1"/>
          </p:cNvSpPr>
          <p:nvPr>
            <p:ph type="ftr" sz="quarter" idx="3"/>
          </p:nvPr>
        </p:nvSpPr>
        <p:spPr/>
        <p:txBody>
          <a:bodyPr/>
          <a:lstStyle/>
          <a:p>
            <a:r>
              <a:rPr lang="en-US" dirty="0"/>
              <a:t>Copyright © 2019 Oracle and/or its affiliates.</a:t>
            </a:r>
          </a:p>
        </p:txBody>
      </p:sp>
      <p:sp>
        <p:nvSpPr>
          <p:cNvPr id="2" name="Text Placeholder 1">
            <a:extLst>
              <a:ext uri="{FF2B5EF4-FFF2-40B4-BE49-F238E27FC236}">
                <a16:creationId xmlns:a16="http://schemas.microsoft.com/office/drawing/2014/main" id="{131C38E5-2D12-1A48-B136-3A688F2EE54D}"/>
              </a:ext>
            </a:extLst>
          </p:cNvPr>
          <p:cNvSpPr>
            <a:spLocks noGrp="1"/>
          </p:cNvSpPr>
          <p:nvPr>
            <p:ph type="body" sz="quarter" idx="10"/>
          </p:nvPr>
        </p:nvSpPr>
        <p:spPr/>
        <p:txBody>
          <a:bodyPr/>
          <a:lstStyle/>
          <a:p>
            <a:r>
              <a:rPr lang="en-US" dirty="0"/>
              <a:t>OSON – </a:t>
            </a:r>
            <a:r>
              <a:rPr lang="en-US" b="0" dirty="0"/>
              <a:t>End to end support without conversions </a:t>
            </a:r>
          </a:p>
        </p:txBody>
      </p:sp>
      <p:pic>
        <p:nvPicPr>
          <p:cNvPr id="8" name="Content Placeholder 7"/>
          <p:cNvPicPr>
            <a:picLocks noGrp="1"/>
          </p:cNvPicPr>
          <p:nvPr>
            <p:ph idx="4294967295"/>
          </p:nvPr>
        </p:nvPicPr>
        <p:blipFill>
          <a:blip r:embed="rId3" cstate="print">
            <a:extLst>
              <a:ext uri="{28A0092B-C50C-407E-A947-70E740481C1C}">
                <a14:useLocalDpi xmlns:a14="http://schemas.microsoft.com/office/drawing/2010/main" val="0"/>
              </a:ext>
            </a:extLst>
          </a:blip>
          <a:srcRect/>
          <a:stretch>
            <a:fillRect/>
          </a:stretch>
        </p:blipFill>
        <p:spPr bwMode="auto">
          <a:xfrm>
            <a:off x="585788" y="1900238"/>
            <a:ext cx="11229975" cy="4271962"/>
          </a:xfrm>
          <a:prstGeom prst="rect">
            <a:avLst/>
          </a:prstGeom>
          <a:noFill/>
        </p:spPr>
      </p:pic>
    </p:spTree>
    <p:extLst>
      <p:ext uri="{BB962C8B-B14F-4D97-AF65-F5344CB8AC3E}">
        <p14:creationId xmlns:p14="http://schemas.microsoft.com/office/powerpoint/2010/main" val="20681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749" y="1977532"/>
            <a:ext cx="2941601" cy="2941601"/>
          </a:xfrm>
          <a:prstGeom prst="rect">
            <a:avLst/>
          </a:prstGeom>
        </p:spPr>
      </p:pic>
      <p:sp>
        <p:nvSpPr>
          <p:cNvPr id="50190" name="Footer Placeholder 2"/>
          <p:cNvSpPr>
            <a:spLocks noGrp="1"/>
          </p:cNvSpPr>
          <p:nvPr>
            <p:ph type="ftr" sz="quarter" idx="3"/>
          </p:nvPr>
        </p:nvSpPr>
        <p:spPr/>
        <p:txBody>
          <a:bodyPr/>
          <a:lstStyle/>
          <a:p>
            <a:r>
              <a:rPr lang="en-US" dirty="0"/>
              <a:t>Public</a:t>
            </a:r>
          </a:p>
        </p:txBody>
      </p:sp>
      <p:sp>
        <p:nvSpPr>
          <p:cNvPr id="50191" name="Slide Number Placeholder 8"/>
          <p:cNvSpPr>
            <a:spLocks noGrp="1"/>
          </p:cNvSpPr>
          <p:nvPr>
            <p:ph type="sldNum" sz="quarter" idx="4"/>
          </p:nvPr>
        </p:nvSpPr>
        <p:spPr/>
        <p:txBody>
          <a:bodyPr/>
          <a:lstStyle/>
          <a:p>
            <a:fld id="{AD99241C-7FB2-42D6-B38F-6E061F61C995}" type="slidenum">
              <a:rPr lang="en-US" smtClean="0"/>
              <a:pPr/>
              <a:t>21</a:t>
            </a:fld>
            <a:endParaRPr lang="en-US"/>
          </a:p>
        </p:txBody>
      </p:sp>
      <p:sp>
        <p:nvSpPr>
          <p:cNvPr id="3" name="Text Placeholder 2">
            <a:extLst>
              <a:ext uri="{FF2B5EF4-FFF2-40B4-BE49-F238E27FC236}">
                <a16:creationId xmlns:a16="http://schemas.microsoft.com/office/drawing/2014/main" id="{D578FFD8-5741-0C4E-93BD-D06C42B40227}"/>
              </a:ext>
            </a:extLst>
          </p:cNvPr>
          <p:cNvSpPr>
            <a:spLocks noGrp="1"/>
          </p:cNvSpPr>
          <p:nvPr>
            <p:ph type="body" sz="quarter" idx="10"/>
          </p:nvPr>
        </p:nvSpPr>
        <p:spPr/>
        <p:txBody>
          <a:bodyPr/>
          <a:lstStyle/>
          <a:p>
            <a:r>
              <a:rPr lang="en-US" dirty="0"/>
              <a:t>Oracle JSON Document Database</a:t>
            </a:r>
          </a:p>
        </p:txBody>
      </p:sp>
      <p:pic>
        <p:nvPicPr>
          <p:cNvPr id="7" name="Picture 6" descr="ic-Application-red.png"/>
          <p:cNvPicPr>
            <a:picLocks noChangeAspect="1"/>
          </p:cNvPicPr>
          <p:nvPr/>
        </p:nvPicPr>
        <p:blipFill>
          <a:blip r:embed="rId4" cstate="print">
            <a:duotone>
              <a:schemeClr val="accent1">
                <a:shade val="45000"/>
                <a:satMod val="135000"/>
              </a:schemeClr>
              <a:prstClr val="white"/>
            </a:duotone>
          </a:blip>
          <a:stretch>
            <a:fillRect/>
          </a:stretch>
        </p:blipFill>
        <p:spPr>
          <a:xfrm>
            <a:off x="311525" y="2497456"/>
            <a:ext cx="2671439" cy="2672135"/>
          </a:xfrm>
          <a:prstGeom prst="rect">
            <a:avLst/>
          </a:prstGeom>
        </p:spPr>
      </p:pic>
      <p:grpSp>
        <p:nvGrpSpPr>
          <p:cNvPr id="2" name="Group 13"/>
          <p:cNvGrpSpPr>
            <a:grpSpLocks/>
          </p:cNvGrpSpPr>
          <p:nvPr/>
        </p:nvGrpSpPr>
        <p:grpSpPr bwMode="auto">
          <a:xfrm>
            <a:off x="7441987" y="4034095"/>
            <a:ext cx="1885304" cy="786943"/>
            <a:chOff x="2039776" y="2451458"/>
            <a:chExt cx="1414638" cy="589487"/>
          </a:xfrm>
        </p:grpSpPr>
        <p:pic>
          <p:nvPicPr>
            <p:cNvPr id="50195" name="Picture 14" descr="ic-Arrow1-gray.png"/>
            <p:cNvPicPr>
              <a:picLocks noChangeAspect="1"/>
            </p:cNvPicPr>
            <p:nvPr/>
          </p:nvPicPr>
          <p:blipFill>
            <a:blip r:embed="rId5" cstate="print"/>
            <a:srcRect/>
            <a:stretch>
              <a:fillRect/>
            </a:stretch>
          </p:blipFill>
          <p:spPr bwMode="auto">
            <a:xfrm flipH="1">
              <a:off x="2039776" y="2463800"/>
              <a:ext cx="577145" cy="577145"/>
            </a:xfrm>
            <a:prstGeom prst="rect">
              <a:avLst/>
            </a:prstGeom>
            <a:noFill/>
            <a:ln w="9525">
              <a:noFill/>
              <a:miter lim="800000"/>
              <a:headEnd/>
              <a:tailEnd/>
            </a:ln>
          </p:spPr>
        </p:pic>
        <p:pic>
          <p:nvPicPr>
            <p:cNvPr id="50196" name="Picture 15" descr="ic-Arrow1-gray.png"/>
            <p:cNvPicPr>
              <a:picLocks noChangeAspect="1"/>
            </p:cNvPicPr>
            <p:nvPr/>
          </p:nvPicPr>
          <p:blipFill>
            <a:blip r:embed="rId5" cstate="print"/>
            <a:srcRect/>
            <a:stretch>
              <a:fillRect/>
            </a:stretch>
          </p:blipFill>
          <p:spPr bwMode="auto">
            <a:xfrm>
              <a:off x="2877269" y="2451458"/>
              <a:ext cx="577145" cy="577145"/>
            </a:xfrm>
            <a:prstGeom prst="rect">
              <a:avLst/>
            </a:prstGeom>
            <a:noFill/>
            <a:ln w="9525">
              <a:noFill/>
              <a:miter lim="800000"/>
              <a:headEnd/>
              <a:tailEnd/>
            </a:ln>
          </p:spPr>
        </p:pic>
        <p:sp>
          <p:nvSpPr>
            <p:cNvPr id="50197" name="TextBox 16"/>
            <p:cNvSpPr txBox="1">
              <a:spLocks noChangeArrowheads="1"/>
            </p:cNvSpPr>
            <p:nvPr/>
          </p:nvSpPr>
          <p:spPr bwMode="auto">
            <a:xfrm>
              <a:off x="2489406" y="2552317"/>
              <a:ext cx="504220" cy="345826"/>
            </a:xfrm>
            <a:prstGeom prst="rect">
              <a:avLst/>
            </a:prstGeom>
            <a:noFill/>
            <a:ln w="9525">
              <a:noFill/>
              <a:miter lim="800000"/>
              <a:headEnd/>
              <a:tailEnd/>
            </a:ln>
          </p:spPr>
          <p:txBody>
            <a:bodyPr wrap="none">
              <a:spAutoFit/>
            </a:bodyPr>
            <a:lstStyle/>
            <a:p>
              <a:pPr algn="ctr"/>
              <a:r>
                <a:rPr lang="en-US" sz="2400" b="1" dirty="0">
                  <a:solidFill>
                    <a:schemeClr val="tx2"/>
                  </a:solidFill>
                </a:rPr>
                <a:t>SQL</a:t>
              </a:r>
              <a:endParaRPr lang="en-US" sz="2700" b="1" dirty="0">
                <a:solidFill>
                  <a:schemeClr val="tx2"/>
                </a:solidFill>
              </a:endParaRPr>
            </a:p>
          </p:txBody>
        </p:sp>
      </p:grpSp>
      <p:sp>
        <p:nvSpPr>
          <p:cNvPr id="50184" name="TextBox 19"/>
          <p:cNvSpPr txBox="1">
            <a:spLocks noChangeArrowheads="1"/>
          </p:cNvSpPr>
          <p:nvPr/>
        </p:nvSpPr>
        <p:spPr bwMode="auto">
          <a:xfrm>
            <a:off x="603073" y="4919134"/>
            <a:ext cx="2176816" cy="954075"/>
          </a:xfrm>
          <a:prstGeom prst="rect">
            <a:avLst/>
          </a:prstGeom>
          <a:noFill/>
          <a:ln w="9525">
            <a:noFill/>
            <a:miter lim="800000"/>
            <a:headEnd/>
            <a:tailEnd/>
          </a:ln>
        </p:spPr>
        <p:txBody>
          <a:bodyPr wrap="square" lIns="121888" tIns="60944" rIns="121888" bIns="60944">
            <a:spAutoFit/>
          </a:bodyPr>
          <a:lstStyle/>
          <a:p>
            <a:pPr algn="ctr"/>
            <a:r>
              <a:rPr lang="en-US" dirty="0"/>
              <a:t>No-SQL Application development using SODA</a:t>
            </a:r>
          </a:p>
        </p:txBody>
      </p:sp>
      <p:sp>
        <p:nvSpPr>
          <p:cNvPr id="50185" name="TextBox 21"/>
          <p:cNvSpPr txBox="1">
            <a:spLocks noChangeArrowheads="1"/>
          </p:cNvSpPr>
          <p:nvPr/>
        </p:nvSpPr>
        <p:spPr bwMode="auto">
          <a:xfrm>
            <a:off x="4857417" y="4919134"/>
            <a:ext cx="2432746" cy="984875"/>
          </a:xfrm>
          <a:prstGeom prst="rect">
            <a:avLst/>
          </a:prstGeom>
          <a:noFill/>
          <a:ln w="9525">
            <a:noFill/>
            <a:miter lim="800000"/>
            <a:headEnd/>
            <a:tailEnd/>
          </a:ln>
        </p:spPr>
        <p:txBody>
          <a:bodyPr wrap="none" lIns="121888" tIns="60944" rIns="121888" bIns="60944">
            <a:spAutoFit/>
          </a:bodyPr>
          <a:lstStyle/>
          <a:p>
            <a:pPr algn="ctr"/>
            <a:r>
              <a:rPr lang="en-US" dirty="0"/>
              <a:t>JSON Documents </a:t>
            </a:r>
          </a:p>
          <a:p>
            <a:pPr algn="ctr"/>
            <a:r>
              <a:rPr lang="en-US" dirty="0"/>
              <a:t>Stored and Managed</a:t>
            </a:r>
          </a:p>
          <a:p>
            <a:pPr algn="ctr"/>
            <a:r>
              <a:rPr lang="en-US" dirty="0"/>
              <a:t>Using Oracle Database</a:t>
            </a:r>
          </a:p>
        </p:txBody>
      </p:sp>
      <p:sp>
        <p:nvSpPr>
          <p:cNvPr id="50186" name="TextBox 23"/>
          <p:cNvSpPr txBox="1">
            <a:spLocks noChangeArrowheads="1"/>
          </p:cNvSpPr>
          <p:nvPr/>
        </p:nvSpPr>
        <p:spPr bwMode="auto">
          <a:xfrm>
            <a:off x="8838486" y="4953001"/>
            <a:ext cx="2695570" cy="984875"/>
          </a:xfrm>
          <a:prstGeom prst="rect">
            <a:avLst/>
          </a:prstGeom>
          <a:noFill/>
          <a:ln w="9525">
            <a:noFill/>
            <a:miter lim="800000"/>
            <a:headEnd/>
            <a:tailEnd/>
          </a:ln>
        </p:spPr>
        <p:txBody>
          <a:bodyPr wrap="none" lIns="121888" tIns="60944" rIns="121888" bIns="60944">
            <a:spAutoFit/>
          </a:bodyPr>
          <a:lstStyle/>
          <a:p>
            <a:pPr algn="ctr"/>
            <a:r>
              <a:rPr lang="en-US" dirty="0"/>
              <a:t>SQL based reporting</a:t>
            </a:r>
          </a:p>
          <a:p>
            <a:pPr algn="ctr"/>
            <a:r>
              <a:rPr lang="en-US" dirty="0"/>
              <a:t>and analytical operations</a:t>
            </a:r>
          </a:p>
          <a:p>
            <a:pPr algn="ctr"/>
            <a:r>
              <a:rPr lang="en-US" dirty="0"/>
              <a:t>on JSON Documents</a:t>
            </a:r>
          </a:p>
        </p:txBody>
      </p:sp>
      <p:sp>
        <p:nvSpPr>
          <p:cNvPr id="26" name="Text Box 14"/>
          <p:cNvSpPr txBox="1">
            <a:spLocks noChangeArrowheads="1"/>
          </p:cNvSpPr>
          <p:nvPr/>
        </p:nvSpPr>
        <p:spPr bwMode="auto">
          <a:xfrm>
            <a:off x="5060354" y="2292353"/>
            <a:ext cx="2012040" cy="447213"/>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100" dirty="0">
                <a:solidFill>
                  <a:schemeClr val="accent1"/>
                </a:solidFill>
                <a:latin typeface="+mj-lt"/>
                <a:cs typeface="ＭＳ Ｐゴシック" pitchFamily="-111" charset="-128"/>
              </a:rPr>
              <a:t>Oracle Database</a:t>
            </a:r>
          </a:p>
        </p:txBody>
      </p:sp>
      <p:pic>
        <p:nvPicPr>
          <p:cNvPr id="30" name="Picture 2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55367" y="4006191"/>
            <a:ext cx="1385047" cy="946810"/>
          </a:xfrm>
          <a:prstGeom prst="rect">
            <a:avLst/>
          </a:prstGeom>
        </p:spPr>
      </p:pic>
      <p:grpSp>
        <p:nvGrpSpPr>
          <p:cNvPr id="31" name="Group 13"/>
          <p:cNvGrpSpPr>
            <a:grpSpLocks/>
          </p:cNvGrpSpPr>
          <p:nvPr/>
        </p:nvGrpSpPr>
        <p:grpSpPr bwMode="auto">
          <a:xfrm>
            <a:off x="2595333" y="4050569"/>
            <a:ext cx="2264244" cy="887608"/>
            <a:chOff x="1885244" y="2463800"/>
            <a:chExt cx="1698979" cy="664894"/>
          </a:xfrm>
        </p:grpSpPr>
        <p:pic>
          <p:nvPicPr>
            <p:cNvPr id="32" name="Picture 14" descr="ic-Arrow1-gray.png"/>
            <p:cNvPicPr>
              <a:picLocks noChangeAspect="1"/>
            </p:cNvPicPr>
            <p:nvPr/>
          </p:nvPicPr>
          <p:blipFill>
            <a:blip r:embed="rId5" cstate="print"/>
            <a:srcRect/>
            <a:stretch>
              <a:fillRect/>
            </a:stretch>
          </p:blipFill>
          <p:spPr bwMode="auto">
            <a:xfrm flipH="1">
              <a:off x="1885244" y="2463800"/>
              <a:ext cx="577145" cy="577145"/>
            </a:xfrm>
            <a:prstGeom prst="rect">
              <a:avLst/>
            </a:prstGeom>
            <a:noFill/>
            <a:ln w="9525">
              <a:noFill/>
              <a:miter lim="800000"/>
              <a:headEnd/>
              <a:tailEnd/>
            </a:ln>
          </p:spPr>
        </p:pic>
        <p:pic>
          <p:nvPicPr>
            <p:cNvPr id="33" name="Picture 15" descr="ic-Arrow1-gray.png"/>
            <p:cNvPicPr>
              <a:picLocks noChangeAspect="1"/>
            </p:cNvPicPr>
            <p:nvPr/>
          </p:nvPicPr>
          <p:blipFill>
            <a:blip r:embed="rId5" cstate="print"/>
            <a:srcRect/>
            <a:stretch>
              <a:fillRect/>
            </a:stretch>
          </p:blipFill>
          <p:spPr bwMode="auto">
            <a:xfrm>
              <a:off x="3007078" y="2463800"/>
              <a:ext cx="577145" cy="577145"/>
            </a:xfrm>
            <a:prstGeom prst="rect">
              <a:avLst/>
            </a:prstGeom>
            <a:noFill/>
            <a:ln w="9525">
              <a:noFill/>
              <a:miter lim="800000"/>
              <a:headEnd/>
              <a:tailEnd/>
            </a:ln>
          </p:spPr>
        </p:pic>
        <p:sp>
          <p:nvSpPr>
            <p:cNvPr id="34" name="TextBox 16"/>
            <p:cNvSpPr txBox="1">
              <a:spLocks noChangeArrowheads="1"/>
            </p:cNvSpPr>
            <p:nvPr/>
          </p:nvSpPr>
          <p:spPr bwMode="auto">
            <a:xfrm>
              <a:off x="2355896" y="2552317"/>
              <a:ext cx="771246" cy="576377"/>
            </a:xfrm>
            <a:prstGeom prst="rect">
              <a:avLst/>
            </a:prstGeom>
            <a:noFill/>
            <a:ln w="9525">
              <a:noFill/>
              <a:miter lim="800000"/>
              <a:headEnd/>
              <a:tailEnd/>
            </a:ln>
          </p:spPr>
          <p:txBody>
            <a:bodyPr wrap="none">
              <a:spAutoFit/>
            </a:bodyPr>
            <a:lstStyle/>
            <a:p>
              <a:pPr algn="ctr"/>
              <a:r>
                <a:rPr lang="en-US" sz="2200" b="1" dirty="0">
                  <a:solidFill>
                    <a:schemeClr val="tx2"/>
                  </a:solidFill>
                </a:rPr>
                <a:t>SODA</a:t>
              </a:r>
              <a:br>
                <a:rPr lang="en-US" sz="2200" b="1" dirty="0">
                  <a:solidFill>
                    <a:schemeClr val="tx2"/>
                  </a:solidFill>
                </a:rPr>
              </a:br>
              <a:r>
                <a:rPr lang="en-US" sz="2200" b="1" dirty="0">
                  <a:solidFill>
                    <a:schemeClr val="tx2"/>
                  </a:solidFill>
                </a:rPr>
                <a:t>(JSON) </a:t>
              </a:r>
            </a:p>
          </p:txBody>
        </p:sp>
      </p:grpSp>
      <p:pic>
        <p:nvPicPr>
          <p:cNvPr id="24" name="Picture 9" descr="ic-BusinessIntelligence-red.png"/>
          <p:cNvPicPr>
            <a:picLocks noChangeAspect="1"/>
          </p:cNvPicPr>
          <p:nvPr/>
        </p:nvPicPr>
        <p:blipFill>
          <a:blip r:embed="rId7" cstate="print">
            <a:extLst>
              <a:ext uri="{BEBA8EAE-BF5A-486C-A8C5-ECC9F3942E4B}">
                <a14:imgProps xmlns:a14="http://schemas.microsoft.com/office/drawing/2010/main">
                  <a14:imgLayer r:embed="rId8">
                    <a14:imgEffect>
                      <a14:saturation sat="66000"/>
                    </a14:imgEffect>
                    <a14:imgEffect>
                      <a14:brightnessContrast bright="-20000" contrast="20000"/>
                    </a14:imgEffect>
                  </a14:imgLayer>
                </a14:imgProps>
              </a:ext>
            </a:extLst>
          </a:blip>
          <a:srcRect/>
          <a:stretch>
            <a:fillRect/>
          </a:stretch>
        </p:blipFill>
        <p:spPr bwMode="auto">
          <a:xfrm>
            <a:off x="8940061" y="2616202"/>
            <a:ext cx="2689853" cy="2637367"/>
          </a:xfrm>
          <a:prstGeom prst="rect">
            <a:avLst/>
          </a:prstGeom>
          <a:noFill/>
          <a:ln w="9525">
            <a:noFill/>
            <a:miter lim="800000"/>
            <a:headEnd/>
            <a:tailEnd/>
          </a:ln>
        </p:spPr>
      </p:pic>
      <p:sp>
        <p:nvSpPr>
          <p:cNvPr id="21" name="Rounded Rectangle 20">
            <a:extLst>
              <a:ext uri="{FF2B5EF4-FFF2-40B4-BE49-F238E27FC236}">
                <a16:creationId xmlns:a16="http://schemas.microsoft.com/office/drawing/2014/main" id="{3A95C2FB-97F5-8C4C-98F1-B59B8F4D2B29}"/>
              </a:ext>
            </a:extLst>
          </p:cNvPr>
          <p:cNvSpPr/>
          <p:nvPr/>
        </p:nvSpPr>
        <p:spPr>
          <a:xfrm>
            <a:off x="8558123" y="1862617"/>
            <a:ext cx="3158252" cy="4375904"/>
          </a:xfrm>
          <a:prstGeom prst="roundRect">
            <a:avLst/>
          </a:prstGeom>
          <a:solidFill>
            <a:schemeClr val="accent1">
              <a:alpha val="3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02161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185139-89C2-5C4F-AFFA-59BE7956D9FE}"/>
              </a:ext>
            </a:extLst>
          </p:cNvPr>
          <p:cNvSpPr>
            <a:spLocks noGrp="1"/>
          </p:cNvSpPr>
          <p:nvPr>
            <p:ph type="ftr" sz="quarter" idx="3"/>
          </p:nvPr>
        </p:nvSpPr>
        <p:spPr/>
        <p:txBody>
          <a:bodyPr/>
          <a:lstStyle/>
          <a:p>
            <a:r>
              <a:rPr lang="en-US"/>
              <a:t>Confidential – Oracle Internal/Restricted/Highly Restricted</a:t>
            </a:r>
            <a:endParaRPr lang="en-US" dirty="0"/>
          </a:p>
        </p:txBody>
      </p:sp>
      <p:sp>
        <p:nvSpPr>
          <p:cNvPr id="7" name="Content Placeholder 6">
            <a:extLst>
              <a:ext uri="{FF2B5EF4-FFF2-40B4-BE49-F238E27FC236}">
                <a16:creationId xmlns:a16="http://schemas.microsoft.com/office/drawing/2014/main" id="{C2553DE4-AEB8-BD43-BC2C-093C1842783E}"/>
              </a:ext>
            </a:extLst>
          </p:cNvPr>
          <p:cNvSpPr>
            <a:spLocks noGrp="1"/>
          </p:cNvSpPr>
          <p:nvPr>
            <p:ph type="body" sz="quarter" idx="12"/>
          </p:nvPr>
        </p:nvSpPr>
        <p:spPr/>
        <p:txBody>
          <a:bodyPr/>
          <a:lstStyle/>
          <a:p>
            <a:pPr marL="0" indent="0">
              <a:buNone/>
            </a:pPr>
            <a:r>
              <a:rPr lang="en-US" dirty="0">
                <a:latin typeface="Arial" charset="0"/>
                <a:cs typeface="Arial" charset="0"/>
              </a:rPr>
              <a:t>SQL/JSON standard</a:t>
            </a:r>
          </a:p>
          <a:p>
            <a:pPr lvl="1"/>
            <a:r>
              <a:rPr lang="en-US" dirty="0">
                <a:latin typeface="Arial" charset="0"/>
                <a:cs typeface="Arial" charset="0"/>
              </a:rPr>
              <a:t>Joint proposal with IBM</a:t>
            </a:r>
          </a:p>
          <a:p>
            <a:pPr lvl="1"/>
            <a:r>
              <a:rPr lang="en-US" dirty="0">
                <a:latin typeface="Arial" charset="0"/>
                <a:cs typeface="Arial" charset="0"/>
              </a:rPr>
              <a:t>SQL extended with new operators for json e.g. JSON_VALUE</a:t>
            </a:r>
          </a:p>
          <a:p>
            <a:pPr lvl="1"/>
            <a:r>
              <a:rPr lang="en-US" dirty="0">
                <a:latin typeface="Arial" charset="0"/>
                <a:cs typeface="Arial" charset="0"/>
              </a:rPr>
              <a:t>All operators use JSON Path language for intra document navigation</a:t>
            </a:r>
          </a:p>
          <a:p>
            <a:pPr marL="0" indent="0">
              <a:buNone/>
            </a:pPr>
            <a:endParaRPr lang="en-US" dirty="0"/>
          </a:p>
        </p:txBody>
      </p:sp>
      <p:sp>
        <p:nvSpPr>
          <p:cNvPr id="6" name="Title 5">
            <a:extLst>
              <a:ext uri="{FF2B5EF4-FFF2-40B4-BE49-F238E27FC236}">
                <a16:creationId xmlns:a16="http://schemas.microsoft.com/office/drawing/2014/main" id="{97E5A4B6-BCC1-9041-A8A2-E64F85AF706F}"/>
              </a:ext>
            </a:extLst>
          </p:cNvPr>
          <p:cNvSpPr>
            <a:spLocks noGrp="1"/>
          </p:cNvSpPr>
          <p:nvPr>
            <p:ph type="title"/>
          </p:nvPr>
        </p:nvSpPr>
        <p:spPr/>
        <p:txBody>
          <a:bodyPr/>
          <a:lstStyle/>
          <a:p>
            <a:r>
              <a:rPr lang="en-US" dirty="0">
                <a:cs typeface="Arial" charset="0"/>
              </a:rPr>
              <a:t>SQL/JSON</a:t>
            </a:r>
            <a:endParaRPr lang="en-US" dirty="0"/>
          </a:p>
        </p:txBody>
      </p:sp>
      <p:sp>
        <p:nvSpPr>
          <p:cNvPr id="8" name="TextBox 7">
            <a:extLst>
              <a:ext uri="{FF2B5EF4-FFF2-40B4-BE49-F238E27FC236}">
                <a16:creationId xmlns:a16="http://schemas.microsoft.com/office/drawing/2014/main" id="{79B1A8DB-DF14-B846-B0B1-D9AA0A97179B}"/>
              </a:ext>
            </a:extLst>
          </p:cNvPr>
          <p:cNvSpPr txBox="1"/>
          <p:nvPr/>
        </p:nvSpPr>
        <p:spPr>
          <a:xfrm>
            <a:off x="442928" y="4823012"/>
            <a:ext cx="9310672" cy="1600965"/>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lvl="1"/>
            <a:r>
              <a:rPr lang="en-US" sz="2000" dirty="0">
                <a:solidFill>
                  <a:schemeClr val="tx1"/>
                </a:solidFill>
              </a:rPr>
              <a:t>SQL&gt; select </a:t>
            </a:r>
            <a:r>
              <a:rPr lang="en-US" sz="2000" dirty="0">
                <a:solidFill>
                  <a:srgbClr val="FF0000"/>
                </a:solidFill>
              </a:rPr>
              <a:t>JSON_VALUE</a:t>
            </a:r>
            <a:r>
              <a:rPr lang="en-US" sz="2000" dirty="0">
                <a:solidFill>
                  <a:schemeClr val="tx1"/>
                </a:solidFill>
              </a:rPr>
              <a:t>(PO_DOCUMENT, </a:t>
            </a:r>
            <a:r>
              <a:rPr lang="en-US" sz="2000" dirty="0">
                <a:solidFill>
                  <a:srgbClr val="0070C0"/>
                </a:solidFill>
              </a:rPr>
              <a:t>‘$.</a:t>
            </a:r>
            <a:r>
              <a:rPr lang="en-US" sz="2000" dirty="0" err="1">
                <a:solidFill>
                  <a:srgbClr val="0070C0"/>
                </a:solidFill>
              </a:rPr>
              <a:t>LineItems</a:t>
            </a:r>
            <a:r>
              <a:rPr lang="en-US" sz="2000" dirty="0">
                <a:solidFill>
                  <a:srgbClr val="0070C0"/>
                </a:solidFill>
              </a:rPr>
              <a:t>[0].</a:t>
            </a:r>
            <a:r>
              <a:rPr lang="en-US" sz="2000" dirty="0" err="1">
                <a:solidFill>
                  <a:srgbClr val="0070C0"/>
                </a:solidFill>
              </a:rPr>
              <a:t>Part.UnitPrice</a:t>
            </a:r>
            <a:r>
              <a:rPr lang="en-US" sz="2000" dirty="0">
                <a:solidFill>
                  <a:schemeClr val="tx1"/>
                </a:solidFill>
              </a:rPr>
              <a:t>’</a:t>
            </a:r>
          </a:p>
          <a:p>
            <a:pPr marL="0" lvl="1"/>
            <a:r>
              <a:rPr lang="en-US" sz="2000" dirty="0">
                <a:solidFill>
                  <a:schemeClr val="tx1"/>
                </a:solidFill>
              </a:rPr>
              <a:t>  2                                                 returning NUMBER(5,3))</a:t>
            </a:r>
          </a:p>
          <a:p>
            <a:pPr marL="0" lvl="1"/>
            <a:r>
              <a:rPr lang="en-US" sz="2000" dirty="0">
                <a:solidFill>
                  <a:schemeClr val="tx1"/>
                </a:solidFill>
              </a:rPr>
              <a:t>  3        from J_PURCHASEORDER p</a:t>
            </a:r>
          </a:p>
          <a:p>
            <a:pPr marL="0" lvl="1"/>
            <a:r>
              <a:rPr lang="en-US" sz="2000" dirty="0">
                <a:solidFill>
                  <a:schemeClr val="tx1"/>
                </a:solidFill>
              </a:rPr>
              <a:t>  4        where </a:t>
            </a:r>
            <a:r>
              <a:rPr lang="en-US" sz="2000" dirty="0">
                <a:solidFill>
                  <a:srgbClr val="FF0000"/>
                </a:solidFill>
              </a:rPr>
              <a:t>JSON_VALUE</a:t>
            </a:r>
            <a:r>
              <a:rPr lang="en-US" sz="2000" dirty="0">
                <a:solidFill>
                  <a:schemeClr val="tx1"/>
                </a:solidFill>
              </a:rPr>
              <a:t>(PO_DOCUMENT, </a:t>
            </a:r>
            <a:r>
              <a:rPr lang="en-US" sz="2000" dirty="0">
                <a:solidFill>
                  <a:srgbClr val="0070C0"/>
                </a:solidFill>
              </a:rPr>
              <a:t>‘$.</a:t>
            </a:r>
            <a:r>
              <a:rPr lang="en-US" sz="2000" dirty="0" err="1">
                <a:solidFill>
                  <a:srgbClr val="0070C0"/>
                </a:solidFill>
              </a:rPr>
              <a:t>PONumber</a:t>
            </a:r>
            <a:r>
              <a:rPr lang="en-US" sz="2000" dirty="0">
                <a:solidFill>
                  <a:schemeClr val="tx1"/>
                </a:solidFill>
              </a:rPr>
              <a:t>’ </a:t>
            </a:r>
          </a:p>
          <a:p>
            <a:pPr marL="0" lvl="1"/>
            <a:r>
              <a:rPr lang="en-US" sz="2000" dirty="0">
                <a:solidFill>
                  <a:schemeClr val="tx1"/>
                </a:solidFill>
              </a:rPr>
              <a:t>  5                                                   returning NUMBER(10))  = 1600</a:t>
            </a:r>
          </a:p>
        </p:txBody>
      </p:sp>
      <p:sp>
        <p:nvSpPr>
          <p:cNvPr id="9" name="TextBox 8">
            <a:extLst>
              <a:ext uri="{FF2B5EF4-FFF2-40B4-BE49-F238E27FC236}">
                <a16:creationId xmlns:a16="http://schemas.microsoft.com/office/drawing/2014/main" id="{BBE2EED8-5C4B-7C4E-8B69-4DF00CD0A061}"/>
              </a:ext>
            </a:extLst>
          </p:cNvPr>
          <p:cNvSpPr txBox="1"/>
          <p:nvPr/>
        </p:nvSpPr>
        <p:spPr>
          <a:xfrm>
            <a:off x="442927" y="3693509"/>
            <a:ext cx="9310671" cy="1001959"/>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defRPr/>
            </a:pPr>
            <a:r>
              <a:rPr lang="en-US" dirty="0">
                <a:solidFill>
                  <a:schemeClr val="tx1"/>
                </a:solidFill>
              </a:rPr>
              <a:t>CREATE TABLE J_PURCHASEORDER (</a:t>
            </a:r>
          </a:p>
          <a:p>
            <a:pPr>
              <a:defRPr/>
            </a:pPr>
            <a:r>
              <a:rPr lang="en-US" dirty="0">
                <a:solidFill>
                  <a:schemeClr val="tx1"/>
                </a:solidFill>
              </a:rPr>
              <a:t>    id		INTEGER PRIMARY KEY,</a:t>
            </a:r>
          </a:p>
          <a:p>
            <a:pPr>
              <a:defRPr/>
            </a:pPr>
            <a:r>
              <a:rPr lang="en-US" dirty="0">
                <a:solidFill>
                  <a:schemeClr val="tx1"/>
                </a:solidFill>
              </a:rPr>
              <a:t>    </a:t>
            </a:r>
            <a:r>
              <a:rPr lang="en-US" dirty="0" err="1">
                <a:solidFill>
                  <a:schemeClr val="tx1"/>
                </a:solidFill>
              </a:rPr>
              <a:t>po_document</a:t>
            </a:r>
            <a:r>
              <a:rPr lang="en-US" dirty="0">
                <a:solidFill>
                  <a:schemeClr val="tx1"/>
                </a:solidFill>
              </a:rPr>
              <a:t>	</a:t>
            </a:r>
            <a:r>
              <a:rPr lang="en-US" dirty="0">
                <a:solidFill>
                  <a:srgbClr val="FF0000"/>
                </a:solidFill>
              </a:rPr>
              <a:t>JSON</a:t>
            </a:r>
            <a:r>
              <a:rPr lang="en-US" dirty="0">
                <a:solidFill>
                  <a:schemeClr val="tx1"/>
                </a:solidFill>
              </a:rPr>
              <a:t>);</a:t>
            </a:r>
            <a:endParaRPr lang="en-US" dirty="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8709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3" name="Rectangle 3"/>
          <p:cNvSpPr>
            <a:spLocks noChangeArrowheads="1"/>
          </p:cNvSpPr>
          <p:nvPr/>
        </p:nvSpPr>
        <p:spPr bwMode="auto">
          <a:xfrm>
            <a:off x="631869" y="1783108"/>
            <a:ext cx="11048878" cy="4541838"/>
          </a:xfrm>
          <a:prstGeom prst="rect">
            <a:avLst/>
          </a:prstGeom>
          <a:noFill/>
          <a:ln w="9525">
            <a:no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38935" name="Oval 6"/>
          <p:cNvSpPr>
            <a:spLocks noChangeArrowheads="1"/>
          </p:cNvSpPr>
          <p:nvPr/>
        </p:nvSpPr>
        <p:spPr bwMode="auto">
          <a:xfrm>
            <a:off x="916890" y="2416932"/>
            <a:ext cx="1960251" cy="504534"/>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a:solidFill>
              <a:srgbClr val="000000"/>
            </a:solidFill>
            <a:round/>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dirty="0">
                <a:latin typeface="Calibri" panose="020F0502020204030204" pitchFamily="34" charset="0"/>
              </a:rPr>
              <a:t>SELECT</a:t>
            </a:r>
            <a:endParaRPr lang="en-US" sz="1300" dirty="0">
              <a:ea typeface="SimSun" panose="02010600030101010101" pitchFamily="2" charset="-122"/>
            </a:endParaRPr>
          </a:p>
        </p:txBody>
      </p:sp>
      <p:sp>
        <p:nvSpPr>
          <p:cNvPr id="38936" name="AutoShape 15"/>
          <p:cNvSpPr>
            <a:spLocks noChangeArrowheads="1"/>
          </p:cNvSpPr>
          <p:nvPr/>
        </p:nvSpPr>
        <p:spPr bwMode="auto">
          <a:xfrm>
            <a:off x="6035439" y="2470179"/>
            <a:ext cx="1943727" cy="380213"/>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rgbClr val="FF0000"/>
            </a:solidFill>
            <a:round/>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b="1" u="sng" dirty="0">
                <a:latin typeface="Calibri" panose="020F0502020204030204" pitchFamily="34" charset="0"/>
              </a:rPr>
              <a:t>JSON_VALUE()</a:t>
            </a:r>
            <a:endParaRPr lang="en-US" sz="1600" b="1" u="sng" dirty="0">
              <a:ea typeface="SimSun" panose="02010600030101010101" pitchFamily="2" charset="-122"/>
            </a:endParaRPr>
          </a:p>
        </p:txBody>
      </p:sp>
      <p:sp>
        <p:nvSpPr>
          <p:cNvPr id="38942" name="AutoShape 27"/>
          <p:cNvSpPr>
            <a:spLocks noChangeArrowheads="1"/>
          </p:cNvSpPr>
          <p:nvPr/>
        </p:nvSpPr>
        <p:spPr bwMode="auto">
          <a:xfrm>
            <a:off x="2974225" y="2602787"/>
            <a:ext cx="537055" cy="126392"/>
          </a:xfrm>
          <a:prstGeom prst="rightArrow">
            <a:avLst>
              <a:gd name="adj1" fmla="val 50000"/>
              <a:gd name="adj2" fmla="val 53279"/>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38943" name="AutoShape 4"/>
          <p:cNvSpPr>
            <a:spLocks noChangeArrowheads="1"/>
          </p:cNvSpPr>
          <p:nvPr/>
        </p:nvSpPr>
        <p:spPr bwMode="auto">
          <a:xfrm>
            <a:off x="5277365" y="3604602"/>
            <a:ext cx="1728905" cy="294225"/>
          </a:xfrm>
          <a:prstGeom prst="curvedUpArrow">
            <a:avLst>
              <a:gd name="adj1" fmla="val 70958"/>
              <a:gd name="adj2" fmla="val 141916"/>
              <a:gd name="adj3" fmla="val 38310"/>
            </a:avLst>
          </a:prstGeom>
          <a:solidFill>
            <a:srgbClr val="FFFFFF"/>
          </a:solidFill>
          <a:ln w="9525">
            <a:solidFill>
              <a:srgbClr val="000000"/>
            </a:solidFill>
            <a:miter lim="800000"/>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300" dirty="0">
                <a:latin typeface="Calibri" panose="020F0502020204030204" pitchFamily="34" charset="0"/>
              </a:rPr>
              <a:t>Lateral Join</a:t>
            </a:r>
            <a:endParaRPr lang="en-US" sz="1300" dirty="0">
              <a:ea typeface="SimSun" panose="02010600030101010101" pitchFamily="2" charset="-122"/>
            </a:endParaRPr>
          </a:p>
        </p:txBody>
      </p:sp>
      <p:sp>
        <p:nvSpPr>
          <p:cNvPr id="38915" name="Content Placeholder 2"/>
          <p:cNvSpPr>
            <a:spLocks noGrp="1"/>
          </p:cNvSpPr>
          <p:nvPr>
            <p:ph type="body" sz="quarter" idx="12"/>
          </p:nvPr>
        </p:nvSpPr>
        <p:spPr/>
        <p:txBody>
          <a:bodyPr/>
          <a:lstStyle/>
          <a:p>
            <a:pPr lvl="1" eaLnBrk="1" hangingPunct="1">
              <a:buFont typeface="Arial" panose="020B0604020202020204" pitchFamily="34" charset="0"/>
              <a:buNone/>
            </a:pPr>
            <a:r>
              <a:rPr lang="en-US" sz="2100" dirty="0"/>
              <a:t> </a:t>
            </a:r>
          </a:p>
        </p:txBody>
      </p:sp>
      <p:sp>
        <p:nvSpPr>
          <p:cNvPr id="38914" name="Title 1"/>
          <p:cNvSpPr>
            <a:spLocks noGrp="1"/>
          </p:cNvSpPr>
          <p:nvPr>
            <p:ph type="title"/>
          </p:nvPr>
        </p:nvSpPr>
        <p:spPr/>
        <p:txBody>
          <a:bodyPr>
            <a:normAutofit/>
          </a:bodyPr>
          <a:lstStyle/>
          <a:p>
            <a:r>
              <a:rPr lang="en-US" b="1" dirty="0">
                <a:cs typeface="Arial" charset="0"/>
              </a:rPr>
              <a:t>JSON Query</a:t>
            </a:r>
            <a:r>
              <a:rPr lang="en-US" dirty="0">
                <a:cs typeface="Arial" charset="0"/>
              </a:rPr>
              <a:t> </a:t>
            </a:r>
            <a:r>
              <a:rPr lang="en-US" b="0" dirty="0">
                <a:cs typeface="Arial" charset="0"/>
              </a:rPr>
              <a:t>– SQL/JSON</a:t>
            </a:r>
            <a:endParaRPr lang="en-US" b="0" dirty="0"/>
          </a:p>
        </p:txBody>
      </p:sp>
      <p:sp>
        <p:nvSpPr>
          <p:cNvPr id="33" name="Oval 6"/>
          <p:cNvSpPr>
            <a:spLocks noChangeArrowheads="1"/>
          </p:cNvSpPr>
          <p:nvPr/>
        </p:nvSpPr>
        <p:spPr bwMode="auto">
          <a:xfrm>
            <a:off x="916579" y="3158261"/>
            <a:ext cx="1960563" cy="50482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a:solidFill>
              <a:srgbClr val="000000"/>
            </a:solidFill>
            <a:round/>
            <a:headEnd/>
            <a:tailEnd/>
          </a:ln>
        </p:spPr>
        <p:txBody>
          <a:bodyPr/>
          <a:lstStyle/>
          <a:p>
            <a:pPr algn="ctr" defTabSz="1217613">
              <a:spcAft>
                <a:spcPts val="1338"/>
              </a:spcAft>
              <a:defRPr/>
            </a:pPr>
            <a:r>
              <a:rPr lang="en-US" sz="1600" dirty="0">
                <a:latin typeface="Calibri" pitchFamily="34" charset="0"/>
                <a:ea typeface="SimSun" pitchFamily="2" charset="-122"/>
                <a:cs typeface="Arial" charset="0"/>
              </a:rPr>
              <a:t>FROM</a:t>
            </a:r>
            <a:endParaRPr lang="en-US" sz="1300" dirty="0">
              <a:latin typeface="Arial" charset="0"/>
              <a:ea typeface="SimSun" pitchFamily="2" charset="-122"/>
              <a:cs typeface="Arial" charset="0"/>
            </a:endParaRPr>
          </a:p>
        </p:txBody>
      </p:sp>
      <p:sp>
        <p:nvSpPr>
          <p:cNvPr id="38919" name="Oval 6"/>
          <p:cNvSpPr>
            <a:spLocks noChangeArrowheads="1"/>
          </p:cNvSpPr>
          <p:nvPr/>
        </p:nvSpPr>
        <p:spPr bwMode="auto">
          <a:xfrm>
            <a:off x="916579" y="3962838"/>
            <a:ext cx="1960562" cy="50482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a:solidFill>
              <a:srgbClr val="000000"/>
            </a:solidFill>
            <a:round/>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sz="1600">
                <a:latin typeface="Calibri" panose="020F0502020204030204" pitchFamily="34" charset="0"/>
                <a:ea typeface="SimSun" panose="02010600030101010101" pitchFamily="2" charset="-122"/>
              </a:rPr>
              <a:t>WHERE</a:t>
            </a:r>
            <a:endParaRPr lang="en-US" sz="1300">
              <a:ea typeface="SimSun" panose="02010600030101010101" pitchFamily="2" charset="-122"/>
            </a:endParaRPr>
          </a:p>
        </p:txBody>
      </p:sp>
      <p:sp>
        <p:nvSpPr>
          <p:cNvPr id="38920" name="Oval 6"/>
          <p:cNvSpPr>
            <a:spLocks noChangeArrowheads="1"/>
          </p:cNvSpPr>
          <p:nvPr/>
        </p:nvSpPr>
        <p:spPr bwMode="auto">
          <a:xfrm>
            <a:off x="938870" y="4633469"/>
            <a:ext cx="1816100" cy="50482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a:solidFill>
              <a:srgbClr val="000000"/>
            </a:solidFill>
            <a:round/>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sz="1600">
                <a:latin typeface="Calibri" panose="020F0502020204030204" pitchFamily="34" charset="0"/>
                <a:ea typeface="SimSun" panose="02010600030101010101" pitchFamily="2" charset="-122"/>
              </a:rPr>
              <a:t>GROUP BY</a:t>
            </a:r>
            <a:endParaRPr lang="en-US" sz="1300">
              <a:ea typeface="SimSun" panose="02010600030101010101" pitchFamily="2" charset="-122"/>
            </a:endParaRPr>
          </a:p>
        </p:txBody>
      </p:sp>
      <p:sp>
        <p:nvSpPr>
          <p:cNvPr id="38921" name="Oval 6"/>
          <p:cNvSpPr>
            <a:spLocks noChangeArrowheads="1"/>
          </p:cNvSpPr>
          <p:nvPr/>
        </p:nvSpPr>
        <p:spPr bwMode="auto">
          <a:xfrm>
            <a:off x="981491" y="5380981"/>
            <a:ext cx="1803479" cy="504825"/>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9525">
            <a:solidFill>
              <a:srgbClr val="000000"/>
            </a:solidFill>
            <a:round/>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sz="1600" dirty="0">
                <a:latin typeface="Calibri" panose="020F0502020204030204" pitchFamily="34" charset="0"/>
                <a:ea typeface="SimSun" panose="02010600030101010101" pitchFamily="2" charset="-122"/>
              </a:rPr>
              <a:t>ORDER BY</a:t>
            </a:r>
            <a:endParaRPr lang="en-US" sz="1300" dirty="0">
              <a:ea typeface="SimSun" panose="02010600030101010101" pitchFamily="2" charset="-122"/>
            </a:endParaRPr>
          </a:p>
        </p:txBody>
      </p:sp>
      <p:sp>
        <p:nvSpPr>
          <p:cNvPr id="38922" name="AutoShape 15"/>
          <p:cNvSpPr>
            <a:spLocks noChangeArrowheads="1"/>
          </p:cNvSpPr>
          <p:nvPr/>
        </p:nvSpPr>
        <p:spPr bwMode="auto">
          <a:xfrm>
            <a:off x="3704726" y="2478699"/>
            <a:ext cx="1943100" cy="3810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a:solidFill>
              <a:srgbClr val="FF0000"/>
            </a:solidFill>
            <a:round/>
            <a:headEnd/>
            <a:tailEnd/>
          </a:ln>
        </p:spPr>
        <p:txBody>
          <a:bodyP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b="1" u="sng" dirty="0">
                <a:latin typeface="Calibri" panose="020F0502020204030204" pitchFamily="34" charset="0"/>
              </a:rPr>
              <a:t>JSON_QUERY()</a:t>
            </a:r>
            <a:endParaRPr lang="en-US" sz="1600" b="1" u="sng" dirty="0">
              <a:ea typeface="SimSun" panose="02010600030101010101" pitchFamily="2" charset="-122"/>
            </a:endParaRPr>
          </a:p>
        </p:txBody>
      </p:sp>
      <p:sp>
        <p:nvSpPr>
          <p:cNvPr id="44" name="AutoShape 15"/>
          <p:cNvSpPr>
            <a:spLocks noChangeArrowheads="1"/>
          </p:cNvSpPr>
          <p:nvPr/>
        </p:nvSpPr>
        <p:spPr bwMode="auto">
          <a:xfrm>
            <a:off x="6034720" y="3223602"/>
            <a:ext cx="1943100" cy="381000"/>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rgbClr val="FF0000"/>
            </a:solidFill>
            <a:round/>
            <a:headEnd/>
            <a:tailEnd/>
          </a:ln>
        </p:spPr>
        <p:txBody>
          <a:bodyPr anchor="ctr"/>
          <a:lstStyle/>
          <a:p>
            <a:pPr algn="ctr" defTabSz="1217613">
              <a:spcAft>
                <a:spcPts val="1338"/>
              </a:spcAft>
              <a:defRPr/>
            </a:pPr>
            <a:r>
              <a:rPr lang="en-US" altLang="zh-CN" sz="1600" b="1" u="sng">
                <a:latin typeface="Calibri" pitchFamily="34" charset="0"/>
                <a:cs typeface="Arial" charset="0"/>
              </a:rPr>
              <a:t>JSON_TABLE()</a:t>
            </a:r>
            <a:endParaRPr lang="en-US" sz="1600" b="1" u="sng">
              <a:latin typeface="Arial" charset="0"/>
              <a:ea typeface="SimSun" pitchFamily="2" charset="-122"/>
              <a:cs typeface="Arial" charset="0"/>
            </a:endParaRPr>
          </a:p>
        </p:txBody>
      </p:sp>
      <p:sp>
        <p:nvSpPr>
          <p:cNvPr id="45" name="AutoShape 15"/>
          <p:cNvSpPr>
            <a:spLocks noChangeArrowheads="1"/>
          </p:cNvSpPr>
          <p:nvPr/>
        </p:nvSpPr>
        <p:spPr bwMode="auto">
          <a:xfrm>
            <a:off x="3653629" y="3238500"/>
            <a:ext cx="1943100" cy="381000"/>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rgbClr val="FF0000"/>
            </a:solidFill>
            <a:round/>
            <a:headEnd/>
            <a:tailEnd/>
          </a:ln>
        </p:spPr>
        <p:txBody>
          <a:bodyPr/>
          <a:lstStyle/>
          <a:p>
            <a:pPr algn="ctr" defTabSz="1217613">
              <a:spcAft>
                <a:spcPts val="1338"/>
              </a:spcAft>
              <a:defRPr/>
            </a:pPr>
            <a:r>
              <a:rPr lang="en-US" altLang="zh-CN" sz="1600" dirty="0">
                <a:latin typeface="Calibri" pitchFamily="34" charset="0"/>
                <a:cs typeface="Arial" charset="0"/>
              </a:rPr>
              <a:t>Json Column</a:t>
            </a:r>
            <a:endParaRPr lang="en-US" sz="1600" dirty="0">
              <a:latin typeface="Arial" charset="0"/>
              <a:ea typeface="SimSun" pitchFamily="2" charset="-122"/>
              <a:cs typeface="Arial" charset="0"/>
            </a:endParaRPr>
          </a:p>
        </p:txBody>
      </p:sp>
      <p:sp>
        <p:nvSpPr>
          <p:cNvPr id="38925" name="AutoShape 15"/>
          <p:cNvSpPr>
            <a:spLocks noChangeArrowheads="1"/>
          </p:cNvSpPr>
          <p:nvPr/>
        </p:nvSpPr>
        <p:spPr bwMode="auto">
          <a:xfrm>
            <a:off x="3722350" y="4037134"/>
            <a:ext cx="1943100" cy="381000"/>
          </a:xfrm>
          <a:prstGeom prst="roundRect">
            <a:avLst>
              <a:gd name="adj"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9525">
            <a:solidFill>
              <a:srgbClr val="FF0000"/>
            </a:solidFill>
            <a:round/>
            <a:headEnd/>
            <a:tailEnd/>
          </a:ln>
        </p:spPr>
        <p:txBody>
          <a:bodyPr anchor="ct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b="1" u="sng" dirty="0">
                <a:latin typeface="Calibri" panose="020F0502020204030204" pitchFamily="34" charset="0"/>
              </a:rPr>
              <a:t>JSON_EXISTS()</a:t>
            </a:r>
            <a:endParaRPr lang="en-US" sz="1600" b="1" u="sng" dirty="0">
              <a:ea typeface="SimSun" panose="02010600030101010101" pitchFamily="2" charset="-122"/>
            </a:endParaRPr>
          </a:p>
        </p:txBody>
      </p:sp>
      <p:sp>
        <p:nvSpPr>
          <p:cNvPr id="38926" name="AutoShape 15"/>
          <p:cNvSpPr>
            <a:spLocks noChangeArrowheads="1"/>
          </p:cNvSpPr>
          <p:nvPr/>
        </p:nvSpPr>
        <p:spPr bwMode="auto">
          <a:xfrm>
            <a:off x="3704726" y="4695382"/>
            <a:ext cx="1943100" cy="381000"/>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rgbClr val="FF0000"/>
            </a:solidFill>
            <a:round/>
            <a:headEnd/>
            <a:tailEnd/>
          </a:ln>
        </p:spPr>
        <p:txBody>
          <a:bodyPr anchor="ct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b="1" u="sng">
                <a:latin typeface="Calibri" panose="020F0502020204030204" pitchFamily="34" charset="0"/>
              </a:rPr>
              <a:t>JSON_VALUE()</a:t>
            </a:r>
            <a:endParaRPr lang="en-US" sz="1600" b="1" u="sng">
              <a:ea typeface="SimSun" panose="02010600030101010101" pitchFamily="2" charset="-122"/>
            </a:endParaRPr>
          </a:p>
        </p:txBody>
      </p:sp>
      <p:sp>
        <p:nvSpPr>
          <p:cNvPr id="38927" name="AutoShape 15"/>
          <p:cNvSpPr>
            <a:spLocks noChangeArrowheads="1"/>
          </p:cNvSpPr>
          <p:nvPr/>
        </p:nvSpPr>
        <p:spPr bwMode="auto">
          <a:xfrm>
            <a:off x="3704726" y="5380122"/>
            <a:ext cx="1943100" cy="381000"/>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rgbClr val="FF0000"/>
            </a:solidFill>
            <a:round/>
            <a:headEnd/>
            <a:tailEnd/>
          </a:ln>
        </p:spPr>
        <p:txBody>
          <a:bodyPr anchor="ct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b="1" u="sng">
                <a:latin typeface="Calibri" panose="020F0502020204030204" pitchFamily="34" charset="0"/>
              </a:rPr>
              <a:t>JSON_VALUE()</a:t>
            </a:r>
            <a:endParaRPr lang="en-US" sz="1600" b="1" u="sng">
              <a:ea typeface="SimSun" panose="02010600030101010101" pitchFamily="2" charset="-122"/>
            </a:endParaRPr>
          </a:p>
        </p:txBody>
      </p:sp>
      <p:sp>
        <p:nvSpPr>
          <p:cNvPr id="38928" name="AutoShape 15"/>
          <p:cNvSpPr>
            <a:spLocks noChangeArrowheads="1"/>
          </p:cNvSpPr>
          <p:nvPr/>
        </p:nvSpPr>
        <p:spPr bwMode="auto">
          <a:xfrm>
            <a:off x="6034720" y="4024751"/>
            <a:ext cx="1943100" cy="381000"/>
          </a:xfrm>
          <a:prstGeom prst="roundRect">
            <a:avLst>
              <a:gd name="adj" fmla="val 166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a:solidFill>
              <a:srgbClr val="FF0000"/>
            </a:solidFill>
            <a:round/>
            <a:headEnd/>
            <a:tailEnd/>
          </a:ln>
        </p:spPr>
        <p:txBody>
          <a:bodyPr anchor="ctr"/>
          <a:lstStyle>
            <a:lvl1pPr defTabSz="1217613" eaLnBrk="0" hangingPunct="0">
              <a:defRPr>
                <a:solidFill>
                  <a:schemeClr val="tx1"/>
                </a:solidFill>
                <a:latin typeface="Arial" panose="020B0604020202020204" pitchFamily="34" charset="0"/>
                <a:cs typeface="Arial" panose="020B0604020202020204" pitchFamily="34" charset="0"/>
              </a:defRPr>
            </a:lvl1pPr>
            <a:lvl2pPr marL="742950" indent="-285750" defTabSz="1217613" eaLnBrk="0" hangingPunct="0">
              <a:defRPr>
                <a:solidFill>
                  <a:schemeClr val="tx1"/>
                </a:solidFill>
                <a:latin typeface="Arial" panose="020B0604020202020204" pitchFamily="34" charset="0"/>
                <a:cs typeface="Arial" panose="020B0604020202020204" pitchFamily="34" charset="0"/>
              </a:defRPr>
            </a:lvl2pPr>
            <a:lvl3pPr marL="1143000" indent="-228600" defTabSz="1217613" eaLnBrk="0" hangingPunct="0">
              <a:defRPr>
                <a:solidFill>
                  <a:schemeClr val="tx1"/>
                </a:solidFill>
                <a:latin typeface="Arial" panose="020B0604020202020204" pitchFamily="34" charset="0"/>
                <a:cs typeface="Arial" panose="020B0604020202020204" pitchFamily="34" charset="0"/>
              </a:defRPr>
            </a:lvl3pPr>
            <a:lvl4pPr marL="1600200" indent="-228600" defTabSz="1217613" eaLnBrk="0" hangingPunct="0">
              <a:defRPr>
                <a:solidFill>
                  <a:schemeClr val="tx1"/>
                </a:solidFill>
                <a:latin typeface="Arial" panose="020B0604020202020204" pitchFamily="34" charset="0"/>
                <a:cs typeface="Arial" panose="020B0604020202020204" pitchFamily="34" charset="0"/>
              </a:defRPr>
            </a:lvl4pPr>
            <a:lvl5pPr marL="2057400" indent="-228600" defTabSz="1217613" eaLnBrk="0" hangingPunct="0">
              <a:defRPr>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Aft>
                <a:spcPts val="1338"/>
              </a:spcAft>
            </a:pPr>
            <a:r>
              <a:rPr lang="en-US" altLang="zh-CN" sz="1600" b="1" u="sng">
                <a:latin typeface="Calibri" panose="020F0502020204030204" pitchFamily="34" charset="0"/>
              </a:rPr>
              <a:t>JSON_VALUE()</a:t>
            </a:r>
            <a:endParaRPr lang="en-US" sz="1600" b="1" u="sng">
              <a:ea typeface="SimSun" panose="02010600030101010101" pitchFamily="2" charset="-122"/>
            </a:endParaRPr>
          </a:p>
        </p:txBody>
      </p:sp>
      <p:sp>
        <p:nvSpPr>
          <p:cNvPr id="38929" name="AutoShape 27"/>
          <p:cNvSpPr>
            <a:spLocks noChangeArrowheads="1"/>
          </p:cNvSpPr>
          <p:nvPr/>
        </p:nvSpPr>
        <p:spPr bwMode="auto">
          <a:xfrm>
            <a:off x="3033376" y="3376257"/>
            <a:ext cx="536575" cy="127000"/>
          </a:xfrm>
          <a:prstGeom prst="rightArrow">
            <a:avLst>
              <a:gd name="adj1" fmla="val 50000"/>
              <a:gd name="adj2" fmla="val 52969"/>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38930" name="AutoShape 27"/>
          <p:cNvSpPr>
            <a:spLocks noChangeArrowheads="1"/>
          </p:cNvSpPr>
          <p:nvPr/>
        </p:nvSpPr>
        <p:spPr bwMode="auto">
          <a:xfrm>
            <a:off x="3033376" y="4092312"/>
            <a:ext cx="536575" cy="127000"/>
          </a:xfrm>
          <a:prstGeom prst="rightArrow">
            <a:avLst>
              <a:gd name="adj1" fmla="val 50000"/>
              <a:gd name="adj2" fmla="val 52969"/>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38931" name="AutoShape 27"/>
          <p:cNvSpPr>
            <a:spLocks noChangeArrowheads="1"/>
          </p:cNvSpPr>
          <p:nvPr/>
        </p:nvSpPr>
        <p:spPr bwMode="auto">
          <a:xfrm>
            <a:off x="3033375" y="4808367"/>
            <a:ext cx="536575" cy="127000"/>
          </a:xfrm>
          <a:prstGeom prst="rightArrow">
            <a:avLst>
              <a:gd name="adj1" fmla="val 50000"/>
              <a:gd name="adj2" fmla="val 52969"/>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38932" name="AutoShape 27"/>
          <p:cNvSpPr>
            <a:spLocks noChangeArrowheads="1"/>
          </p:cNvSpPr>
          <p:nvPr/>
        </p:nvSpPr>
        <p:spPr bwMode="auto">
          <a:xfrm>
            <a:off x="2974705" y="5506394"/>
            <a:ext cx="536575" cy="127000"/>
          </a:xfrm>
          <a:prstGeom prst="rightArrow">
            <a:avLst>
              <a:gd name="adj1" fmla="val 50000"/>
              <a:gd name="adj2" fmla="val 52969"/>
            </a:avLst>
          </a:prstGeom>
          <a:solidFill>
            <a:srgbClr val="FFFFFF"/>
          </a:solidFill>
          <a:ln w="9525">
            <a:solidFill>
              <a:srgbClr val="000000"/>
            </a:solidFill>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atin typeface="Calibri" panose="020F0502020204030204" pitchFamily="34" charset="0"/>
            </a:endParaRPr>
          </a:p>
        </p:txBody>
      </p:sp>
      <p:sp>
        <p:nvSpPr>
          <p:cNvPr id="2" name="Rectangle 1">
            <a:extLst>
              <a:ext uri="{FF2B5EF4-FFF2-40B4-BE49-F238E27FC236}">
                <a16:creationId xmlns:a16="http://schemas.microsoft.com/office/drawing/2014/main" id="{2034715A-F8A0-3F4E-8293-BFB9E28A6D04}"/>
              </a:ext>
            </a:extLst>
          </p:cNvPr>
          <p:cNvSpPr/>
          <p:nvPr/>
        </p:nvSpPr>
        <p:spPr>
          <a:xfrm>
            <a:off x="8151142" y="2478699"/>
            <a:ext cx="3251200" cy="37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r>
              <a:rPr lang="en-US" sz="2000" b="1" dirty="0">
                <a:solidFill>
                  <a:schemeClr val="tx1"/>
                </a:solidFill>
              </a:rPr>
              <a:t>Extract values, fragments</a:t>
            </a:r>
          </a:p>
          <a:p>
            <a:endParaRPr lang="en-US" sz="2000" b="1" dirty="0">
              <a:solidFill>
                <a:schemeClr val="tx1"/>
              </a:solidFill>
            </a:endParaRPr>
          </a:p>
        </p:txBody>
      </p:sp>
      <p:sp>
        <p:nvSpPr>
          <p:cNvPr id="35" name="Rectangle 34">
            <a:extLst>
              <a:ext uri="{FF2B5EF4-FFF2-40B4-BE49-F238E27FC236}">
                <a16:creationId xmlns:a16="http://schemas.microsoft.com/office/drawing/2014/main" id="{755F784F-8A61-3142-930A-AE35FE2ADD9F}"/>
              </a:ext>
            </a:extLst>
          </p:cNvPr>
          <p:cNvSpPr/>
          <p:nvPr/>
        </p:nvSpPr>
        <p:spPr>
          <a:xfrm>
            <a:off x="8151142" y="3224827"/>
            <a:ext cx="3251200" cy="37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r>
              <a:rPr lang="en-US" sz="2000" b="1" dirty="0">
                <a:solidFill>
                  <a:schemeClr val="tx1"/>
                </a:solidFill>
              </a:rPr>
              <a:t>Relational Projection</a:t>
            </a:r>
          </a:p>
          <a:p>
            <a:endParaRPr lang="en-US" sz="2000" b="1" dirty="0">
              <a:solidFill>
                <a:schemeClr val="tx1"/>
              </a:solidFill>
            </a:endParaRPr>
          </a:p>
        </p:txBody>
      </p:sp>
      <p:sp>
        <p:nvSpPr>
          <p:cNvPr id="36" name="Rectangle 35">
            <a:extLst>
              <a:ext uri="{FF2B5EF4-FFF2-40B4-BE49-F238E27FC236}">
                <a16:creationId xmlns:a16="http://schemas.microsoft.com/office/drawing/2014/main" id="{0657A8A4-C847-924A-A17E-29DFC7A2BAED}"/>
              </a:ext>
            </a:extLst>
          </p:cNvPr>
          <p:cNvSpPr/>
          <p:nvPr/>
        </p:nvSpPr>
        <p:spPr>
          <a:xfrm>
            <a:off x="8151142" y="4037134"/>
            <a:ext cx="3251200" cy="37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r>
              <a:rPr lang="en-US" sz="2000" b="1" dirty="0">
                <a:solidFill>
                  <a:schemeClr val="tx1"/>
                </a:solidFill>
              </a:rPr>
              <a:t>Predicates based on JSON </a:t>
            </a:r>
          </a:p>
          <a:p>
            <a:endParaRPr lang="en-US" sz="2000" b="1" dirty="0">
              <a:solidFill>
                <a:schemeClr val="tx1"/>
              </a:solidFill>
            </a:endParaRPr>
          </a:p>
        </p:txBody>
      </p:sp>
      <p:sp>
        <p:nvSpPr>
          <p:cNvPr id="37" name="Rectangle 36">
            <a:extLst>
              <a:ext uri="{FF2B5EF4-FFF2-40B4-BE49-F238E27FC236}">
                <a16:creationId xmlns:a16="http://schemas.microsoft.com/office/drawing/2014/main" id="{20A17A26-77AD-5941-AA86-AC9081805E75}"/>
              </a:ext>
            </a:extLst>
          </p:cNvPr>
          <p:cNvSpPr/>
          <p:nvPr/>
        </p:nvSpPr>
        <p:spPr>
          <a:xfrm>
            <a:off x="8151142" y="4749520"/>
            <a:ext cx="3251200" cy="37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r>
              <a:rPr lang="en-US" sz="2000" b="1" dirty="0">
                <a:solidFill>
                  <a:schemeClr val="tx1"/>
                </a:solidFill>
              </a:rPr>
              <a:t>Group by a JSON value</a:t>
            </a:r>
          </a:p>
          <a:p>
            <a:endParaRPr lang="en-US" sz="2000" b="1" dirty="0">
              <a:solidFill>
                <a:schemeClr val="tx1"/>
              </a:solidFill>
            </a:endParaRPr>
          </a:p>
        </p:txBody>
      </p:sp>
      <p:sp>
        <p:nvSpPr>
          <p:cNvPr id="38" name="Rectangle 37">
            <a:extLst>
              <a:ext uri="{FF2B5EF4-FFF2-40B4-BE49-F238E27FC236}">
                <a16:creationId xmlns:a16="http://schemas.microsoft.com/office/drawing/2014/main" id="{F9FF4A6B-1E98-C645-A66A-BA50EB751CC0}"/>
              </a:ext>
            </a:extLst>
          </p:cNvPr>
          <p:cNvSpPr/>
          <p:nvPr/>
        </p:nvSpPr>
        <p:spPr>
          <a:xfrm>
            <a:off x="8151142" y="5366319"/>
            <a:ext cx="3251200" cy="371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b="1" dirty="0"/>
          </a:p>
          <a:p>
            <a:r>
              <a:rPr lang="en-US" sz="2000" b="1" dirty="0">
                <a:solidFill>
                  <a:schemeClr val="tx1"/>
                </a:solidFill>
              </a:rPr>
              <a:t>Order by a JSON value</a:t>
            </a:r>
          </a:p>
          <a:p>
            <a:endParaRPr lang="en-US" sz="2000" b="1" dirty="0">
              <a:solidFill>
                <a:schemeClr val="tx1"/>
              </a:solidFill>
            </a:endParaRPr>
          </a:p>
        </p:txBody>
      </p:sp>
    </p:spTree>
    <p:extLst>
      <p:ext uri="{BB962C8B-B14F-4D97-AF65-F5344CB8AC3E}">
        <p14:creationId xmlns:p14="http://schemas.microsoft.com/office/powerpoint/2010/main" val="261012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type="body" sz="quarter" idx="12"/>
          </p:nvPr>
        </p:nvSpPr>
        <p:spPr/>
        <p:txBody>
          <a:bodyPr/>
          <a:lstStyle/>
          <a:p>
            <a:pPr lvl="1">
              <a:buNone/>
            </a:pPr>
            <a:r>
              <a:rPr lang="en-US" dirty="0">
                <a:latin typeface="Arial" charset="0"/>
                <a:cs typeface="Arial" charset="0"/>
              </a:rPr>
              <a:t>Oracle supports a non-standard simplified syntax</a:t>
            </a:r>
          </a:p>
        </p:txBody>
      </p:sp>
      <p:sp>
        <p:nvSpPr>
          <p:cNvPr id="18434" name="Title 1"/>
          <p:cNvSpPr>
            <a:spLocks noGrp="1"/>
          </p:cNvSpPr>
          <p:nvPr>
            <p:ph type="title"/>
          </p:nvPr>
        </p:nvSpPr>
        <p:spPr/>
        <p:txBody>
          <a:bodyPr/>
          <a:lstStyle/>
          <a:p>
            <a:r>
              <a:rPr lang="en-US" b="1" dirty="0">
                <a:cs typeface="Arial" charset="0"/>
              </a:rPr>
              <a:t>JSON Query </a:t>
            </a:r>
            <a:r>
              <a:rPr lang="en-US" b="0" dirty="0">
                <a:cs typeface="Arial" charset="0"/>
              </a:rPr>
              <a:t>– Oracle Simplified Syntax</a:t>
            </a:r>
          </a:p>
        </p:txBody>
      </p:sp>
      <p:sp>
        <p:nvSpPr>
          <p:cNvPr id="5" name="TextBox 4"/>
          <p:cNvSpPr txBox="1"/>
          <p:nvPr/>
        </p:nvSpPr>
        <p:spPr>
          <a:xfrm>
            <a:off x="1068109" y="2430484"/>
            <a:ext cx="10055781" cy="3832261"/>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marL="0" lvl="1"/>
            <a:r>
              <a:rPr lang="en-US" b="1" dirty="0">
                <a:solidFill>
                  <a:schemeClr val="tx1"/>
                </a:solidFill>
              </a:rPr>
              <a:t>SQL&gt; select </a:t>
            </a:r>
            <a:r>
              <a:rPr lang="en-US" b="1" dirty="0" err="1">
                <a:solidFill>
                  <a:srgbClr val="FF0000"/>
                </a:solidFill>
              </a:rPr>
              <a:t>j.PO_DOCUMENT</a:t>
            </a:r>
            <a:endParaRPr lang="en-US" b="1" dirty="0">
              <a:solidFill>
                <a:srgbClr val="FF0000"/>
              </a:solidFill>
            </a:endParaRPr>
          </a:p>
          <a:p>
            <a:pPr marL="0" lvl="1"/>
            <a:r>
              <a:rPr lang="en-US" b="1" dirty="0">
                <a:solidFill>
                  <a:schemeClr val="tx1"/>
                </a:solidFill>
              </a:rPr>
              <a:t>  2        from J_PURCHASEORDER j</a:t>
            </a:r>
          </a:p>
          <a:p>
            <a:pPr marL="0" lvl="1"/>
            <a:r>
              <a:rPr lang="en-US" b="1" dirty="0">
                <a:solidFill>
                  <a:schemeClr val="tx1"/>
                </a:solidFill>
              </a:rPr>
              <a:t>  3        where </a:t>
            </a:r>
            <a:r>
              <a:rPr lang="en-US" b="1" dirty="0" err="1">
                <a:solidFill>
                  <a:srgbClr val="FF0000"/>
                </a:solidFill>
              </a:rPr>
              <a:t>j.PO_DOCUMENT.PONumber.number</a:t>
            </a:r>
            <a:r>
              <a:rPr lang="en-US" b="1" dirty="0">
                <a:solidFill>
                  <a:srgbClr val="FF0000"/>
                </a:solidFill>
              </a:rPr>
              <a:t>()</a:t>
            </a:r>
            <a:r>
              <a:rPr lang="en-US" b="1" dirty="0">
                <a:solidFill>
                  <a:schemeClr val="tx1"/>
                </a:solidFill>
              </a:rPr>
              <a:t> = 1600</a:t>
            </a:r>
          </a:p>
          <a:p>
            <a:pPr marL="0" lvl="1"/>
            <a:r>
              <a:rPr lang="en-US" b="1" dirty="0">
                <a:solidFill>
                  <a:schemeClr val="tx1"/>
                </a:solidFill>
              </a:rPr>
              <a:t>  4  / </a:t>
            </a:r>
          </a:p>
          <a:p>
            <a:pPr marL="0" lvl="1"/>
            <a:br>
              <a:rPr lang="en-US" b="1" dirty="0">
                <a:solidFill>
                  <a:schemeClr val="tx1"/>
                </a:solidFill>
              </a:rPr>
            </a:br>
            <a:r>
              <a:rPr lang="en-US" b="1" dirty="0">
                <a:solidFill>
                  <a:schemeClr val="tx1"/>
                </a:solidFill>
              </a:rPr>
              <a:t> SQL&gt; select j.*                                                                      </a:t>
            </a:r>
          </a:p>
          <a:p>
            <a:pPr marL="0" lvl="1"/>
            <a:r>
              <a:rPr lang="en-US" b="1" dirty="0">
                <a:solidFill>
                  <a:schemeClr val="tx1"/>
                </a:solidFill>
              </a:rPr>
              <a:t>  2         from CUSTOMER c, </a:t>
            </a:r>
            <a:br>
              <a:rPr lang="en-US" b="1" dirty="0">
                <a:solidFill>
                  <a:schemeClr val="tx1"/>
                </a:solidFill>
              </a:rPr>
            </a:br>
            <a:r>
              <a:rPr lang="en-US" b="1" dirty="0">
                <a:solidFill>
                  <a:schemeClr val="tx1"/>
                </a:solidFill>
              </a:rPr>
              <a:t>  3             </a:t>
            </a:r>
            <a:r>
              <a:rPr lang="en-US" b="1" dirty="0">
                <a:solidFill>
                  <a:schemeClr val="accent1"/>
                </a:solidFill>
              </a:rPr>
              <a:t>JSON_TABLE </a:t>
            </a:r>
            <a:r>
              <a:rPr lang="en-US" b="1" dirty="0">
                <a:solidFill>
                  <a:schemeClr val="tx1"/>
                </a:solidFill>
              </a:rPr>
              <a:t>(</a:t>
            </a:r>
            <a:r>
              <a:rPr lang="en-US" b="1" dirty="0" err="1">
                <a:solidFill>
                  <a:schemeClr val="tx1"/>
                </a:solidFill>
              </a:rPr>
              <a:t>c.jcol.orders.lineitems</a:t>
            </a:r>
            <a:r>
              <a:rPr lang="en-US" b="1" dirty="0">
                <a:solidFill>
                  <a:schemeClr val="tx1"/>
                </a:solidFill>
              </a:rPr>
              <a:t>[*] </a:t>
            </a:r>
          </a:p>
          <a:p>
            <a:pPr marL="0" lvl="1"/>
            <a:r>
              <a:rPr lang="en-US" b="1" dirty="0">
                <a:solidFill>
                  <a:schemeClr val="tx1"/>
                </a:solidFill>
              </a:rPr>
              <a:t>  4                  </a:t>
            </a:r>
            <a:r>
              <a:rPr lang="en-US" b="1" dirty="0">
                <a:solidFill>
                  <a:schemeClr val="accent1"/>
                </a:solidFill>
              </a:rPr>
              <a:t>COLUMNS </a:t>
            </a:r>
            <a:r>
              <a:rPr lang="en-US" b="1" dirty="0">
                <a:solidFill>
                  <a:schemeClr val="tx1"/>
                </a:solidFill>
              </a:rPr>
              <a:t>(</a:t>
            </a:r>
            <a:r>
              <a:rPr lang="en-US" b="1" dirty="0" err="1">
                <a:solidFill>
                  <a:schemeClr val="tx1"/>
                </a:solidFill>
              </a:rPr>
              <a:t>lineid</a:t>
            </a:r>
            <a:r>
              <a:rPr lang="en-US" b="1" dirty="0">
                <a:solidFill>
                  <a:schemeClr val="tx1"/>
                </a:solidFill>
              </a:rPr>
              <a:t>, quantity, </a:t>
            </a:r>
            <a:r>
              <a:rPr lang="en-US" b="1" dirty="0" err="1">
                <a:solidFill>
                  <a:schemeClr val="tx1"/>
                </a:solidFill>
              </a:rPr>
              <a:t>prodid</a:t>
            </a:r>
            <a:r>
              <a:rPr lang="en-US" b="1" dirty="0">
                <a:solidFill>
                  <a:schemeClr val="tx1"/>
                </a:solidFill>
              </a:rPr>
              <a:t>, </a:t>
            </a:r>
            <a:r>
              <a:rPr lang="en-US" b="1" dirty="0" err="1">
                <a:solidFill>
                  <a:schemeClr val="tx1"/>
                </a:solidFill>
              </a:rPr>
              <a:t>upc</a:t>
            </a:r>
            <a:r>
              <a:rPr lang="en-US" b="1" dirty="0">
                <a:solidFill>
                  <a:schemeClr val="tx1"/>
                </a:solidFill>
              </a:rPr>
              <a:t>, comments)) j</a:t>
            </a:r>
          </a:p>
          <a:p>
            <a:pPr marL="0" lvl="1"/>
            <a:r>
              <a:rPr lang="en-US" b="1" dirty="0">
                <a:solidFill>
                  <a:schemeClr val="tx1"/>
                </a:solidFill>
              </a:rPr>
              <a:t>  5  /</a:t>
            </a:r>
          </a:p>
          <a:p>
            <a:pPr marL="0" lvl="1"/>
            <a:endParaRPr lang="en-US" b="1" dirty="0">
              <a:solidFill>
                <a:schemeClr val="tx1"/>
              </a:solidFill>
            </a:endParaRPr>
          </a:p>
          <a:p>
            <a:pPr marL="0" lvl="1"/>
            <a:r>
              <a:rPr lang="en-US" b="1" dirty="0">
                <a:solidFill>
                  <a:schemeClr val="tx1"/>
                </a:solidFill>
              </a:rPr>
              <a:t>SQL&gt; select </a:t>
            </a:r>
            <a:r>
              <a:rPr lang="en-US" b="1" dirty="0">
                <a:solidFill>
                  <a:schemeClr val="accent1"/>
                </a:solidFill>
              </a:rPr>
              <a:t>JSON {</a:t>
            </a:r>
            <a:r>
              <a:rPr lang="en-US" b="1" dirty="0">
                <a:solidFill>
                  <a:schemeClr val="tx1"/>
                </a:solidFill>
              </a:rPr>
              <a:t>cid, </a:t>
            </a:r>
            <a:r>
              <a:rPr lang="en-US" b="1" dirty="0" err="1">
                <a:solidFill>
                  <a:schemeClr val="tx1"/>
                </a:solidFill>
              </a:rPr>
              <a:t>firstname</a:t>
            </a:r>
            <a:r>
              <a:rPr lang="en-US" b="1" dirty="0">
                <a:solidFill>
                  <a:schemeClr val="tx1"/>
                </a:solidFill>
              </a:rPr>
              <a:t>, </a:t>
            </a:r>
            <a:r>
              <a:rPr lang="en-US" b="1" dirty="0" err="1">
                <a:solidFill>
                  <a:schemeClr val="tx1"/>
                </a:solidFill>
              </a:rPr>
              <a:t>lastname</a:t>
            </a:r>
            <a:r>
              <a:rPr lang="en-US" b="1" dirty="0">
                <a:solidFill>
                  <a:schemeClr val="tx1"/>
                </a:solidFill>
              </a:rPr>
              <a:t>, street, country, zip</a:t>
            </a:r>
            <a:r>
              <a:rPr lang="en-US" b="1" dirty="0">
                <a:solidFill>
                  <a:schemeClr val="accent1"/>
                </a:solidFill>
              </a:rPr>
              <a:t>}</a:t>
            </a:r>
          </a:p>
          <a:p>
            <a:pPr marL="0" lvl="1"/>
            <a:r>
              <a:rPr lang="en-US" b="1" dirty="0">
                <a:solidFill>
                  <a:schemeClr val="tx1"/>
                </a:solidFill>
              </a:rPr>
              <a:t>   2        from CUSTOMERS</a:t>
            </a:r>
          </a:p>
        </p:txBody>
      </p:sp>
      <p:sp>
        <p:nvSpPr>
          <p:cNvPr id="6" name="Rounded Rectangular Callout 5"/>
          <p:cNvSpPr/>
          <p:nvPr/>
        </p:nvSpPr>
        <p:spPr>
          <a:xfrm>
            <a:off x="6766444" y="2625702"/>
            <a:ext cx="1726163" cy="317241"/>
          </a:xfrm>
          <a:prstGeom prst="wedgeRoundRectCallout">
            <a:avLst>
              <a:gd name="adj1" fmla="val -169656"/>
              <a:gd name="adj2" fmla="val 109559"/>
              <a:gd name="adj3" fmla="val 16667"/>
            </a:avLst>
          </a:prstGeom>
          <a:gradFill>
            <a:gsLst>
              <a:gs pos="0">
                <a:schemeClr val="accent1">
                  <a:tint val="66000"/>
                  <a:satMod val="160000"/>
                  <a:alpha val="29000"/>
                </a:schemeClr>
              </a:gs>
              <a:gs pos="50000">
                <a:schemeClr val="accent1">
                  <a:tint val="44500"/>
                  <a:satMod val="160000"/>
                </a:schemeClr>
              </a:gs>
              <a:gs pos="100000">
                <a:schemeClr val="accent1">
                  <a:tint val="23500"/>
                  <a:satMod val="16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Field Access</a:t>
            </a:r>
          </a:p>
        </p:txBody>
      </p:sp>
      <p:sp>
        <p:nvSpPr>
          <p:cNvPr id="7" name="Rounded Rectangular Callout 6"/>
          <p:cNvSpPr/>
          <p:nvPr/>
        </p:nvSpPr>
        <p:spPr>
          <a:xfrm>
            <a:off x="6734702" y="4084091"/>
            <a:ext cx="2357535" cy="317241"/>
          </a:xfrm>
          <a:prstGeom prst="wedgeRoundRectCallout">
            <a:avLst>
              <a:gd name="adj1" fmla="val -119926"/>
              <a:gd name="adj2" fmla="val 83089"/>
              <a:gd name="adj3" fmla="val 16667"/>
            </a:avLst>
          </a:prstGeom>
          <a:gradFill>
            <a:gsLst>
              <a:gs pos="0">
                <a:schemeClr val="accent1">
                  <a:tint val="66000"/>
                  <a:satMod val="160000"/>
                  <a:alpha val="29000"/>
                </a:schemeClr>
              </a:gs>
              <a:gs pos="50000">
                <a:schemeClr val="accent1">
                  <a:tint val="44500"/>
                  <a:satMod val="160000"/>
                </a:schemeClr>
              </a:gs>
              <a:gs pos="100000">
                <a:schemeClr val="accent1">
                  <a:tint val="23500"/>
                  <a:satMod val="16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Collection </a:t>
            </a:r>
            <a:r>
              <a:rPr lang="en-US" b="1" dirty="0" err="1"/>
              <a:t>unnesting</a:t>
            </a:r>
            <a:r>
              <a:rPr lang="en-US" b="1" dirty="0"/>
              <a:t> </a:t>
            </a:r>
          </a:p>
        </p:txBody>
      </p:sp>
      <p:sp>
        <p:nvSpPr>
          <p:cNvPr id="8" name="Rounded Rectangular Callout 7"/>
          <p:cNvSpPr/>
          <p:nvPr/>
        </p:nvSpPr>
        <p:spPr>
          <a:xfrm>
            <a:off x="6766444" y="5225239"/>
            <a:ext cx="2357535" cy="317241"/>
          </a:xfrm>
          <a:prstGeom prst="wedgeRoundRectCallout">
            <a:avLst>
              <a:gd name="adj1" fmla="val -119926"/>
              <a:gd name="adj2" fmla="val 83089"/>
              <a:gd name="adj3" fmla="val 16667"/>
            </a:avLst>
          </a:prstGeom>
          <a:gradFill>
            <a:gsLst>
              <a:gs pos="0">
                <a:schemeClr val="accent1">
                  <a:tint val="66000"/>
                  <a:satMod val="160000"/>
                  <a:alpha val="29000"/>
                </a:schemeClr>
              </a:gs>
              <a:gs pos="62000">
                <a:schemeClr val="accent1">
                  <a:tint val="44500"/>
                  <a:satMod val="160000"/>
                </a:schemeClr>
              </a:gs>
              <a:gs pos="100000">
                <a:schemeClr val="accent1">
                  <a:tint val="23500"/>
                  <a:satMod val="160000"/>
                </a:schemeClr>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b="1" dirty="0"/>
              <a:t>JSON Generation</a:t>
            </a:r>
          </a:p>
        </p:txBody>
      </p:sp>
    </p:spTree>
    <p:extLst>
      <p:ext uri="{BB962C8B-B14F-4D97-AF65-F5344CB8AC3E}">
        <p14:creationId xmlns:p14="http://schemas.microsoft.com/office/powerpoint/2010/main" val="1380326551"/>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C51EAA63-D034-42AE-91FA-B13B9518C7BE}" type="slidenum">
              <a:rPr lang="en-US" smtClean="0"/>
              <a:pPr/>
              <a:t>25</a:t>
            </a:fld>
            <a:endParaRPr lang="en-US" dirty="0"/>
          </a:p>
        </p:txBody>
      </p:sp>
      <p:sp>
        <p:nvSpPr>
          <p:cNvPr id="3" name="Content Placeholder 2">
            <a:extLst>
              <a:ext uri="{FF2B5EF4-FFF2-40B4-BE49-F238E27FC236}">
                <a16:creationId xmlns:a16="http://schemas.microsoft.com/office/drawing/2014/main" id="{6D1B01BF-FE24-9149-BF14-F84E31F391A5}"/>
              </a:ext>
            </a:extLst>
          </p:cNvPr>
          <p:cNvSpPr>
            <a:spLocks noGrp="1"/>
          </p:cNvSpPr>
          <p:nvPr>
            <p:ph type="body" sz="quarter" idx="12"/>
          </p:nvPr>
        </p:nvSpPr>
        <p:spPr/>
        <p:txBody>
          <a:bodyPr/>
          <a:lstStyle/>
          <a:p>
            <a:r>
              <a:rPr lang="en-US" b="1" dirty="0"/>
              <a:t>JSON_TRANSFORM</a:t>
            </a:r>
          </a:p>
          <a:p>
            <a:pPr lvl="1"/>
            <a:r>
              <a:rPr lang="en-US" dirty="0"/>
              <a:t>Partial JSON Update support</a:t>
            </a:r>
          </a:p>
          <a:p>
            <a:pPr lvl="1"/>
            <a:r>
              <a:rPr lang="en-US" dirty="0"/>
              <a:t>Declaratively perform complex transformations on JSON</a:t>
            </a:r>
          </a:p>
          <a:p>
            <a:endParaRPr lang="en-US" dirty="0"/>
          </a:p>
        </p:txBody>
      </p:sp>
      <p:sp>
        <p:nvSpPr>
          <p:cNvPr id="6" name="Title 5"/>
          <p:cNvSpPr>
            <a:spLocks noGrp="1"/>
          </p:cNvSpPr>
          <p:nvPr>
            <p:ph type="title"/>
          </p:nvPr>
        </p:nvSpPr>
        <p:spPr/>
        <p:txBody>
          <a:bodyPr/>
          <a:lstStyle/>
          <a:p>
            <a:r>
              <a:rPr lang="en-US" b="1" dirty="0"/>
              <a:t>JSON Update</a:t>
            </a:r>
            <a:endParaRPr lang="en-US" sz="3600" b="1" dirty="0">
              <a:solidFill>
                <a:srgbClr val="FF0000"/>
              </a:solidFill>
            </a:endParaRPr>
          </a:p>
        </p:txBody>
      </p:sp>
      <p:sp>
        <p:nvSpPr>
          <p:cNvPr id="10" name="Rounded Rectangle 9">
            <a:extLst>
              <a:ext uri="{FF2B5EF4-FFF2-40B4-BE49-F238E27FC236}">
                <a16:creationId xmlns:a16="http://schemas.microsoft.com/office/drawing/2014/main" id="{F95E573B-83D3-6D45-8751-EC80B219E478}"/>
              </a:ext>
            </a:extLst>
          </p:cNvPr>
          <p:cNvSpPr/>
          <p:nvPr/>
        </p:nvSpPr>
        <p:spPr>
          <a:xfrm>
            <a:off x="3746045" y="1736725"/>
            <a:ext cx="1511755" cy="457198"/>
          </a:xfrm>
          <a:prstGeom prst="roundRect">
            <a:avLst>
              <a:gd name="adj" fmla="val 48489"/>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in 21c</a:t>
            </a:r>
          </a:p>
        </p:txBody>
      </p:sp>
      <p:sp>
        <p:nvSpPr>
          <p:cNvPr id="7" name="TextBox 6">
            <a:extLst>
              <a:ext uri="{FF2B5EF4-FFF2-40B4-BE49-F238E27FC236}">
                <a16:creationId xmlns:a16="http://schemas.microsoft.com/office/drawing/2014/main" id="{6E1AD635-05CF-9249-8FCE-E224068A336B}"/>
              </a:ext>
            </a:extLst>
          </p:cNvPr>
          <p:cNvSpPr txBox="1"/>
          <p:nvPr/>
        </p:nvSpPr>
        <p:spPr>
          <a:xfrm>
            <a:off x="1050568" y="3605972"/>
            <a:ext cx="9567390" cy="2243445"/>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defRPr/>
            </a:pPr>
            <a:r>
              <a:rPr lang="en-US" b="1" dirty="0">
                <a:solidFill>
                  <a:schemeClr val="tx1"/>
                </a:solidFill>
              </a:rPr>
              <a:t>UPDATE  </a:t>
            </a:r>
            <a:r>
              <a:rPr lang="en-US" b="1" dirty="0" err="1">
                <a:solidFill>
                  <a:schemeClr val="tx1"/>
                </a:solidFill>
              </a:rPr>
              <a:t>emp_table</a:t>
            </a:r>
            <a:endParaRPr lang="en-US" b="1" dirty="0">
              <a:solidFill>
                <a:schemeClr val="tx1"/>
              </a:solidFill>
            </a:endParaRPr>
          </a:p>
          <a:p>
            <a:pPr>
              <a:defRPr/>
            </a:pPr>
            <a:r>
              <a:rPr lang="en-US" b="1" dirty="0">
                <a:solidFill>
                  <a:schemeClr val="tx1"/>
                </a:solidFill>
              </a:rPr>
              <a:t>SET </a:t>
            </a:r>
            <a:r>
              <a:rPr lang="en-US" b="1" dirty="0" err="1">
                <a:solidFill>
                  <a:schemeClr val="tx1"/>
                </a:solidFill>
              </a:rPr>
              <a:t>emp_doc</a:t>
            </a:r>
            <a:r>
              <a:rPr lang="en-US" b="1" dirty="0">
                <a:solidFill>
                  <a:schemeClr val="tx1"/>
                </a:solidFill>
              </a:rPr>
              <a:t> = </a:t>
            </a:r>
            <a:r>
              <a:rPr lang="en-US" b="1" dirty="0">
                <a:solidFill>
                  <a:schemeClr val="accent1"/>
                </a:solidFill>
              </a:rPr>
              <a:t>JSON_TRANSFORM</a:t>
            </a:r>
            <a:r>
              <a:rPr lang="en-US" b="1" dirty="0">
                <a:solidFill>
                  <a:schemeClr val="tx1"/>
                </a:solidFill>
              </a:rPr>
              <a:t>( </a:t>
            </a:r>
            <a:r>
              <a:rPr lang="en-US" b="1" dirty="0" err="1">
                <a:solidFill>
                  <a:schemeClr val="tx1"/>
                </a:solidFill>
              </a:rPr>
              <a:t>emp_doc</a:t>
            </a:r>
            <a:r>
              <a:rPr lang="en-US" b="1" dirty="0">
                <a:solidFill>
                  <a:schemeClr val="tx1"/>
                </a:solidFill>
              </a:rPr>
              <a:t>, </a:t>
            </a:r>
          </a:p>
          <a:p>
            <a:pPr>
              <a:defRPr/>
            </a:pPr>
            <a:r>
              <a:rPr lang="en-US" b="1" dirty="0">
                <a:solidFill>
                  <a:schemeClr val="tx1"/>
                </a:solidFill>
              </a:rPr>
              <a:t>          </a:t>
            </a:r>
            <a:r>
              <a:rPr lang="en-US" b="1" dirty="0">
                <a:solidFill>
                  <a:srgbClr val="0070C0"/>
                </a:solidFill>
              </a:rPr>
              <a:t>SET</a:t>
            </a:r>
            <a:r>
              <a:rPr lang="en-US" b="1" dirty="0">
                <a:solidFill>
                  <a:schemeClr val="tx1"/>
                </a:solidFill>
              </a:rPr>
              <a:t>          '$.</a:t>
            </a:r>
            <a:r>
              <a:rPr lang="en-US" b="1" dirty="0" err="1">
                <a:solidFill>
                  <a:schemeClr val="tx1"/>
                </a:solidFill>
              </a:rPr>
              <a:t>address.city</a:t>
            </a:r>
            <a:r>
              <a:rPr lang="en-US" b="1" dirty="0">
                <a:solidFill>
                  <a:schemeClr val="tx1"/>
                </a:solidFill>
              </a:rPr>
              <a:t>' = 'Santa Cruz',</a:t>
            </a:r>
            <a:br>
              <a:rPr lang="en-US" b="1" dirty="0">
                <a:solidFill>
                  <a:schemeClr val="tx1"/>
                </a:solidFill>
              </a:rPr>
            </a:br>
            <a:r>
              <a:rPr lang="en-US" b="1" dirty="0">
                <a:solidFill>
                  <a:schemeClr val="tx1"/>
                </a:solidFill>
              </a:rPr>
              <a:t>          </a:t>
            </a:r>
            <a:r>
              <a:rPr lang="en-US" b="1" dirty="0">
                <a:solidFill>
                  <a:srgbClr val="0070C0"/>
                </a:solidFill>
              </a:rPr>
              <a:t>SET</a:t>
            </a:r>
            <a:r>
              <a:rPr lang="en-US" b="1" dirty="0">
                <a:solidFill>
                  <a:schemeClr val="tx1"/>
                </a:solidFill>
              </a:rPr>
              <a:t>          '$.job’ = 'Surfer',</a:t>
            </a:r>
            <a:br>
              <a:rPr lang="en-US" b="1" dirty="0">
                <a:solidFill>
                  <a:schemeClr val="tx1"/>
                </a:solidFill>
              </a:rPr>
            </a:br>
            <a:r>
              <a:rPr lang="en-US" b="1" dirty="0">
                <a:solidFill>
                  <a:schemeClr val="tx1"/>
                </a:solidFill>
              </a:rPr>
              <a:t>          </a:t>
            </a:r>
            <a:r>
              <a:rPr lang="en-US" b="1" dirty="0">
                <a:solidFill>
                  <a:srgbClr val="0070C0"/>
                </a:solidFill>
              </a:rPr>
              <a:t>SET</a:t>
            </a:r>
            <a:r>
              <a:rPr lang="en-US" b="1" dirty="0">
                <a:solidFill>
                  <a:schemeClr val="tx1"/>
                </a:solidFill>
              </a:rPr>
              <a:t>          '$.salary' = PATH '$.salary / 10',</a:t>
            </a:r>
          </a:p>
          <a:p>
            <a:pPr>
              <a:defRPr/>
            </a:pPr>
            <a:r>
              <a:rPr lang="en-US" b="1" dirty="0">
                <a:solidFill>
                  <a:schemeClr val="tx1"/>
                </a:solidFill>
              </a:rPr>
              <a:t>          </a:t>
            </a:r>
            <a:r>
              <a:rPr lang="en-US" b="1" dirty="0">
                <a:solidFill>
                  <a:srgbClr val="0070C0"/>
                </a:solidFill>
              </a:rPr>
              <a:t>REMOVE</a:t>
            </a:r>
            <a:r>
              <a:rPr lang="en-US" b="1" dirty="0">
                <a:solidFill>
                  <a:schemeClr val="tx1"/>
                </a:solidFill>
              </a:rPr>
              <a:t> '$.phones[*]?(@.type == "office")'</a:t>
            </a:r>
            <a:br>
              <a:rPr lang="en-US" b="1" dirty="0">
                <a:solidFill>
                  <a:schemeClr val="tx1"/>
                </a:solidFill>
              </a:rPr>
            </a:br>
            <a:r>
              <a:rPr lang="en-US" b="1" dirty="0">
                <a:solidFill>
                  <a:schemeClr val="tx1"/>
                </a:solidFill>
              </a:rPr>
              <a:t>)</a:t>
            </a:r>
          </a:p>
          <a:p>
            <a:pPr>
              <a:defRPr/>
            </a:pPr>
            <a:r>
              <a:rPr lang="en-US" b="1" dirty="0">
                <a:solidFill>
                  <a:schemeClr val="tx1"/>
                </a:solidFill>
              </a:rPr>
              <a:t>where id = :</a:t>
            </a:r>
            <a:r>
              <a:rPr lang="en-US" b="1" dirty="0" err="1">
                <a:solidFill>
                  <a:schemeClr val="tx1"/>
                </a:solidFill>
              </a:rPr>
              <a:t>bv</a:t>
            </a:r>
            <a:r>
              <a:rPr lang="en-US" b="1" dirty="0">
                <a:solidFill>
                  <a:schemeClr val="tx1"/>
                </a:solidFill>
              </a:rPr>
              <a:t>;</a:t>
            </a:r>
          </a:p>
        </p:txBody>
      </p:sp>
    </p:spTree>
    <p:extLst>
      <p:ext uri="{BB962C8B-B14F-4D97-AF65-F5344CB8AC3E}">
        <p14:creationId xmlns:p14="http://schemas.microsoft.com/office/powerpoint/2010/main" val="79728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4"/>
          </p:nvPr>
        </p:nvSpPr>
        <p:spPr>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26</a:t>
            </a:fld>
            <a:endParaRPr lang="en-US" dirty="0"/>
          </a:p>
        </p:txBody>
      </p:sp>
      <p:sp>
        <p:nvSpPr>
          <p:cNvPr id="2" name="Text Placeholder 1">
            <a:extLst>
              <a:ext uri="{FF2B5EF4-FFF2-40B4-BE49-F238E27FC236}">
                <a16:creationId xmlns:a16="http://schemas.microsoft.com/office/drawing/2014/main" id="{4B11F461-7E26-9643-8763-1041AA177C2A}"/>
              </a:ext>
            </a:extLst>
          </p:cNvPr>
          <p:cNvSpPr>
            <a:spLocks noGrp="1"/>
          </p:cNvSpPr>
          <p:nvPr>
            <p:ph type="body" sz="quarter" idx="12"/>
          </p:nvPr>
        </p:nvSpPr>
        <p:spPr/>
        <p:txBody>
          <a:bodyPr/>
          <a:lstStyle/>
          <a:p>
            <a:endParaRPr lang="en-US"/>
          </a:p>
        </p:txBody>
      </p:sp>
      <p:sp>
        <p:nvSpPr>
          <p:cNvPr id="6" name="Title 5"/>
          <p:cNvSpPr>
            <a:spLocks noGrp="1"/>
          </p:cNvSpPr>
          <p:nvPr>
            <p:ph type="title"/>
          </p:nvPr>
        </p:nvSpPr>
        <p:spPr/>
        <p:txBody>
          <a:bodyPr/>
          <a:lstStyle/>
          <a:p>
            <a:r>
              <a:rPr lang="en-US" b="1" dirty="0"/>
              <a:t>JSON Generation </a:t>
            </a:r>
            <a:r>
              <a:rPr lang="en-US" b="0" dirty="0"/>
              <a:t>- Embedding arrays in documents</a:t>
            </a:r>
          </a:p>
        </p:txBody>
      </p:sp>
      <p:sp>
        <p:nvSpPr>
          <p:cNvPr id="8" name="TextBox 7"/>
          <p:cNvSpPr txBox="1"/>
          <p:nvPr/>
        </p:nvSpPr>
        <p:spPr>
          <a:xfrm>
            <a:off x="1752675" y="2731210"/>
            <a:ext cx="4846072" cy="3544132"/>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marL="0" lvl="1">
              <a:defRPr/>
            </a:pPr>
            <a:r>
              <a:rPr lang="en-US" sz="1200" b="1" dirty="0">
                <a:solidFill>
                  <a:schemeClr val="tx1"/>
                </a:solidFill>
              </a:rPr>
              <a:t>select  </a:t>
            </a:r>
            <a:r>
              <a:rPr lang="en-US" sz="1200" b="1" dirty="0">
                <a:solidFill>
                  <a:schemeClr val="accent1"/>
                </a:solidFill>
              </a:rPr>
              <a:t>JSON_OBJECT</a:t>
            </a:r>
            <a:r>
              <a:rPr lang="en-US" sz="1200" b="1" dirty="0">
                <a:solidFill>
                  <a:schemeClr val="tx1"/>
                </a:solidFill>
              </a:rPr>
              <a:t>(</a:t>
            </a:r>
          </a:p>
          <a:p>
            <a:pPr marL="0" lvl="1">
              <a:defRPr/>
            </a:pPr>
            <a:r>
              <a:rPr lang="en-US" sz="1200" b="1" dirty="0">
                <a:solidFill>
                  <a:schemeClr val="tx1"/>
                </a:solidFill>
              </a:rPr>
              <a:t>                '</a:t>
            </a:r>
            <a:r>
              <a:rPr lang="en-US" sz="1200" b="1" dirty="0" err="1">
                <a:solidFill>
                  <a:schemeClr val="tx1"/>
                </a:solidFill>
              </a:rPr>
              <a:t>departmentId</a:t>
            </a:r>
            <a:r>
              <a:rPr lang="en-US" sz="1200" b="1" dirty="0">
                <a:solidFill>
                  <a:schemeClr val="tx1"/>
                </a:solidFill>
              </a:rPr>
              <a:t>' is </a:t>
            </a:r>
            <a:r>
              <a:rPr lang="en-US" sz="1200" b="1" dirty="0" err="1">
                <a:solidFill>
                  <a:schemeClr val="tx1"/>
                </a:solidFill>
              </a:rPr>
              <a:t>d.DEPARTMENT_ID</a:t>
            </a:r>
            <a:r>
              <a:rPr lang="en-US" sz="1200" b="1" dirty="0">
                <a:solidFill>
                  <a:schemeClr val="tx1"/>
                </a:solidFill>
              </a:rPr>
              <a:t>,</a:t>
            </a:r>
          </a:p>
          <a:p>
            <a:pPr marL="0" lvl="1">
              <a:defRPr/>
            </a:pPr>
            <a:r>
              <a:rPr lang="en-US" sz="1200" b="1" dirty="0">
                <a:solidFill>
                  <a:schemeClr val="tx1"/>
                </a:solidFill>
              </a:rPr>
              <a:t>                'name' is d. DEPARTMENT_NAME,</a:t>
            </a:r>
          </a:p>
          <a:p>
            <a:pPr marL="0" lvl="1">
              <a:defRPr/>
            </a:pPr>
            <a:r>
              <a:rPr lang="en-US" sz="1200" b="1" dirty="0">
                <a:solidFill>
                  <a:schemeClr val="tx1"/>
                </a:solidFill>
              </a:rPr>
              <a:t>                'employees' is (</a:t>
            </a:r>
          </a:p>
          <a:p>
            <a:pPr marL="0" lvl="1">
              <a:defRPr/>
            </a:pPr>
            <a:r>
              <a:rPr lang="en-US" sz="1200" b="1" dirty="0">
                <a:solidFill>
                  <a:schemeClr val="tx1"/>
                </a:solidFill>
              </a:rPr>
              <a:t>                     select  </a:t>
            </a:r>
            <a:r>
              <a:rPr lang="en-US" sz="1200" b="1" dirty="0">
                <a:solidFill>
                  <a:schemeClr val="accent1"/>
                </a:solidFill>
              </a:rPr>
              <a:t>JSON_ARRAYAGG</a:t>
            </a:r>
            <a:r>
              <a:rPr lang="en-US" sz="1200" b="1" dirty="0">
                <a:solidFill>
                  <a:schemeClr val="tx1"/>
                </a:solidFill>
              </a:rPr>
              <a:t>(</a:t>
            </a:r>
          </a:p>
          <a:p>
            <a:pPr marL="0" lvl="1">
              <a:defRPr/>
            </a:pPr>
            <a:r>
              <a:rPr lang="en-US" sz="1200" b="1" dirty="0">
                <a:solidFill>
                  <a:schemeClr val="tx1"/>
                </a:solidFill>
              </a:rPr>
              <a:t>	            </a:t>
            </a:r>
            <a:r>
              <a:rPr lang="en-US" sz="1200" b="1" dirty="0">
                <a:solidFill>
                  <a:schemeClr val="accent1"/>
                </a:solidFill>
              </a:rPr>
              <a:t>JSON_OBJECT</a:t>
            </a:r>
            <a:r>
              <a:rPr lang="en-US" sz="1200" b="1" dirty="0">
                <a:solidFill>
                  <a:schemeClr val="tx1"/>
                </a:solidFill>
              </a:rPr>
              <a:t>(</a:t>
            </a:r>
          </a:p>
          <a:p>
            <a:pPr marL="0" lvl="1">
              <a:defRPr/>
            </a:pPr>
            <a:r>
              <a:rPr lang="en-US" sz="1200" b="1" dirty="0">
                <a:solidFill>
                  <a:schemeClr val="tx1"/>
                </a:solidFill>
              </a:rPr>
              <a:t>                                            '</a:t>
            </a:r>
            <a:r>
              <a:rPr lang="en-US" sz="1200" b="1" dirty="0" err="1">
                <a:solidFill>
                  <a:schemeClr val="tx1"/>
                </a:solidFill>
              </a:rPr>
              <a:t>employeeId</a:t>
            </a:r>
            <a:r>
              <a:rPr lang="en-US" sz="1200" b="1" dirty="0">
                <a:solidFill>
                  <a:schemeClr val="tx1"/>
                </a:solidFill>
              </a:rPr>
              <a:t>'   is EMPLOYEE_ID,</a:t>
            </a:r>
          </a:p>
          <a:p>
            <a:pPr marL="0" lvl="1">
              <a:defRPr/>
            </a:pPr>
            <a:r>
              <a:rPr lang="en-US" sz="1200" b="1" dirty="0">
                <a:solidFill>
                  <a:schemeClr val="tx1"/>
                </a:solidFill>
              </a:rPr>
              <a:t>                                            '</a:t>
            </a:r>
            <a:r>
              <a:rPr lang="en-US" sz="1200" b="1" dirty="0" err="1">
                <a:solidFill>
                  <a:schemeClr val="tx1"/>
                </a:solidFill>
              </a:rPr>
              <a:t>firstName</a:t>
            </a:r>
            <a:r>
              <a:rPr lang="en-US" sz="1200" b="1" dirty="0">
                <a:solidFill>
                  <a:schemeClr val="tx1"/>
                </a:solidFill>
              </a:rPr>
              <a:t>'    is FIRST_NAME,</a:t>
            </a:r>
          </a:p>
          <a:p>
            <a:pPr marL="0" lvl="1">
              <a:defRPr/>
            </a:pPr>
            <a:r>
              <a:rPr lang="en-US" sz="1200" b="1" dirty="0">
                <a:solidFill>
                  <a:schemeClr val="tx1"/>
                </a:solidFill>
              </a:rPr>
              <a:t>                                            '</a:t>
            </a:r>
            <a:r>
              <a:rPr lang="en-US" sz="1200" b="1" dirty="0" err="1">
                <a:solidFill>
                  <a:schemeClr val="tx1"/>
                </a:solidFill>
              </a:rPr>
              <a:t>lastName</a:t>
            </a:r>
            <a:r>
              <a:rPr lang="en-US" sz="1200" b="1" dirty="0">
                <a:solidFill>
                  <a:schemeClr val="tx1"/>
                </a:solidFill>
              </a:rPr>
              <a:t>'     is LAST_NAME,</a:t>
            </a:r>
          </a:p>
          <a:p>
            <a:pPr marL="0" lvl="1">
              <a:defRPr/>
            </a:pPr>
            <a:r>
              <a:rPr lang="en-US" sz="1200" b="1" dirty="0">
                <a:solidFill>
                  <a:schemeClr val="tx1"/>
                </a:solidFill>
              </a:rPr>
              <a:t>                                            '</a:t>
            </a:r>
            <a:r>
              <a:rPr lang="en-US" sz="1200" b="1" dirty="0" err="1">
                <a:solidFill>
                  <a:schemeClr val="tx1"/>
                </a:solidFill>
              </a:rPr>
              <a:t>emailAddress</a:t>
            </a:r>
            <a:r>
              <a:rPr lang="en-US" sz="1200" b="1" dirty="0">
                <a:solidFill>
                  <a:schemeClr val="tx1"/>
                </a:solidFill>
              </a:rPr>
              <a:t>' is EMAIL</a:t>
            </a:r>
          </a:p>
          <a:p>
            <a:pPr marL="0" lvl="1">
              <a:defRPr/>
            </a:pPr>
            <a:r>
              <a:rPr lang="en-US" sz="1200" b="1" dirty="0">
                <a:solidFill>
                  <a:schemeClr val="tx1"/>
                </a:solidFill>
              </a:rPr>
              <a:t>                                      )</a:t>
            </a:r>
          </a:p>
          <a:p>
            <a:pPr marL="0" lvl="1">
              <a:defRPr/>
            </a:pPr>
            <a:r>
              <a:rPr lang="en-US" sz="1200" b="1" dirty="0">
                <a:solidFill>
                  <a:schemeClr val="tx1"/>
                </a:solidFill>
              </a:rPr>
              <a:t>                                  )</a:t>
            </a:r>
          </a:p>
          <a:p>
            <a:pPr marL="0" lvl="1">
              <a:defRPr/>
            </a:pPr>
            <a:r>
              <a:rPr lang="en-US" sz="1200" b="1" dirty="0">
                <a:solidFill>
                  <a:schemeClr val="tx1"/>
                </a:solidFill>
              </a:rPr>
              <a:t>                        from HR.EMPLOYEES e</a:t>
            </a:r>
          </a:p>
          <a:p>
            <a:pPr marL="0" lvl="1">
              <a:defRPr/>
            </a:pPr>
            <a:r>
              <a:rPr lang="en-US" sz="1200" b="1" dirty="0">
                <a:solidFill>
                  <a:schemeClr val="tx1"/>
                </a:solidFill>
              </a:rPr>
              <a:t>                     where </a:t>
            </a:r>
            <a:r>
              <a:rPr lang="en-US" sz="1200" b="1" dirty="0" err="1">
                <a:solidFill>
                  <a:schemeClr val="tx1"/>
                </a:solidFill>
              </a:rPr>
              <a:t>e.DEPARTMENT_ID</a:t>
            </a:r>
            <a:r>
              <a:rPr lang="en-US" sz="1200" b="1" dirty="0">
                <a:solidFill>
                  <a:schemeClr val="tx1"/>
                </a:solidFill>
              </a:rPr>
              <a:t> = </a:t>
            </a:r>
            <a:r>
              <a:rPr lang="en-US" sz="1200" b="1" dirty="0" err="1">
                <a:solidFill>
                  <a:schemeClr val="tx1"/>
                </a:solidFill>
              </a:rPr>
              <a:t>d.DEPARTMENT_ID</a:t>
            </a:r>
            <a:r>
              <a:rPr lang="en-US" sz="1200" b="1" dirty="0">
                <a:solidFill>
                  <a:schemeClr val="tx1"/>
                </a:solidFill>
              </a:rPr>
              <a:t> </a:t>
            </a:r>
          </a:p>
          <a:p>
            <a:pPr marL="0" lvl="1">
              <a:defRPr/>
            </a:pPr>
            <a:r>
              <a:rPr lang="en-US" sz="1200" b="1" dirty="0">
                <a:solidFill>
                  <a:schemeClr val="tx1"/>
                </a:solidFill>
              </a:rPr>
              <a:t>                )</a:t>
            </a:r>
          </a:p>
          <a:p>
            <a:pPr marL="0" lvl="1">
              <a:defRPr/>
            </a:pPr>
            <a:r>
              <a:rPr lang="en-US" sz="1200" b="1" dirty="0">
                <a:solidFill>
                  <a:schemeClr val="tx1"/>
                </a:solidFill>
              </a:rPr>
              <a:t>             ) DEPT_WITH_EMPLOYEES</a:t>
            </a:r>
          </a:p>
          <a:p>
            <a:pPr marL="0" lvl="1">
              <a:defRPr/>
            </a:pPr>
            <a:r>
              <a:rPr lang="en-US" sz="1200" b="1" dirty="0">
                <a:solidFill>
                  <a:schemeClr val="tx1"/>
                </a:solidFill>
              </a:rPr>
              <a:t>   from HR.DEPARTMENTS d</a:t>
            </a:r>
          </a:p>
          <a:p>
            <a:pPr marL="0" lvl="1">
              <a:defRPr/>
            </a:pPr>
            <a:r>
              <a:rPr lang="en-US" sz="1200" b="1" dirty="0">
                <a:solidFill>
                  <a:schemeClr val="tx1"/>
                </a:solidFill>
              </a:rPr>
              <a:t>where DEPARTMENT_NAME = 'Executive'</a:t>
            </a:r>
          </a:p>
          <a:p>
            <a:pPr marL="0" lvl="1">
              <a:defRPr/>
            </a:pPr>
            <a:r>
              <a:rPr lang="en-US" sz="1200" b="1" dirty="0">
                <a:solidFill>
                  <a:schemeClr val="tx1"/>
                </a:solidFill>
              </a:rPr>
              <a:t>/</a:t>
            </a:r>
          </a:p>
        </p:txBody>
      </p:sp>
      <p:sp>
        <p:nvSpPr>
          <p:cNvPr id="10" name="TextBox 9"/>
          <p:cNvSpPr txBox="1"/>
          <p:nvPr/>
        </p:nvSpPr>
        <p:spPr>
          <a:xfrm>
            <a:off x="7513221" y="1522023"/>
            <a:ext cx="3999528" cy="4753319"/>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marL="0" lvl="1">
              <a:tabLst>
                <a:tab pos="227013" algn="l"/>
                <a:tab pos="460375" algn="l"/>
                <a:tab pos="687388" algn="l"/>
              </a:tabLst>
              <a:defRPr/>
            </a:pPr>
            <a:r>
              <a:rPr lang="en-US" sz="1200" b="1" dirty="0">
                <a:solidFill>
                  <a:schemeClr val="tx1"/>
                </a:solidFill>
              </a:rPr>
              <a:t>DEPT_WITH_EMPLOYEES</a:t>
            </a:r>
          </a:p>
          <a:p>
            <a:pPr marL="0" lvl="1">
              <a:tabLst>
                <a:tab pos="227013" algn="l"/>
                <a:tab pos="460375" algn="l"/>
                <a:tab pos="687388" algn="l"/>
              </a:tabLst>
              <a:defRPr/>
            </a:pPr>
            <a:r>
              <a:rPr lang="en-US" sz="1200" b="1" dirty="0">
                <a:solidFill>
                  <a:schemeClr val="tx1"/>
                </a:solidFill>
              </a:rPr>
              <a:t>--------------------------------------------------------------------------------</a:t>
            </a:r>
          </a:p>
          <a:p>
            <a:pPr marL="0" lvl="1">
              <a:tabLst>
                <a:tab pos="227013" algn="l"/>
                <a:tab pos="460375" algn="l"/>
                <a:tab pos="687388" algn="l"/>
              </a:tabLst>
              <a:defRPr/>
            </a:pPr>
            <a:r>
              <a:rPr lang="en-US" sz="1200" b="1" dirty="0">
                <a:solidFill>
                  <a:schemeClr val="tx1"/>
                </a:solidFill>
              </a:rPr>
              <a:t>{</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departmentId</a:t>
            </a:r>
            <a:r>
              <a:rPr lang="en-US" sz="1200" b="1" dirty="0">
                <a:solidFill>
                  <a:schemeClr val="tx1"/>
                </a:solidFill>
              </a:rPr>
              <a:t>": 90,</a:t>
            </a:r>
          </a:p>
          <a:p>
            <a:pPr marL="0" lvl="1">
              <a:tabLst>
                <a:tab pos="227013" algn="l"/>
                <a:tab pos="460375" algn="l"/>
                <a:tab pos="687388" algn="l"/>
              </a:tabLst>
              <a:defRPr/>
            </a:pPr>
            <a:r>
              <a:rPr lang="en-US" sz="1200" b="1" dirty="0">
                <a:solidFill>
                  <a:schemeClr val="tx1"/>
                </a:solidFill>
              </a:rPr>
              <a:t>	"name": "Executive",</a:t>
            </a:r>
          </a:p>
          <a:p>
            <a:pPr marL="0" lvl="1">
              <a:tabLst>
                <a:tab pos="227013" algn="l"/>
                <a:tab pos="460375" algn="l"/>
                <a:tab pos="687388" algn="l"/>
              </a:tabLst>
              <a:defRPr/>
            </a:pPr>
            <a:r>
              <a:rPr lang="en-US" sz="1200" b="1" dirty="0">
                <a:solidFill>
                  <a:schemeClr val="tx1"/>
                </a:solidFill>
              </a:rPr>
              <a:t>	"employees": [</a:t>
            </a:r>
          </a:p>
          <a:p>
            <a:pPr marL="0" lvl="1">
              <a:tabLst>
                <a:tab pos="227013" algn="l"/>
                <a:tab pos="460375" algn="l"/>
                <a:tab pos="687388" algn="l"/>
              </a:tabLst>
              <a:defRPr/>
            </a:pPr>
            <a:r>
              <a:rPr lang="en-US" sz="1200" b="1" dirty="0">
                <a:solidFill>
                  <a:schemeClr val="tx1"/>
                </a:solidFill>
              </a:rPr>
              <a:t>		{</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employeeId</a:t>
            </a:r>
            <a:r>
              <a:rPr lang="en-US" sz="1200" b="1" dirty="0">
                <a:solidFill>
                  <a:schemeClr val="tx1"/>
                </a:solidFill>
              </a:rPr>
              <a:t>": 100,</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firstName</a:t>
            </a:r>
            <a:r>
              <a:rPr lang="en-US" sz="1200" b="1" dirty="0">
                <a:solidFill>
                  <a:schemeClr val="tx1"/>
                </a:solidFill>
              </a:rPr>
              <a:t>": "Steven",</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lastName</a:t>
            </a:r>
            <a:r>
              <a:rPr lang="en-US" sz="1200" b="1" dirty="0">
                <a:solidFill>
                  <a:schemeClr val="tx1"/>
                </a:solidFill>
              </a:rPr>
              <a:t>": "King",</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emailAddress</a:t>
            </a:r>
            <a:r>
              <a:rPr lang="en-US" sz="1200" b="1" dirty="0">
                <a:solidFill>
                  <a:schemeClr val="tx1"/>
                </a:solidFill>
              </a:rPr>
              <a:t>": "SKING"</a:t>
            </a:r>
          </a:p>
          <a:p>
            <a:pPr marL="0" lvl="1">
              <a:tabLst>
                <a:tab pos="227013" algn="l"/>
                <a:tab pos="460375" algn="l"/>
                <a:tab pos="687388" algn="l"/>
              </a:tabLst>
              <a:defRPr/>
            </a:pPr>
            <a:r>
              <a:rPr lang="en-US" sz="1200" b="1" dirty="0">
                <a:solidFill>
                  <a:schemeClr val="tx1"/>
                </a:solidFill>
              </a:rPr>
              <a:t>		}, {</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employeeId</a:t>
            </a:r>
            <a:r>
              <a:rPr lang="en-US" sz="1200" b="1" dirty="0">
                <a:solidFill>
                  <a:schemeClr val="tx1"/>
                </a:solidFill>
              </a:rPr>
              <a:t>": 101,</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firstName</a:t>
            </a:r>
            <a:r>
              <a:rPr lang="en-US" sz="1200" b="1" dirty="0">
                <a:solidFill>
                  <a:schemeClr val="tx1"/>
                </a:solidFill>
              </a:rPr>
              <a:t>": "</a:t>
            </a:r>
            <a:r>
              <a:rPr lang="en-US" sz="1200" b="1" dirty="0" err="1">
                <a:solidFill>
                  <a:schemeClr val="tx1"/>
                </a:solidFill>
              </a:rPr>
              <a:t>Neena</a:t>
            </a:r>
            <a:r>
              <a:rPr lang="en-US" sz="1200" b="1" dirty="0">
                <a:solidFill>
                  <a:schemeClr val="tx1"/>
                </a:solidFill>
              </a:rPr>
              <a:t>",</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lastName</a:t>
            </a:r>
            <a:r>
              <a:rPr lang="en-US" sz="1200" b="1" dirty="0">
                <a:solidFill>
                  <a:schemeClr val="tx1"/>
                </a:solidFill>
              </a:rPr>
              <a:t>": "</a:t>
            </a:r>
            <a:r>
              <a:rPr lang="en-US" sz="1200" b="1" dirty="0" err="1">
                <a:solidFill>
                  <a:schemeClr val="tx1"/>
                </a:solidFill>
              </a:rPr>
              <a:t>Kochhar</a:t>
            </a:r>
            <a:r>
              <a:rPr lang="en-US" sz="1200" b="1" dirty="0">
                <a:solidFill>
                  <a:schemeClr val="tx1"/>
                </a:solidFill>
              </a:rPr>
              <a:t>",</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emailAddress</a:t>
            </a:r>
            <a:r>
              <a:rPr lang="en-US" sz="1200" b="1" dirty="0">
                <a:solidFill>
                  <a:schemeClr val="tx1"/>
                </a:solidFill>
              </a:rPr>
              <a:t>": "NKOCHHAR"</a:t>
            </a:r>
          </a:p>
          <a:p>
            <a:pPr marL="0" lvl="1">
              <a:tabLst>
                <a:tab pos="227013" algn="l"/>
                <a:tab pos="460375" algn="l"/>
                <a:tab pos="687388" algn="l"/>
              </a:tabLst>
              <a:defRPr/>
            </a:pPr>
            <a:r>
              <a:rPr lang="en-US" sz="1200" b="1" dirty="0">
                <a:solidFill>
                  <a:schemeClr val="tx1"/>
                </a:solidFill>
              </a:rPr>
              <a:t>		}, {</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employeeId</a:t>
            </a:r>
            <a:r>
              <a:rPr lang="en-US" sz="1200" b="1" dirty="0">
                <a:solidFill>
                  <a:schemeClr val="tx1"/>
                </a:solidFill>
              </a:rPr>
              <a:t>": 102,</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firstName</a:t>
            </a:r>
            <a:r>
              <a:rPr lang="en-US" sz="1200" b="1" dirty="0">
                <a:solidFill>
                  <a:schemeClr val="tx1"/>
                </a:solidFill>
              </a:rPr>
              <a:t>": "</a:t>
            </a:r>
            <a:r>
              <a:rPr lang="en-US" sz="1200" b="1" dirty="0" err="1">
                <a:solidFill>
                  <a:schemeClr val="tx1"/>
                </a:solidFill>
              </a:rPr>
              <a:t>Lex</a:t>
            </a:r>
            <a:r>
              <a:rPr lang="en-US" sz="1200" b="1" dirty="0">
                <a:solidFill>
                  <a:schemeClr val="tx1"/>
                </a:solidFill>
              </a:rPr>
              <a:t>",</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lastName</a:t>
            </a:r>
            <a:r>
              <a:rPr lang="en-US" sz="1200" b="1" dirty="0">
                <a:solidFill>
                  <a:schemeClr val="tx1"/>
                </a:solidFill>
              </a:rPr>
              <a:t>": "De </a:t>
            </a:r>
            <a:r>
              <a:rPr lang="en-US" sz="1200" b="1" dirty="0" err="1">
                <a:solidFill>
                  <a:schemeClr val="tx1"/>
                </a:solidFill>
              </a:rPr>
              <a:t>Haan</a:t>
            </a:r>
            <a:r>
              <a:rPr lang="en-US" sz="1200" b="1" dirty="0">
                <a:solidFill>
                  <a:schemeClr val="tx1"/>
                </a:solidFill>
              </a:rPr>
              <a:t>",</a:t>
            </a:r>
          </a:p>
          <a:p>
            <a:pPr marL="0" lvl="1">
              <a:tabLst>
                <a:tab pos="227013" algn="l"/>
                <a:tab pos="460375" algn="l"/>
                <a:tab pos="687388" algn="l"/>
              </a:tabLst>
              <a:defRPr/>
            </a:pPr>
            <a:r>
              <a:rPr lang="en-US" sz="1200" b="1" dirty="0">
                <a:solidFill>
                  <a:schemeClr val="tx1"/>
                </a:solidFill>
              </a:rPr>
              <a:t>			"</a:t>
            </a:r>
            <a:r>
              <a:rPr lang="en-US" sz="1200" b="1" dirty="0" err="1">
                <a:solidFill>
                  <a:schemeClr val="tx1"/>
                </a:solidFill>
              </a:rPr>
              <a:t>emailAddress</a:t>
            </a:r>
            <a:r>
              <a:rPr lang="en-US" sz="1200" b="1" dirty="0">
                <a:solidFill>
                  <a:schemeClr val="tx1"/>
                </a:solidFill>
              </a:rPr>
              <a:t>": "LDEHAAN"</a:t>
            </a:r>
          </a:p>
          <a:p>
            <a:pPr marL="0" lvl="1">
              <a:tabLst>
                <a:tab pos="227013" algn="l"/>
                <a:tab pos="460375" algn="l"/>
                <a:tab pos="687388" algn="l"/>
              </a:tabLst>
              <a:defRPr/>
            </a:pPr>
            <a:r>
              <a:rPr lang="en-US" sz="1200" b="1" dirty="0">
                <a:solidFill>
                  <a:schemeClr val="tx1"/>
                </a:solidFill>
              </a:rPr>
              <a:t>		}</a:t>
            </a:r>
          </a:p>
          <a:p>
            <a:pPr marL="0" lvl="1">
              <a:tabLst>
                <a:tab pos="227013" algn="l"/>
                <a:tab pos="460375" algn="l"/>
                <a:tab pos="687388" algn="l"/>
              </a:tabLst>
              <a:defRPr/>
            </a:pPr>
            <a:r>
              <a:rPr lang="en-US" sz="1200" b="1" dirty="0">
                <a:solidFill>
                  <a:schemeClr val="tx1"/>
                </a:solidFill>
              </a:rPr>
              <a:t>	]</a:t>
            </a:r>
          </a:p>
          <a:p>
            <a:pPr marL="0" lvl="1">
              <a:tabLst>
                <a:tab pos="227013" algn="l"/>
                <a:tab pos="460375" algn="l"/>
                <a:tab pos="687388" algn="l"/>
              </a:tabLst>
              <a:defRPr/>
            </a:pPr>
            <a:r>
              <a:rPr lang="en-US" sz="1200" b="1" dirty="0">
                <a:solidFill>
                  <a:schemeClr val="tx1"/>
                </a:solidFill>
              </a:rPr>
              <a:t>}</a:t>
            </a:r>
          </a:p>
        </p:txBody>
      </p:sp>
      <p:sp>
        <p:nvSpPr>
          <p:cNvPr id="9" name="TextBox 8">
            <a:extLst>
              <a:ext uri="{FF2B5EF4-FFF2-40B4-BE49-F238E27FC236}">
                <a16:creationId xmlns:a16="http://schemas.microsoft.com/office/drawing/2014/main" id="{FDFF6255-8E5D-2A46-8AEB-C5624BE433FD}"/>
              </a:ext>
            </a:extLst>
          </p:cNvPr>
          <p:cNvSpPr txBox="1"/>
          <p:nvPr/>
        </p:nvSpPr>
        <p:spPr>
          <a:xfrm>
            <a:off x="679252" y="1646061"/>
            <a:ext cx="4846072" cy="728243"/>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defRPr/>
            </a:pPr>
            <a:r>
              <a:rPr lang="en-US" sz="1200" b="1" dirty="0">
                <a:solidFill>
                  <a:schemeClr val="tx1"/>
                </a:solidFill>
              </a:rPr>
              <a:t>select </a:t>
            </a:r>
            <a:r>
              <a:rPr lang="en-US" sz="1200" b="1" dirty="0">
                <a:solidFill>
                  <a:srgbClr val="C00000"/>
                </a:solidFill>
              </a:rPr>
              <a:t>JSON_OBJECT(*)</a:t>
            </a:r>
          </a:p>
          <a:p>
            <a:pPr>
              <a:defRPr/>
            </a:pPr>
            <a:r>
              <a:rPr lang="en-US" sz="1200" b="1" dirty="0">
                <a:solidFill>
                  <a:schemeClr val="tx1"/>
                </a:solidFill>
              </a:rPr>
              <a:t>from EMP;</a:t>
            </a:r>
          </a:p>
        </p:txBody>
      </p:sp>
      <p:sp>
        <p:nvSpPr>
          <p:cNvPr id="7" name="Right Arrow 6">
            <a:extLst>
              <a:ext uri="{FF2B5EF4-FFF2-40B4-BE49-F238E27FC236}">
                <a16:creationId xmlns:a16="http://schemas.microsoft.com/office/drawing/2014/main" id="{F3EB2AF8-2891-4048-B56F-50A94C16BDE0}"/>
              </a:ext>
            </a:extLst>
          </p:cNvPr>
          <p:cNvSpPr/>
          <p:nvPr/>
        </p:nvSpPr>
        <p:spPr>
          <a:xfrm>
            <a:off x="5672923" y="3945277"/>
            <a:ext cx="1695236" cy="678095"/>
          </a:xfrm>
          <a:prstGeom prst="rightArrow">
            <a:avLst/>
          </a:prstGeom>
          <a:solidFill>
            <a:schemeClr val="bg2"/>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p>
        </p:txBody>
      </p:sp>
    </p:spTree>
    <p:extLst>
      <p:ext uri="{BB962C8B-B14F-4D97-AF65-F5344CB8AC3E}">
        <p14:creationId xmlns:p14="http://schemas.microsoft.com/office/powerpoint/2010/main" val="68370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4"/>
          </p:nvPr>
        </p:nvSpPr>
        <p:spPr>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27</a:t>
            </a:fld>
            <a:endParaRPr lang="en-US" dirty="0"/>
          </a:p>
        </p:txBody>
      </p:sp>
      <p:sp>
        <p:nvSpPr>
          <p:cNvPr id="12" name="Content Placeholder 11"/>
          <p:cNvSpPr>
            <a:spLocks noGrp="1"/>
          </p:cNvSpPr>
          <p:nvPr>
            <p:ph type="body" sz="quarter" idx="12"/>
          </p:nvPr>
        </p:nvSpPr>
        <p:spPr>
          <a:xfrm>
            <a:off x="758952" y="1837944"/>
            <a:ext cx="6114186" cy="4261104"/>
          </a:xfrm>
        </p:spPr>
        <p:txBody>
          <a:bodyPr>
            <a:normAutofit fontScale="92500" lnSpcReduction="10000"/>
          </a:bodyPr>
          <a:lstStyle/>
          <a:p>
            <a:pPr lvl="0">
              <a:defRPr/>
            </a:pPr>
            <a:r>
              <a:rPr lang="en-US" sz="2600" b="1" dirty="0">
                <a:latin typeface="+mn-lt"/>
              </a:rPr>
              <a:t>Functional Index</a:t>
            </a:r>
          </a:p>
          <a:p>
            <a:pPr marL="708660" lvl="1" indent="-342900">
              <a:defRPr/>
            </a:pPr>
            <a:r>
              <a:rPr lang="en-US" dirty="0">
                <a:latin typeface="+mn-lt"/>
              </a:rPr>
              <a:t>Index specific fields within a JSON document</a:t>
            </a:r>
          </a:p>
          <a:p>
            <a:pPr marL="685800" lvl="1">
              <a:spcBef>
                <a:spcPts val="1200"/>
              </a:spcBef>
            </a:pPr>
            <a:endParaRPr lang="en-US" dirty="0">
              <a:latin typeface="+mn-lt"/>
            </a:endParaRPr>
          </a:p>
          <a:p>
            <a:r>
              <a:rPr lang="en-US" sz="2600" b="1" dirty="0">
                <a:latin typeface="+mn-lt"/>
              </a:rPr>
              <a:t>Search Index</a:t>
            </a:r>
          </a:p>
          <a:p>
            <a:pPr marL="685800" lvl="1">
              <a:spcBef>
                <a:spcPts val="1200"/>
              </a:spcBef>
            </a:pPr>
            <a:r>
              <a:rPr lang="en-US" dirty="0">
                <a:latin typeface="+mn-lt"/>
              </a:rPr>
              <a:t>Universal Index for all fields</a:t>
            </a:r>
          </a:p>
          <a:p>
            <a:pPr marL="685800" lvl="1">
              <a:spcBef>
                <a:spcPts val="1200"/>
              </a:spcBef>
            </a:pPr>
            <a:r>
              <a:rPr lang="en-US" dirty="0">
                <a:latin typeface="+mn-lt"/>
              </a:rPr>
              <a:t>Supports value, range and full text</a:t>
            </a:r>
          </a:p>
          <a:p>
            <a:pPr marL="685800" lvl="1">
              <a:spcBef>
                <a:spcPts val="1200"/>
              </a:spcBef>
            </a:pPr>
            <a:endParaRPr lang="en-US" dirty="0">
              <a:latin typeface="+mn-lt"/>
            </a:endParaRPr>
          </a:p>
          <a:p>
            <a:r>
              <a:rPr lang="en-US" sz="2600" b="1" dirty="0" err="1">
                <a:latin typeface="+mn-lt"/>
              </a:rPr>
              <a:t>GeoSpatial</a:t>
            </a:r>
            <a:r>
              <a:rPr lang="en-US" sz="2600" b="1" dirty="0">
                <a:latin typeface="+mn-lt"/>
              </a:rPr>
              <a:t> Index</a:t>
            </a:r>
          </a:p>
          <a:p>
            <a:pPr marL="685800" lvl="1">
              <a:spcBef>
                <a:spcPts val="1200"/>
              </a:spcBef>
            </a:pPr>
            <a:r>
              <a:rPr lang="en-US" dirty="0">
                <a:latin typeface="+mn-lt"/>
              </a:rPr>
              <a:t>JSON_VALUE returns </a:t>
            </a:r>
            <a:r>
              <a:rPr lang="en-US" dirty="0" err="1">
                <a:latin typeface="+mn-lt"/>
              </a:rPr>
              <a:t>GeoJSON</a:t>
            </a:r>
            <a:r>
              <a:rPr lang="en-US" dirty="0">
                <a:latin typeface="+mn-lt"/>
              </a:rPr>
              <a:t> as SDO_GEOMETRY object</a:t>
            </a:r>
          </a:p>
        </p:txBody>
      </p:sp>
      <p:sp>
        <p:nvSpPr>
          <p:cNvPr id="6" name="Title 5"/>
          <p:cNvSpPr>
            <a:spLocks noGrp="1"/>
          </p:cNvSpPr>
          <p:nvPr>
            <p:ph type="title"/>
          </p:nvPr>
        </p:nvSpPr>
        <p:spPr/>
        <p:txBody>
          <a:bodyPr/>
          <a:lstStyle/>
          <a:p>
            <a:r>
              <a:rPr lang="en-US" b="1" dirty="0"/>
              <a:t>JSON Index</a:t>
            </a:r>
          </a:p>
        </p:txBody>
      </p:sp>
      <p:sp>
        <p:nvSpPr>
          <p:cNvPr id="8" name="TextBox 7"/>
          <p:cNvSpPr txBox="1"/>
          <p:nvPr/>
        </p:nvSpPr>
        <p:spPr>
          <a:xfrm>
            <a:off x="6873138" y="3493712"/>
            <a:ext cx="5101572" cy="949568"/>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marL="0" lvl="1">
              <a:defRPr/>
            </a:pPr>
            <a:r>
              <a:rPr lang="en-US" b="1" dirty="0">
                <a:solidFill>
                  <a:schemeClr val="tx1"/>
                </a:solidFill>
              </a:rPr>
              <a:t>CREATE </a:t>
            </a:r>
            <a:r>
              <a:rPr lang="en-US" b="1" dirty="0">
                <a:solidFill>
                  <a:schemeClr val="accent1"/>
                </a:solidFill>
              </a:rPr>
              <a:t>SEARCH INDEX</a:t>
            </a:r>
            <a:r>
              <a:rPr lang="en-US" b="1" dirty="0">
                <a:solidFill>
                  <a:schemeClr val="tx1"/>
                </a:solidFill>
              </a:rPr>
              <a:t> </a:t>
            </a:r>
            <a:r>
              <a:rPr lang="en-US" b="1" dirty="0" err="1">
                <a:solidFill>
                  <a:schemeClr val="tx1"/>
                </a:solidFill>
              </a:rPr>
              <a:t>po_search_index</a:t>
            </a:r>
            <a:endParaRPr lang="en-US" b="1" dirty="0">
              <a:solidFill>
                <a:schemeClr val="tx1"/>
              </a:solidFill>
            </a:endParaRPr>
          </a:p>
          <a:p>
            <a:pPr marL="0" lvl="1">
              <a:defRPr/>
            </a:pPr>
            <a:r>
              <a:rPr lang="en-US" b="1" dirty="0">
                <a:solidFill>
                  <a:schemeClr val="tx1"/>
                </a:solidFill>
              </a:rPr>
              <a:t>    ON </a:t>
            </a:r>
            <a:r>
              <a:rPr lang="en-US" b="1" dirty="0" err="1">
                <a:solidFill>
                  <a:schemeClr val="tx1"/>
                </a:solidFill>
              </a:rPr>
              <a:t>j_purchaseorder</a:t>
            </a:r>
            <a:r>
              <a:rPr lang="en-US" b="1" dirty="0">
                <a:solidFill>
                  <a:schemeClr val="tx1"/>
                </a:solidFill>
              </a:rPr>
              <a:t> (</a:t>
            </a:r>
            <a:r>
              <a:rPr lang="en-US" b="1" dirty="0" err="1">
                <a:solidFill>
                  <a:schemeClr val="tx1"/>
                </a:solidFill>
              </a:rPr>
              <a:t>po_document</a:t>
            </a:r>
            <a:r>
              <a:rPr lang="en-US" b="1" dirty="0">
                <a:solidFill>
                  <a:schemeClr val="tx1"/>
                </a:solidFill>
              </a:rPr>
              <a:t>) </a:t>
            </a:r>
          </a:p>
          <a:p>
            <a:pPr marL="0" lvl="1">
              <a:defRPr/>
            </a:pPr>
            <a:r>
              <a:rPr lang="en-US" b="1" dirty="0">
                <a:solidFill>
                  <a:schemeClr val="accent1"/>
                </a:solidFill>
              </a:rPr>
              <a:t>    FOR JSON</a:t>
            </a:r>
          </a:p>
        </p:txBody>
      </p:sp>
      <p:sp>
        <p:nvSpPr>
          <p:cNvPr id="11" name="TextBox 10"/>
          <p:cNvSpPr txBox="1"/>
          <p:nvPr/>
        </p:nvSpPr>
        <p:spPr>
          <a:xfrm>
            <a:off x="6873138" y="1687471"/>
            <a:ext cx="5197106" cy="1125416"/>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marL="0" lvl="1">
              <a:defRPr/>
            </a:pPr>
            <a:r>
              <a:rPr lang="en-US" b="1" dirty="0">
                <a:solidFill>
                  <a:schemeClr val="tx1"/>
                </a:solidFill>
              </a:rPr>
              <a:t>CREATE </a:t>
            </a:r>
            <a:r>
              <a:rPr lang="en-US" b="1" dirty="0">
                <a:solidFill>
                  <a:schemeClr val="accent1"/>
                </a:solidFill>
              </a:rPr>
              <a:t>UNIQUE INDEX </a:t>
            </a:r>
            <a:r>
              <a:rPr lang="en-US" b="1" dirty="0" err="1">
                <a:solidFill>
                  <a:schemeClr val="tx1"/>
                </a:solidFill>
              </a:rPr>
              <a:t>po_ponum_index</a:t>
            </a:r>
            <a:r>
              <a:rPr lang="en-US" b="1" dirty="0">
                <a:solidFill>
                  <a:schemeClr val="tx1"/>
                </a:solidFill>
              </a:rPr>
              <a:t> </a:t>
            </a:r>
          </a:p>
          <a:p>
            <a:pPr marL="0" lvl="1">
              <a:defRPr/>
            </a:pPr>
            <a:r>
              <a:rPr lang="en-US" b="1" dirty="0">
                <a:solidFill>
                  <a:srgbClr val="C00000"/>
                </a:solidFill>
              </a:rPr>
              <a:t>   </a:t>
            </a:r>
            <a:r>
              <a:rPr lang="en-US" b="1" dirty="0">
                <a:solidFill>
                  <a:schemeClr val="tx1"/>
                </a:solidFill>
              </a:rPr>
              <a:t>ON </a:t>
            </a:r>
            <a:r>
              <a:rPr lang="en-US" b="1" dirty="0" err="1">
                <a:solidFill>
                  <a:schemeClr val="tx1"/>
                </a:solidFill>
              </a:rPr>
              <a:t>j_purchaseorder</a:t>
            </a:r>
            <a:r>
              <a:rPr lang="en-US" b="1" dirty="0">
                <a:solidFill>
                  <a:schemeClr val="tx1"/>
                </a:solidFill>
              </a:rPr>
              <a:t> po</a:t>
            </a:r>
            <a:r>
              <a:rPr lang="en-US" b="1" dirty="0">
                <a:solidFill>
                  <a:schemeClr val="accent1"/>
                </a:solidFill>
              </a:rPr>
              <a:t> </a:t>
            </a:r>
          </a:p>
          <a:p>
            <a:pPr marL="0" lvl="1">
              <a:defRPr/>
            </a:pPr>
            <a:r>
              <a:rPr lang="en-US" b="1" dirty="0">
                <a:solidFill>
                  <a:schemeClr val="accent1"/>
                </a:solidFill>
              </a:rPr>
              <a:t>            (</a:t>
            </a:r>
            <a:r>
              <a:rPr lang="en-US" b="1" dirty="0" err="1">
                <a:solidFill>
                  <a:schemeClr val="accent1"/>
                </a:solidFill>
              </a:rPr>
              <a:t>po.po_document.PONumber</a:t>
            </a:r>
            <a:r>
              <a:rPr lang="en-US" b="1" dirty="0">
                <a:solidFill>
                  <a:schemeClr val="accent1"/>
                </a:solidFill>
              </a:rPr>
              <a:t>);</a:t>
            </a:r>
          </a:p>
        </p:txBody>
      </p:sp>
    </p:spTree>
    <p:extLst>
      <p:ext uri="{BB962C8B-B14F-4D97-AF65-F5344CB8AC3E}">
        <p14:creationId xmlns:p14="http://schemas.microsoft.com/office/powerpoint/2010/main" val="13073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7520B56-23A1-5F41-9D71-0D6C245309BC}"/>
              </a:ext>
            </a:extLst>
          </p:cNvPr>
          <p:cNvSpPr>
            <a:spLocks noGrp="1"/>
          </p:cNvSpPr>
          <p:nvPr>
            <p:ph type="title"/>
          </p:nvPr>
        </p:nvSpPr>
        <p:spPr/>
        <p:txBody>
          <a:bodyPr/>
          <a:lstStyle/>
          <a:p>
            <a:r>
              <a:rPr lang="en-US" dirty="0"/>
              <a:t>JSON Indexing &amp; Materialized View</a:t>
            </a:r>
          </a:p>
        </p:txBody>
      </p:sp>
      <p:sp>
        <p:nvSpPr>
          <p:cNvPr id="7" name="Content Placeholder 6">
            <a:extLst>
              <a:ext uri="{FF2B5EF4-FFF2-40B4-BE49-F238E27FC236}">
                <a16:creationId xmlns:a16="http://schemas.microsoft.com/office/drawing/2014/main" id="{D1428D6B-F16E-3344-BD56-FD1486247C61}"/>
              </a:ext>
            </a:extLst>
          </p:cNvPr>
          <p:cNvSpPr>
            <a:spLocks noGrp="1"/>
          </p:cNvSpPr>
          <p:nvPr>
            <p:ph idx="1"/>
          </p:nvPr>
        </p:nvSpPr>
        <p:spPr/>
        <p:txBody>
          <a:bodyPr>
            <a:normAutofit fontScale="92500" lnSpcReduction="10000"/>
          </a:bodyPr>
          <a:lstStyle/>
          <a:p>
            <a:r>
              <a:rPr lang="en-US" sz="3200" b="1" dirty="0"/>
              <a:t>Schema-Aware</a:t>
            </a:r>
            <a:r>
              <a:rPr lang="en-US" sz="3200" dirty="0"/>
              <a:t> JSON Indexing/MV Strategy</a:t>
            </a:r>
          </a:p>
          <a:p>
            <a:pPr lvl="1"/>
            <a:r>
              <a:rPr lang="en-US" sz="2800" dirty="0"/>
              <a:t>Single-Value Functional Index</a:t>
            </a:r>
          </a:p>
          <a:p>
            <a:pPr lvl="2"/>
            <a:r>
              <a:rPr lang="en-US" sz="2400" dirty="0"/>
              <a:t>Single-Value Spatial Functional Index</a:t>
            </a:r>
          </a:p>
          <a:p>
            <a:pPr lvl="1"/>
            <a:r>
              <a:rPr lang="en-US" sz="2800" dirty="0"/>
              <a:t>Multi-Value Functional Index (coming in 21c)</a:t>
            </a:r>
          </a:p>
          <a:p>
            <a:pPr lvl="1"/>
            <a:r>
              <a:rPr lang="en-US" sz="2800" dirty="0"/>
              <a:t>JSON_TABLE() Materialized View</a:t>
            </a:r>
          </a:p>
          <a:p>
            <a:r>
              <a:rPr lang="en-US" sz="3200" b="1" dirty="0"/>
              <a:t>Schema-Agnostic</a:t>
            </a:r>
            <a:r>
              <a:rPr lang="en-US" sz="3200" dirty="0"/>
              <a:t> Indexing Strategy</a:t>
            </a:r>
          </a:p>
          <a:p>
            <a:pPr lvl="1"/>
            <a:r>
              <a:rPr lang="en-US" sz="3200" dirty="0"/>
              <a:t>JSON Search Index</a:t>
            </a:r>
            <a:endParaRPr lang="en-US" sz="3000" dirty="0"/>
          </a:p>
          <a:p>
            <a:pPr lvl="2"/>
            <a:r>
              <a:rPr lang="en-US" sz="2600" dirty="0"/>
              <a:t>Universal Inverted Index for full text search, scalar data range search</a:t>
            </a:r>
          </a:p>
          <a:p>
            <a:pPr lvl="2"/>
            <a:r>
              <a:rPr lang="en-US" sz="2600" dirty="0"/>
              <a:t>Indexing Schema &amp; Data Together</a:t>
            </a:r>
          </a:p>
          <a:p>
            <a:pPr lvl="2"/>
            <a:r>
              <a:rPr lang="en-US" sz="2600" dirty="0"/>
              <a:t>Incrementally maintaining </a:t>
            </a:r>
            <a:r>
              <a:rPr lang="en-US" sz="2600" dirty="0" err="1"/>
              <a:t>dataguide</a:t>
            </a:r>
            <a:endParaRPr lang="en-US" sz="2600" dirty="0"/>
          </a:p>
          <a:p>
            <a:pPr marL="0" indent="0">
              <a:buNone/>
            </a:pPr>
            <a:endParaRPr lang="en-US" sz="3400" dirty="0"/>
          </a:p>
        </p:txBody>
      </p:sp>
      <p:sp>
        <p:nvSpPr>
          <p:cNvPr id="4" name="Footer Placeholder 3">
            <a:extLst>
              <a:ext uri="{FF2B5EF4-FFF2-40B4-BE49-F238E27FC236}">
                <a16:creationId xmlns:a16="http://schemas.microsoft.com/office/drawing/2014/main" id="{045D5EB0-D60F-3943-8B57-F0711A9EA0EF}"/>
              </a:ext>
            </a:extLst>
          </p:cNvPr>
          <p:cNvSpPr>
            <a:spLocks noGrp="1"/>
          </p:cNvSpPr>
          <p:nvPr>
            <p:ph type="ftr" sz="quarter" idx="11"/>
          </p:nvPr>
        </p:nvSpPr>
        <p:spPr>
          <a:xfrm>
            <a:off x="1146562" y="6514977"/>
            <a:ext cx="6625502" cy="365125"/>
          </a:xfrm>
        </p:spPr>
        <p:txBody>
          <a:bodyPr/>
          <a:lstStyle/>
          <a:p>
            <a:r>
              <a:rPr lang="en-US" dirty="0"/>
              <a:t>Copyright © 2019 Oracle and/or its affiliates.</a:t>
            </a:r>
          </a:p>
        </p:txBody>
      </p:sp>
    </p:spTree>
    <p:extLst>
      <p:ext uri="{BB962C8B-B14F-4D97-AF65-F5344CB8AC3E}">
        <p14:creationId xmlns:p14="http://schemas.microsoft.com/office/powerpoint/2010/main" val="1117563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3151" y="327026"/>
            <a:ext cx="10971212" cy="542925"/>
          </a:xfrm>
        </p:spPr>
        <p:txBody>
          <a:bodyPr>
            <a:normAutofit fontScale="90000"/>
          </a:bodyPr>
          <a:lstStyle/>
          <a:p>
            <a:pPr eaLnBrk="1" hangingPunct="1"/>
            <a:r>
              <a:rPr lang="en-US" altLang="en-US" dirty="0"/>
              <a:t>JSON  Functional Index</a:t>
            </a:r>
          </a:p>
        </p:txBody>
      </p:sp>
      <p:sp>
        <p:nvSpPr>
          <p:cNvPr id="37891" name="Content Placeholder 2"/>
          <p:cNvSpPr>
            <a:spLocks noGrp="1"/>
          </p:cNvSpPr>
          <p:nvPr>
            <p:ph sz="quarter" idx="12"/>
          </p:nvPr>
        </p:nvSpPr>
        <p:spPr>
          <a:xfrm>
            <a:off x="1073151" y="1479549"/>
            <a:ext cx="10971212" cy="5265379"/>
          </a:xfrm>
        </p:spPr>
        <p:txBody>
          <a:bodyPr>
            <a:normAutofit fontScale="32500" lnSpcReduction="20000"/>
          </a:bodyPr>
          <a:lstStyle/>
          <a:p>
            <a:pPr marL="457200" indent="-457200" eaLnBrk="1" hangingPunct="1">
              <a:buFont typeface="Arial" panose="020B0604020202020204" pitchFamily="34" charset="0"/>
              <a:buChar char="•"/>
            </a:pPr>
            <a:r>
              <a:rPr lang="en-US" altLang="en-US" sz="8000" b="1" dirty="0"/>
              <a:t>B+ tree based Single-Value Functional Index </a:t>
            </a:r>
          </a:p>
          <a:p>
            <a:pPr lvl="1"/>
            <a:r>
              <a:rPr lang="en-US" altLang="en-US" sz="7200" dirty="0"/>
              <a:t>Create index Idx1 on </a:t>
            </a:r>
            <a:r>
              <a:rPr lang="en-US" altLang="en-US" sz="7200" dirty="0" err="1"/>
              <a:t>jtab</a:t>
            </a:r>
            <a:r>
              <a:rPr lang="en-US" altLang="en-US" sz="7200" dirty="0"/>
              <a:t>(  JSON_VALUE(</a:t>
            </a:r>
            <a:r>
              <a:rPr lang="en-US" altLang="en-US" sz="7200" dirty="0" err="1"/>
              <a:t>jcol</a:t>
            </a:r>
            <a:r>
              <a:rPr lang="en-US" altLang="en-US" sz="7200" dirty="0"/>
              <a:t>, ‘$person.address.zip’  returning NUMBER ) );</a:t>
            </a:r>
          </a:p>
          <a:p>
            <a:pPr lvl="1"/>
            <a:r>
              <a:rPr lang="en-US" altLang="en-US" sz="7200" dirty="0"/>
              <a:t>create index Idx2 on </a:t>
            </a:r>
            <a:r>
              <a:rPr lang="en-US" altLang="en-US" sz="7200" dirty="0" err="1"/>
              <a:t>jtab</a:t>
            </a:r>
            <a:r>
              <a:rPr lang="en-US" altLang="en-US" sz="7200" dirty="0"/>
              <a:t> </a:t>
            </a:r>
            <a:r>
              <a:rPr lang="en-US" altLang="en-US" sz="7200" dirty="0" err="1"/>
              <a:t>jt</a:t>
            </a:r>
            <a:r>
              <a:rPr lang="en-US" altLang="en-US" sz="7200" dirty="0"/>
              <a:t> (</a:t>
            </a:r>
            <a:r>
              <a:rPr lang="en-US" altLang="en-US" sz="7200" dirty="0" err="1"/>
              <a:t>jt.j.person.birthdate.date</a:t>
            </a:r>
            <a:r>
              <a:rPr lang="en-US" altLang="en-US" sz="7200" dirty="0"/>
              <a:t>()); -- using simplified syntax</a:t>
            </a:r>
          </a:p>
          <a:p>
            <a:pPr lvl="1"/>
            <a:r>
              <a:rPr lang="en-US" altLang="en-US" sz="7200" dirty="0"/>
              <a:t>create index Idx3 </a:t>
            </a:r>
            <a:r>
              <a:rPr lang="en-US" altLang="en-US" sz="7200" dirty="0" err="1"/>
              <a:t>jtab</a:t>
            </a:r>
            <a:r>
              <a:rPr lang="en-US" altLang="en-US" sz="7200" dirty="0"/>
              <a:t>(</a:t>
            </a:r>
            <a:r>
              <a:rPr lang="en-US" altLang="en-US" sz="7200" dirty="0" err="1"/>
              <a:t>json_value</a:t>
            </a:r>
            <a:r>
              <a:rPr lang="en-US" altLang="en-US" sz="7200" dirty="0"/>
              <a:t>(</a:t>
            </a:r>
            <a:r>
              <a:rPr lang="en-US" altLang="en-US" sz="7200" dirty="0" err="1"/>
              <a:t>j,'$.person.id</a:t>
            </a:r>
            <a:r>
              <a:rPr lang="en-US" altLang="en-US" sz="7200" dirty="0"/>
              <a:t>' returning number </a:t>
            </a:r>
            <a:r>
              <a:rPr lang="en-US" altLang="en-US" sz="7200" b="1" dirty="0"/>
              <a:t>error on error</a:t>
            </a:r>
            <a:r>
              <a:rPr lang="en-US" altLang="en-US" sz="7200" dirty="0"/>
              <a:t>))</a:t>
            </a:r>
          </a:p>
          <a:p>
            <a:pPr marL="457200" indent="-457200">
              <a:buFont typeface="Arial" panose="020B0604020202020204" pitchFamily="34" charset="0"/>
              <a:buChar char="•"/>
            </a:pPr>
            <a:r>
              <a:rPr lang="en-US" altLang="en-US" sz="8000" b="1" dirty="0"/>
              <a:t>B+ tree based Multi- Value Functional Index (New in 21C)</a:t>
            </a:r>
          </a:p>
          <a:p>
            <a:pPr lvl="1"/>
            <a:r>
              <a:rPr lang="en-US" altLang="en-US" sz="7200" dirty="0"/>
              <a:t>Create multi-value index funcIdx1 on </a:t>
            </a:r>
            <a:r>
              <a:rPr lang="en-US" altLang="en-US" sz="7200" dirty="0" err="1"/>
              <a:t>jtab</a:t>
            </a:r>
            <a:r>
              <a:rPr lang="en-US" altLang="en-US" sz="7200" dirty="0"/>
              <a:t>(jt1.person.creditscores[*].number())</a:t>
            </a:r>
          </a:p>
          <a:p>
            <a:pPr lvl="1"/>
            <a:endParaRPr lang="en-US" altLang="en-US" sz="4900" dirty="0"/>
          </a:p>
          <a:p>
            <a:pPr marL="457200" indent="-457200">
              <a:buFont typeface="Arial" panose="020B0604020202020204" pitchFamily="34" charset="0"/>
              <a:buChar char="•"/>
            </a:pPr>
            <a:r>
              <a:rPr lang="en-US" altLang="en-US" sz="8000" b="1" dirty="0"/>
              <a:t>R+ tree based Spatial Functional Index</a:t>
            </a:r>
          </a:p>
          <a:p>
            <a:pPr lvl="1"/>
            <a:r>
              <a:rPr lang="en-US" altLang="en-US" sz="7200" b="1" dirty="0"/>
              <a:t>CREATE INDEX </a:t>
            </a:r>
            <a:r>
              <a:rPr lang="en-US" altLang="en-US" sz="7200" b="1" dirty="0" err="1"/>
              <a:t>json_documents_geo_idx</a:t>
            </a:r>
            <a:r>
              <a:rPr lang="en-US" altLang="en-US" sz="7200" b="1" dirty="0"/>
              <a:t>  ON </a:t>
            </a:r>
            <a:r>
              <a:rPr lang="en-US" altLang="en-US" sz="7200" b="1" dirty="0" err="1"/>
              <a:t>json_documents</a:t>
            </a:r>
            <a:r>
              <a:rPr lang="en-US" altLang="en-US" sz="7200" b="1" dirty="0"/>
              <a:t> (</a:t>
            </a:r>
          </a:p>
          <a:p>
            <a:pPr lvl="1"/>
            <a:r>
              <a:rPr lang="en-US" altLang="en-US" sz="7200" b="1" dirty="0"/>
              <a:t>	JSON_VALUE(data, '$.features[0].geometry‘   RETURNING SDO_GEOMETRY))</a:t>
            </a:r>
          </a:p>
          <a:p>
            <a:r>
              <a:rPr lang="en-US" altLang="en-US" sz="7200" b="1" dirty="0"/>
              <a:t>           INDEXTYPE IS MDSYS.SPATIAL_INDEX;</a:t>
            </a:r>
          </a:p>
          <a:p>
            <a:pPr lvl="1"/>
            <a:endParaRPr lang="en-US" altLang="en-US" sz="1800" dirty="0"/>
          </a:p>
          <a:p>
            <a:pPr lvl="1" eaLnBrk="1" hangingPunct="1"/>
            <a:endParaRPr lang="en-US" altLang="en-US" sz="2100" dirty="0"/>
          </a:p>
          <a:p>
            <a:pPr lvl="1" eaLnBrk="1" hangingPunct="1">
              <a:buFont typeface="Arial" panose="020B0604020202020204" pitchFamily="34" charset="0"/>
              <a:buNone/>
            </a:pPr>
            <a:r>
              <a:rPr lang="en-US" altLang="en-US" sz="2100" dirty="0"/>
              <a:t> </a:t>
            </a:r>
          </a:p>
        </p:txBody>
      </p:sp>
    </p:spTree>
    <p:extLst>
      <p:ext uri="{BB962C8B-B14F-4D97-AF65-F5344CB8AC3E}">
        <p14:creationId xmlns:p14="http://schemas.microsoft.com/office/powerpoint/2010/main" val="269096098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z="800">
                <a:solidFill>
                  <a:srgbClr val="E0E2E1">
                    <a:lumMod val="75000"/>
                  </a:srgbClr>
                </a:solidFill>
              </a:rPr>
              <a:t>Copyright © 2019 Oracle and/or its affiliates</a:t>
            </a:r>
            <a:endParaRPr lang="en-US" sz="800" dirty="0">
              <a:solidFill>
                <a:srgbClr val="E0E2E1">
                  <a:lumMod val="75000"/>
                </a:srgbClr>
              </a:solidFill>
            </a:endParaRPr>
          </a:p>
        </p:txBody>
      </p:sp>
      <p:sp>
        <p:nvSpPr>
          <p:cNvPr id="2" name="Slide Number Placeholder 1">
            <a:extLst>
              <a:ext uri="{FF2B5EF4-FFF2-40B4-BE49-F238E27FC236}">
                <a16:creationId xmlns:a16="http://schemas.microsoft.com/office/drawing/2014/main" id="{7EF4185D-465E-584A-A0FA-0F53AD01467C}"/>
              </a:ext>
            </a:extLst>
          </p:cNvPr>
          <p:cNvSpPr>
            <a:spLocks noGrp="1"/>
          </p:cNvSpPr>
          <p:nvPr>
            <p:ph type="sldNum" sz="quarter" idx="4"/>
          </p:nvPr>
        </p:nvSpPr>
        <p:spPr/>
        <p:txBody>
          <a:bodyPr/>
          <a:lstStyle/>
          <a:p>
            <a:fld id="{C51EAA63-D034-42AE-91FA-B13B9518C7BE}" type="slidenum">
              <a:rPr lang="en-US" smtClean="0">
                <a:latin typeface="Calibri"/>
              </a:rPr>
              <a:pPr/>
              <a:t>3</a:t>
            </a:fld>
            <a:endParaRPr lang="en-US" dirty="0">
              <a:latin typeface="Calibri"/>
            </a:endParaRPr>
          </a:p>
        </p:txBody>
      </p:sp>
      <p:sp>
        <p:nvSpPr>
          <p:cNvPr id="5" name="Text Placeholder 4">
            <a:extLst>
              <a:ext uri="{FF2B5EF4-FFF2-40B4-BE49-F238E27FC236}">
                <a16:creationId xmlns:a16="http://schemas.microsoft.com/office/drawing/2014/main" id="{D0642AC4-3324-8C45-BDA7-8C4D467ACC18}"/>
              </a:ext>
            </a:extLst>
          </p:cNvPr>
          <p:cNvSpPr>
            <a:spLocks noGrp="1"/>
          </p:cNvSpPr>
          <p:nvPr>
            <p:ph type="body" sz="quarter" idx="12"/>
          </p:nvPr>
        </p:nvSpPr>
        <p:spPr/>
        <p:txBody>
          <a:bodyPr>
            <a:normAutofit fontScale="92500"/>
          </a:bodyPr>
          <a:lstStyle/>
          <a:p>
            <a:r>
              <a:rPr lang="en-US" sz="2799" dirty="0"/>
              <a:t>Modern Applications require many different:</a:t>
            </a:r>
          </a:p>
          <a:p>
            <a:pPr marL="502920" lvl="3" indent="-228600">
              <a:spcBef>
                <a:spcPts val="800"/>
              </a:spcBef>
            </a:pPr>
            <a:r>
              <a:rPr lang="en-US" sz="2400" b="1" dirty="0"/>
              <a:t>Data Types  </a:t>
            </a:r>
            <a:r>
              <a:rPr lang="en-US" sz="2400" dirty="0"/>
              <a:t>- Relational, Document, Spatial, Graph, etc.</a:t>
            </a:r>
          </a:p>
          <a:p>
            <a:pPr marL="502920" lvl="3" indent="-228600">
              <a:spcBef>
                <a:spcPts val="800"/>
              </a:spcBef>
            </a:pPr>
            <a:r>
              <a:rPr lang="en-US" sz="2400" b="1" dirty="0"/>
              <a:t>Workloads  </a:t>
            </a:r>
            <a:r>
              <a:rPr lang="en-US" sz="2400" dirty="0"/>
              <a:t>- Transactions, analytics, ML, IoT, etc.</a:t>
            </a:r>
          </a:p>
          <a:p>
            <a:pPr marL="754154" lvl="3" indent="-342797">
              <a:spcBef>
                <a:spcPts val="1200"/>
              </a:spcBef>
            </a:pPr>
            <a:endParaRPr lang="en-US" sz="1600" dirty="0"/>
          </a:p>
          <a:p>
            <a:r>
              <a:rPr lang="en-US" sz="2799" dirty="0"/>
              <a:t>Each data type and workload requires different database algorithms</a:t>
            </a:r>
          </a:p>
          <a:p>
            <a:pPr lvl="1"/>
            <a:endParaRPr lang="en-US" sz="1600" dirty="0"/>
          </a:p>
          <a:p>
            <a:r>
              <a:rPr lang="en-US" sz="2799" dirty="0"/>
              <a:t>Two possible Data Strategies:</a:t>
            </a:r>
          </a:p>
          <a:p>
            <a:pPr marL="502920" lvl="3" indent="-228600">
              <a:spcBef>
                <a:spcPts val="800"/>
              </a:spcBef>
            </a:pPr>
            <a:r>
              <a:rPr lang="en-US" sz="2600" dirty="0"/>
              <a:t>Use </a:t>
            </a:r>
            <a:r>
              <a:rPr lang="en-US" sz="2600" dirty="0">
                <a:solidFill>
                  <a:schemeClr val="accent1"/>
                </a:solidFill>
              </a:rPr>
              <a:t>polyglot persistence</a:t>
            </a:r>
            <a:r>
              <a:rPr lang="en-US" sz="2600" dirty="0"/>
              <a:t> with “single-purpose” database for each data type and workload</a:t>
            </a:r>
          </a:p>
          <a:p>
            <a:pPr marL="502920" lvl="3" indent="-228600">
              <a:spcBef>
                <a:spcPts val="800"/>
              </a:spcBef>
            </a:pPr>
            <a:r>
              <a:rPr lang="en-US" sz="2600" dirty="0"/>
              <a:t>Use a </a:t>
            </a:r>
            <a:r>
              <a:rPr lang="en-US" sz="2600" dirty="0">
                <a:solidFill>
                  <a:schemeClr val="accent1"/>
                </a:solidFill>
              </a:rPr>
              <a:t>converged database </a:t>
            </a:r>
            <a:r>
              <a:rPr lang="en-US" sz="2600" dirty="0"/>
              <a:t>for all data types and workloads</a:t>
            </a:r>
          </a:p>
          <a:p>
            <a:endParaRPr lang="en-US" dirty="0"/>
          </a:p>
        </p:txBody>
      </p:sp>
      <p:sp>
        <p:nvSpPr>
          <p:cNvPr id="4" name="Title 3">
            <a:extLst>
              <a:ext uri="{FF2B5EF4-FFF2-40B4-BE49-F238E27FC236}">
                <a16:creationId xmlns:a16="http://schemas.microsoft.com/office/drawing/2014/main" id="{7AED2DDA-418C-E747-9354-1D445DD2FCA0}"/>
              </a:ext>
            </a:extLst>
          </p:cNvPr>
          <p:cNvSpPr>
            <a:spLocks noGrp="1"/>
          </p:cNvSpPr>
          <p:nvPr>
            <p:ph type="title"/>
          </p:nvPr>
        </p:nvSpPr>
        <p:spPr/>
        <p:txBody>
          <a:bodyPr/>
          <a:lstStyle/>
          <a:p>
            <a:r>
              <a:rPr lang="en-US" dirty="0"/>
              <a:t>Data Strategy</a:t>
            </a:r>
            <a:br>
              <a:rPr lang="en-US" dirty="0"/>
            </a:br>
            <a:endParaRPr lang="en-US" dirty="0"/>
          </a:p>
        </p:txBody>
      </p:sp>
      <p:cxnSp>
        <p:nvCxnSpPr>
          <p:cNvPr id="6" name="Straight Connector 5">
            <a:extLst>
              <a:ext uri="{FF2B5EF4-FFF2-40B4-BE49-F238E27FC236}">
                <a16:creationId xmlns:a16="http://schemas.microsoft.com/office/drawing/2014/main" id="{329D8B45-EF9B-7744-BE8C-705F657C64BC}"/>
              </a:ext>
            </a:extLst>
          </p:cNvPr>
          <p:cNvCxnSpPr/>
          <p:nvPr/>
        </p:nvCxnSpPr>
        <p:spPr>
          <a:xfrm>
            <a:off x="6619532" y="140030"/>
            <a:ext cx="50905" cy="46866"/>
          </a:xfrm>
          <a:prstGeom prst="line">
            <a:avLst/>
          </a:prstGeom>
          <a:ln w="38100" cmpd="sng">
            <a:noFill/>
            <a:miter lim="800000"/>
          </a:ln>
          <a:scene3d>
            <a:camera prst="perspectiveHeroicExtremeRightFacing" fov="0">
              <a:rot lat="0" lon="0" rev="0"/>
            </a:camera>
            <a:lightRig rig="threePt" dir="t"/>
          </a:scene3d>
          <a:sp3d/>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6EEFAC2-831E-8D47-BDB1-D7F01720F4C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5511" y="2046525"/>
            <a:ext cx="892444" cy="934386"/>
          </a:xfrm>
          <a:prstGeom prst="rect">
            <a:avLst/>
          </a:prstGeom>
        </p:spPr>
      </p:pic>
      <p:pic>
        <p:nvPicPr>
          <p:cNvPr id="15" name="Picture 14">
            <a:extLst>
              <a:ext uri="{FF2B5EF4-FFF2-40B4-BE49-F238E27FC236}">
                <a16:creationId xmlns:a16="http://schemas.microsoft.com/office/drawing/2014/main" id="{6CB43355-8A04-DE4E-914C-B3A06B3D70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09798" y="1289806"/>
            <a:ext cx="903722" cy="946194"/>
          </a:xfrm>
          <a:prstGeom prst="rect">
            <a:avLst/>
          </a:prstGeom>
        </p:spPr>
      </p:pic>
      <p:grpSp>
        <p:nvGrpSpPr>
          <p:cNvPr id="41" name="Group 40">
            <a:extLst>
              <a:ext uri="{FF2B5EF4-FFF2-40B4-BE49-F238E27FC236}">
                <a16:creationId xmlns:a16="http://schemas.microsoft.com/office/drawing/2014/main" id="{665192F4-4499-A744-AFD1-21C5A5AADCE2}"/>
              </a:ext>
            </a:extLst>
          </p:cNvPr>
          <p:cNvGrpSpPr/>
          <p:nvPr/>
        </p:nvGrpSpPr>
        <p:grpSpPr>
          <a:xfrm>
            <a:off x="10981128" y="1480756"/>
            <a:ext cx="727272" cy="542568"/>
            <a:chOff x="5216156" y="1036224"/>
            <a:chExt cx="570923" cy="406808"/>
          </a:xfrm>
        </p:grpSpPr>
        <p:cxnSp>
          <p:nvCxnSpPr>
            <p:cNvPr id="16" name="Straight Connector 15">
              <a:extLst>
                <a:ext uri="{FF2B5EF4-FFF2-40B4-BE49-F238E27FC236}">
                  <a16:creationId xmlns:a16="http://schemas.microsoft.com/office/drawing/2014/main" id="{889CFD13-1854-DA41-BBAE-86794455EBD8}"/>
                </a:ext>
              </a:extLst>
            </p:cNvPr>
            <p:cNvCxnSpPr>
              <a:cxnSpLocks/>
            </p:cNvCxnSpPr>
            <p:nvPr/>
          </p:nvCxnSpPr>
          <p:spPr>
            <a:xfrm>
              <a:off x="5385268" y="1174720"/>
              <a:ext cx="120838" cy="29120"/>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24841F2-EBD6-A748-B2C9-2B4D0AFC6E4D}"/>
                </a:ext>
              </a:extLst>
            </p:cNvPr>
            <p:cNvCxnSpPr>
              <a:cxnSpLocks/>
            </p:cNvCxnSpPr>
            <p:nvPr/>
          </p:nvCxnSpPr>
          <p:spPr>
            <a:xfrm>
              <a:off x="5556327" y="1217054"/>
              <a:ext cx="161215" cy="74531"/>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688352D-E8E0-4B45-AB12-2DDF622F35B9}"/>
                </a:ext>
              </a:extLst>
            </p:cNvPr>
            <p:cNvCxnSpPr>
              <a:cxnSpLocks/>
            </p:cNvCxnSpPr>
            <p:nvPr/>
          </p:nvCxnSpPr>
          <p:spPr>
            <a:xfrm>
              <a:off x="5385268" y="1182866"/>
              <a:ext cx="77724" cy="158394"/>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C4624D3-642E-E743-AD28-31FF3859B4FB}"/>
                </a:ext>
              </a:extLst>
            </p:cNvPr>
            <p:cNvCxnSpPr>
              <a:cxnSpLocks/>
            </p:cNvCxnSpPr>
            <p:nvPr/>
          </p:nvCxnSpPr>
          <p:spPr>
            <a:xfrm flipV="1">
              <a:off x="5249898" y="1174720"/>
              <a:ext cx="135370" cy="55089"/>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C7490-EE97-D345-8DF5-B2E8FADC10B5}"/>
                </a:ext>
              </a:extLst>
            </p:cNvPr>
            <p:cNvCxnSpPr>
              <a:cxnSpLocks/>
            </p:cNvCxnSpPr>
            <p:nvPr/>
          </p:nvCxnSpPr>
          <p:spPr>
            <a:xfrm>
              <a:off x="5462992" y="1335514"/>
              <a:ext cx="144579" cy="65113"/>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7FCD346-2A4F-644D-99F1-1818538AFBB0}"/>
                </a:ext>
              </a:extLst>
            </p:cNvPr>
            <p:cNvCxnSpPr>
              <a:cxnSpLocks/>
            </p:cNvCxnSpPr>
            <p:nvPr/>
          </p:nvCxnSpPr>
          <p:spPr>
            <a:xfrm flipV="1">
              <a:off x="5548430" y="1087611"/>
              <a:ext cx="72762" cy="109391"/>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7ACC6C1-C463-C047-A288-9BDC2C3D2D99}"/>
                </a:ext>
              </a:extLst>
            </p:cNvPr>
            <p:cNvCxnSpPr>
              <a:cxnSpLocks/>
            </p:cNvCxnSpPr>
            <p:nvPr/>
          </p:nvCxnSpPr>
          <p:spPr>
            <a:xfrm flipV="1">
              <a:off x="5560773" y="1153140"/>
              <a:ext cx="196078" cy="48168"/>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BCE2654-61AC-2D4B-BA22-C1ECAD6C8B6B}"/>
                </a:ext>
              </a:extLst>
            </p:cNvPr>
            <p:cNvCxnSpPr>
              <a:cxnSpLocks/>
            </p:cNvCxnSpPr>
            <p:nvPr/>
          </p:nvCxnSpPr>
          <p:spPr>
            <a:xfrm>
              <a:off x="5336698" y="1078592"/>
              <a:ext cx="56751" cy="94913"/>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4E7EA58-2B08-A144-AD6D-3A5A9ABC3924}"/>
                </a:ext>
              </a:extLst>
            </p:cNvPr>
            <p:cNvCxnSpPr>
              <a:cxnSpLocks/>
            </p:cNvCxnSpPr>
            <p:nvPr/>
          </p:nvCxnSpPr>
          <p:spPr>
            <a:xfrm flipV="1">
              <a:off x="5336698" y="1338125"/>
              <a:ext cx="126311" cy="71532"/>
            </a:xfrm>
            <a:prstGeom prst="line">
              <a:avLst/>
            </a:prstGeom>
            <a:ln w="28575">
              <a:solidFill>
                <a:srgbClr val="84939C"/>
              </a:solidFill>
              <a:miter lim="800000"/>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55840AA-4D2D-CB4D-85C4-16DA85B206F3}"/>
                </a:ext>
              </a:extLst>
            </p:cNvPr>
            <p:cNvSpPr/>
            <p:nvPr/>
          </p:nvSpPr>
          <p:spPr>
            <a:xfrm>
              <a:off x="5301034" y="1036224"/>
              <a:ext cx="56751" cy="55089"/>
            </a:xfrm>
            <a:prstGeom prst="ellipse">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26" name="Oval 25">
              <a:extLst>
                <a:ext uri="{FF2B5EF4-FFF2-40B4-BE49-F238E27FC236}">
                  <a16:creationId xmlns:a16="http://schemas.microsoft.com/office/drawing/2014/main" id="{6260BD10-C796-7D44-8D93-E609412ABD02}"/>
                </a:ext>
              </a:extLst>
            </p:cNvPr>
            <p:cNvSpPr/>
            <p:nvPr/>
          </p:nvSpPr>
          <p:spPr>
            <a:xfrm>
              <a:off x="5730328" y="1124504"/>
              <a:ext cx="56751" cy="55089"/>
            </a:xfrm>
            <a:prstGeom prst="ellipse">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27" name="Oval 26">
              <a:extLst>
                <a:ext uri="{FF2B5EF4-FFF2-40B4-BE49-F238E27FC236}">
                  <a16:creationId xmlns:a16="http://schemas.microsoft.com/office/drawing/2014/main" id="{4F19AF17-FCD1-EB4C-82CF-0654B64789E9}"/>
                </a:ext>
              </a:extLst>
            </p:cNvPr>
            <p:cNvSpPr/>
            <p:nvPr/>
          </p:nvSpPr>
          <p:spPr>
            <a:xfrm>
              <a:off x="5318880" y="1382113"/>
              <a:ext cx="56751" cy="55089"/>
            </a:xfrm>
            <a:prstGeom prst="ellipse">
              <a:avLst/>
            </a:prstGeom>
            <a:solidFill>
              <a:schemeClr val="tx1">
                <a:lumMod val="60000"/>
                <a:lumOff val="4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28" name="Oval 27">
              <a:extLst>
                <a:ext uri="{FF2B5EF4-FFF2-40B4-BE49-F238E27FC236}">
                  <a16:creationId xmlns:a16="http://schemas.microsoft.com/office/drawing/2014/main" id="{07B7DE98-CE68-1C4D-9DF1-152AD2C29FF5}"/>
                </a:ext>
              </a:extLst>
            </p:cNvPr>
            <p:cNvSpPr/>
            <p:nvPr/>
          </p:nvSpPr>
          <p:spPr>
            <a:xfrm>
              <a:off x="5574009" y="1055760"/>
              <a:ext cx="81580" cy="75779"/>
            </a:xfrm>
            <a:prstGeom prst="ellipse">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29" name="Oval 28">
              <a:extLst>
                <a:ext uri="{FF2B5EF4-FFF2-40B4-BE49-F238E27FC236}">
                  <a16:creationId xmlns:a16="http://schemas.microsoft.com/office/drawing/2014/main" id="{AE4F58FE-A713-1547-B562-CC527A03ACA2}"/>
                </a:ext>
              </a:extLst>
            </p:cNvPr>
            <p:cNvSpPr/>
            <p:nvPr/>
          </p:nvSpPr>
          <p:spPr>
            <a:xfrm>
              <a:off x="5686672" y="1251028"/>
              <a:ext cx="81580" cy="75779"/>
            </a:xfrm>
            <a:prstGeom prst="ellipse">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30" name="Oval 29">
              <a:extLst>
                <a:ext uri="{FF2B5EF4-FFF2-40B4-BE49-F238E27FC236}">
                  <a16:creationId xmlns:a16="http://schemas.microsoft.com/office/drawing/2014/main" id="{7DE0560E-A8D1-5F48-B151-4B0FF2E3C21D}"/>
                </a:ext>
              </a:extLst>
            </p:cNvPr>
            <p:cNvSpPr/>
            <p:nvPr/>
          </p:nvSpPr>
          <p:spPr>
            <a:xfrm>
              <a:off x="5566781" y="1367253"/>
              <a:ext cx="81580" cy="75779"/>
            </a:xfrm>
            <a:prstGeom prst="ellipse">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31" name="Oval 30">
              <a:extLst>
                <a:ext uri="{FF2B5EF4-FFF2-40B4-BE49-F238E27FC236}">
                  <a16:creationId xmlns:a16="http://schemas.microsoft.com/office/drawing/2014/main" id="{16B53E5C-03E5-5847-914F-9EBCBE9FFCDB}"/>
                </a:ext>
              </a:extLst>
            </p:cNvPr>
            <p:cNvSpPr/>
            <p:nvPr/>
          </p:nvSpPr>
          <p:spPr>
            <a:xfrm>
              <a:off x="5216156" y="1201308"/>
              <a:ext cx="81580" cy="75779"/>
            </a:xfrm>
            <a:prstGeom prst="ellipse">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32" name="Oval 31">
              <a:extLst>
                <a:ext uri="{FF2B5EF4-FFF2-40B4-BE49-F238E27FC236}">
                  <a16:creationId xmlns:a16="http://schemas.microsoft.com/office/drawing/2014/main" id="{CC0DADC7-990D-FB40-90D8-5F01EDBDCA97}"/>
                </a:ext>
              </a:extLst>
            </p:cNvPr>
            <p:cNvSpPr/>
            <p:nvPr/>
          </p:nvSpPr>
          <p:spPr>
            <a:xfrm>
              <a:off x="5331243" y="1120845"/>
              <a:ext cx="108051" cy="10775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33" name="Oval 32">
              <a:extLst>
                <a:ext uri="{FF2B5EF4-FFF2-40B4-BE49-F238E27FC236}">
                  <a16:creationId xmlns:a16="http://schemas.microsoft.com/office/drawing/2014/main" id="{854E531B-85CB-C644-969D-F9231B3AB195}"/>
                </a:ext>
              </a:extLst>
            </p:cNvPr>
            <p:cNvSpPr/>
            <p:nvPr/>
          </p:nvSpPr>
          <p:spPr>
            <a:xfrm>
              <a:off x="5494404" y="1157687"/>
              <a:ext cx="108051" cy="10775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34" name="Oval 33">
              <a:extLst>
                <a:ext uri="{FF2B5EF4-FFF2-40B4-BE49-F238E27FC236}">
                  <a16:creationId xmlns:a16="http://schemas.microsoft.com/office/drawing/2014/main" id="{C33494EE-8FCE-1D44-8A5B-FFDA4617CB66}"/>
                </a:ext>
              </a:extLst>
            </p:cNvPr>
            <p:cNvSpPr/>
            <p:nvPr/>
          </p:nvSpPr>
          <p:spPr>
            <a:xfrm>
              <a:off x="5408967" y="1279959"/>
              <a:ext cx="108051" cy="107750"/>
            </a:xfrm>
            <a:prstGeom prst="ellipse">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grpSp>
      <p:grpSp>
        <p:nvGrpSpPr>
          <p:cNvPr id="43" name="Group 42">
            <a:extLst>
              <a:ext uri="{FF2B5EF4-FFF2-40B4-BE49-F238E27FC236}">
                <a16:creationId xmlns:a16="http://schemas.microsoft.com/office/drawing/2014/main" id="{E0834460-2E9A-7A48-917B-19046C6CF9C4}"/>
              </a:ext>
            </a:extLst>
          </p:cNvPr>
          <p:cNvGrpSpPr/>
          <p:nvPr/>
        </p:nvGrpSpPr>
        <p:grpSpPr>
          <a:xfrm>
            <a:off x="10219747" y="2228282"/>
            <a:ext cx="483825" cy="525574"/>
            <a:chOff x="4457355" y="-69899"/>
            <a:chExt cx="379813" cy="394067"/>
          </a:xfrm>
        </p:grpSpPr>
        <p:sp>
          <p:nvSpPr>
            <p:cNvPr id="44" name="Rounded Rectangle 43">
              <a:extLst>
                <a:ext uri="{FF2B5EF4-FFF2-40B4-BE49-F238E27FC236}">
                  <a16:creationId xmlns:a16="http://schemas.microsoft.com/office/drawing/2014/main" id="{18D8DF31-5F69-484E-A86A-94B0A9365A1E}"/>
                </a:ext>
              </a:extLst>
            </p:cNvPr>
            <p:cNvSpPr/>
            <p:nvPr/>
          </p:nvSpPr>
          <p:spPr>
            <a:xfrm>
              <a:off x="4457355" y="104073"/>
              <a:ext cx="77648" cy="220095"/>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45" name="Rounded Rectangle 44">
              <a:extLst>
                <a:ext uri="{FF2B5EF4-FFF2-40B4-BE49-F238E27FC236}">
                  <a16:creationId xmlns:a16="http://schemas.microsoft.com/office/drawing/2014/main" id="{756F4D43-82B0-C843-BB95-2B3C359E89FE}"/>
                </a:ext>
              </a:extLst>
            </p:cNvPr>
            <p:cNvSpPr/>
            <p:nvPr/>
          </p:nvSpPr>
          <p:spPr>
            <a:xfrm>
              <a:off x="4558077" y="-17670"/>
              <a:ext cx="77648" cy="341838"/>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sp>
          <p:nvSpPr>
            <p:cNvPr id="46" name="Rounded Rectangle 45">
              <a:extLst>
                <a:ext uri="{FF2B5EF4-FFF2-40B4-BE49-F238E27FC236}">
                  <a16:creationId xmlns:a16="http://schemas.microsoft.com/office/drawing/2014/main" id="{DD0F7CBB-DAB4-7640-9762-6ED01B032149}"/>
                </a:ext>
              </a:extLst>
            </p:cNvPr>
            <p:cNvSpPr/>
            <p:nvPr/>
          </p:nvSpPr>
          <p:spPr>
            <a:xfrm>
              <a:off x="4658799" y="-69899"/>
              <a:ext cx="77648" cy="394067"/>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dirty="0"/>
            </a:p>
          </p:txBody>
        </p:sp>
        <p:sp>
          <p:nvSpPr>
            <p:cNvPr id="47" name="Rounded Rectangle 46">
              <a:extLst>
                <a:ext uri="{FF2B5EF4-FFF2-40B4-BE49-F238E27FC236}">
                  <a16:creationId xmlns:a16="http://schemas.microsoft.com/office/drawing/2014/main" id="{B3D71E56-C1A1-4747-A7F3-36847F7E7117}"/>
                </a:ext>
              </a:extLst>
            </p:cNvPr>
            <p:cNvSpPr/>
            <p:nvPr/>
          </p:nvSpPr>
          <p:spPr>
            <a:xfrm>
              <a:off x="4759520" y="-17670"/>
              <a:ext cx="77648" cy="341838"/>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p>
          </p:txBody>
        </p:sp>
      </p:grpSp>
      <p:grpSp>
        <p:nvGrpSpPr>
          <p:cNvPr id="71" name="Group 70">
            <a:extLst>
              <a:ext uri="{FF2B5EF4-FFF2-40B4-BE49-F238E27FC236}">
                <a16:creationId xmlns:a16="http://schemas.microsoft.com/office/drawing/2014/main" id="{CF48CDAD-48F1-FD45-B547-A2AC153C29C9}"/>
              </a:ext>
            </a:extLst>
          </p:cNvPr>
          <p:cNvGrpSpPr/>
          <p:nvPr/>
        </p:nvGrpSpPr>
        <p:grpSpPr>
          <a:xfrm>
            <a:off x="8826703" y="1330284"/>
            <a:ext cx="1123626" cy="1077265"/>
            <a:chOff x="3253643" y="825126"/>
            <a:chExt cx="833831" cy="833831"/>
          </a:xfrm>
        </p:grpSpPr>
        <p:sp>
          <p:nvSpPr>
            <p:cNvPr id="72" name="TextBox 71">
              <a:extLst>
                <a:ext uri="{FF2B5EF4-FFF2-40B4-BE49-F238E27FC236}">
                  <a16:creationId xmlns:a16="http://schemas.microsoft.com/office/drawing/2014/main" id="{5A0351DC-CC78-F241-93D1-49BC31633674}"/>
                </a:ext>
              </a:extLst>
            </p:cNvPr>
            <p:cNvSpPr txBox="1"/>
            <p:nvPr/>
          </p:nvSpPr>
          <p:spPr>
            <a:xfrm>
              <a:off x="3635907" y="1120946"/>
              <a:ext cx="253995" cy="245663"/>
            </a:xfrm>
            <a:prstGeom prst="rect">
              <a:avLst/>
            </a:prstGeom>
            <a:noFill/>
          </p:spPr>
          <p:txBody>
            <a:bodyPr wrap="none" lIns="0" tIns="0" rIns="0" bIns="0" rtlCol="0">
              <a:noAutofit/>
            </a:bodyPr>
            <a:lstStyle/>
            <a:p>
              <a:pPr marL="0" marR="0" lvl="0" indent="0" algn="l" defTabSz="91333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12D29"/>
                </a:solidFill>
                <a:effectLst/>
                <a:uLnTx/>
                <a:uFillTx/>
                <a:latin typeface="Calibri" panose="020F0502020204030204"/>
                <a:ea typeface="+mn-ea"/>
                <a:cs typeface="+mn-cs"/>
              </a:endParaRPr>
            </a:p>
          </p:txBody>
        </p:sp>
        <p:pic>
          <p:nvPicPr>
            <p:cNvPr id="73" name="Picture 72">
              <a:extLst>
                <a:ext uri="{FF2B5EF4-FFF2-40B4-BE49-F238E27FC236}">
                  <a16:creationId xmlns:a16="http://schemas.microsoft.com/office/drawing/2014/main" id="{6CBBE056-E7B1-9949-83D2-AFFADAE934D5}"/>
                </a:ext>
              </a:extLst>
            </p:cNvPr>
            <p:cNvPicPr>
              <a:picLocks noChangeAspect="1"/>
            </p:cNvPicPr>
            <p:nvPr/>
          </p:nvPicPr>
          <p:blipFill>
            <a:blip r:embed="rId5" cstate="screen">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a:ext>
              </a:extLst>
            </a:blip>
            <a:stretch>
              <a:fillRect/>
            </a:stretch>
          </p:blipFill>
          <p:spPr>
            <a:xfrm>
              <a:off x="3253643" y="825126"/>
              <a:ext cx="833831" cy="833831"/>
            </a:xfrm>
            <a:prstGeom prst="rect">
              <a:avLst/>
            </a:prstGeom>
          </p:spPr>
        </p:pic>
        <p:grpSp>
          <p:nvGrpSpPr>
            <p:cNvPr id="74" name="Group 73">
              <a:extLst>
                <a:ext uri="{FF2B5EF4-FFF2-40B4-BE49-F238E27FC236}">
                  <a16:creationId xmlns:a16="http://schemas.microsoft.com/office/drawing/2014/main" id="{79461912-2568-6047-AE76-C828B9B386F7}"/>
                </a:ext>
              </a:extLst>
            </p:cNvPr>
            <p:cNvGrpSpPr/>
            <p:nvPr/>
          </p:nvGrpSpPr>
          <p:grpSpPr>
            <a:xfrm>
              <a:off x="3434240" y="1022980"/>
              <a:ext cx="366440" cy="322696"/>
              <a:chOff x="7439186" y="2236000"/>
              <a:chExt cx="643180" cy="566399"/>
            </a:xfrm>
          </p:grpSpPr>
          <p:sp>
            <p:nvSpPr>
              <p:cNvPr id="75" name="Rectangle 74">
                <a:extLst>
                  <a:ext uri="{FF2B5EF4-FFF2-40B4-BE49-F238E27FC236}">
                    <a16:creationId xmlns:a16="http://schemas.microsoft.com/office/drawing/2014/main" id="{8665B9A5-5AEA-DB43-A9C6-480D4C6A754C}"/>
                  </a:ext>
                </a:extLst>
              </p:cNvPr>
              <p:cNvSpPr/>
              <p:nvPr/>
            </p:nvSpPr>
            <p:spPr>
              <a:xfrm>
                <a:off x="7439186" y="2251498"/>
                <a:ext cx="643180" cy="535403"/>
              </a:xfrm>
              <a:prstGeom prst="rect">
                <a:avLst/>
              </a:prstGeom>
              <a:noFill/>
              <a:ln w="28575">
                <a:solidFill>
                  <a:srgbClr val="314B5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marL="0" marR="0" lvl="0" indent="0" algn="ctr" defTabSz="913333"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8942B4F7-541A-854A-B0F6-D81F47066364}"/>
                  </a:ext>
                </a:extLst>
              </p:cNvPr>
              <p:cNvCxnSpPr>
                <a:cxnSpLocks/>
              </p:cNvCxnSpPr>
              <p:nvPr/>
            </p:nvCxnSpPr>
            <p:spPr>
              <a:xfrm>
                <a:off x="7653674" y="2236000"/>
                <a:ext cx="0" cy="55865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77468D9-7CCC-334B-A67C-A6125F4E8650}"/>
                  </a:ext>
                </a:extLst>
              </p:cNvPr>
              <p:cNvCxnSpPr>
                <a:cxnSpLocks/>
              </p:cNvCxnSpPr>
              <p:nvPr/>
            </p:nvCxnSpPr>
            <p:spPr>
              <a:xfrm>
                <a:off x="7868068" y="2243749"/>
                <a:ext cx="0" cy="55865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9FEC14D-9FBE-704C-81A8-3C903DC6DACD}"/>
                  </a:ext>
                </a:extLst>
              </p:cNvPr>
              <p:cNvCxnSpPr>
                <a:cxnSpLocks/>
              </p:cNvCxnSpPr>
              <p:nvPr/>
            </p:nvCxnSpPr>
            <p:spPr>
              <a:xfrm flipH="1">
                <a:off x="7439186" y="2355940"/>
                <a:ext cx="643180" cy="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grpSp>
      </p:grpSp>
      <p:pic>
        <p:nvPicPr>
          <p:cNvPr id="84" name="Picture 83">
            <a:extLst>
              <a:ext uri="{FF2B5EF4-FFF2-40B4-BE49-F238E27FC236}">
                <a16:creationId xmlns:a16="http://schemas.microsoft.com/office/drawing/2014/main" id="{1768DF02-DBCC-5347-9D4F-C77632CFE7B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58591" y="1946030"/>
            <a:ext cx="1057164" cy="1057164"/>
          </a:xfrm>
          <a:prstGeom prst="rect">
            <a:avLst/>
          </a:prstGeom>
        </p:spPr>
      </p:pic>
    </p:spTree>
    <p:extLst>
      <p:ext uri="{BB962C8B-B14F-4D97-AF65-F5344CB8AC3E}">
        <p14:creationId xmlns:p14="http://schemas.microsoft.com/office/powerpoint/2010/main" val="99989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073151" y="327026"/>
            <a:ext cx="10971212" cy="542925"/>
          </a:xfrm>
        </p:spPr>
        <p:txBody>
          <a:bodyPr>
            <a:normAutofit fontScale="90000"/>
          </a:bodyPr>
          <a:lstStyle/>
          <a:p>
            <a:pPr eaLnBrk="1" hangingPunct="1"/>
            <a:r>
              <a:rPr lang="en-US" altLang="en-US" dirty="0"/>
              <a:t>JSON_TABLE Materialized View</a:t>
            </a:r>
          </a:p>
        </p:txBody>
      </p:sp>
      <p:sp>
        <p:nvSpPr>
          <p:cNvPr id="37891" name="Content Placeholder 2"/>
          <p:cNvSpPr>
            <a:spLocks noGrp="1"/>
          </p:cNvSpPr>
          <p:nvPr>
            <p:ph sz="quarter" idx="12"/>
          </p:nvPr>
        </p:nvSpPr>
        <p:spPr>
          <a:xfrm>
            <a:off x="1073151" y="1479549"/>
            <a:ext cx="10971212" cy="5265379"/>
          </a:xfrm>
        </p:spPr>
        <p:txBody>
          <a:bodyPr>
            <a:normAutofit fontScale="25000" lnSpcReduction="20000"/>
          </a:bodyPr>
          <a:lstStyle/>
          <a:p>
            <a:pPr marL="457200" indent="-457200" eaLnBrk="1" hangingPunct="1">
              <a:buFont typeface="Arial" panose="020B0604020202020204" pitchFamily="34" charset="0"/>
              <a:buChar char="•"/>
            </a:pPr>
            <a:r>
              <a:rPr lang="en-US" altLang="en-US" sz="14400" b="1" dirty="0">
                <a:latin typeface="Times New Roman" panose="02020603050405020304" pitchFamily="18" charset="0"/>
                <a:cs typeface="Times New Roman" panose="02020603050405020304" pitchFamily="18" charset="0"/>
              </a:rPr>
              <a:t>Statement level or Transaction level Refreshable </a:t>
            </a:r>
          </a:p>
          <a:p>
            <a:pPr lvl="1"/>
            <a:r>
              <a:rPr lang="en-US" altLang="en-US" sz="8600" dirty="0">
                <a:latin typeface="Courier" pitchFamily="49" charset="0"/>
                <a:cs typeface="Times New Roman" panose="02020603050405020304" pitchFamily="18" charset="0"/>
              </a:rPr>
              <a:t>CREATE MATERIALIZED VIEW </a:t>
            </a:r>
            <a:r>
              <a:rPr lang="en-US" altLang="en-US" sz="8600" dirty="0" err="1">
                <a:latin typeface="Courier" pitchFamily="49" charset="0"/>
                <a:cs typeface="Times New Roman" panose="02020603050405020304" pitchFamily="18" charset="0"/>
              </a:rPr>
              <a:t>json_documents_mv</a:t>
            </a:r>
            <a:endParaRPr lang="en-US" altLang="en-US" sz="8600" dirty="0">
              <a:latin typeface="Courier" pitchFamily="49" charset="0"/>
              <a:cs typeface="Times New Roman" panose="02020603050405020304" pitchFamily="18" charset="0"/>
            </a:endParaRPr>
          </a:p>
          <a:p>
            <a:pPr lvl="1"/>
            <a:r>
              <a:rPr lang="en-US" altLang="en-US" sz="8600" dirty="0">
                <a:latin typeface="Courier" pitchFamily="49" charset="0"/>
                <a:cs typeface="Times New Roman" panose="02020603050405020304" pitchFamily="18" charset="0"/>
              </a:rPr>
              <a:t>BUILD IMMEDIATE</a:t>
            </a:r>
          </a:p>
          <a:p>
            <a:pPr lvl="1"/>
            <a:r>
              <a:rPr lang="en-US" altLang="en-US" sz="8600" dirty="0">
                <a:latin typeface="Courier" pitchFamily="49" charset="0"/>
                <a:cs typeface="Times New Roman" panose="02020603050405020304" pitchFamily="18" charset="0"/>
              </a:rPr>
              <a:t>REFRESH FAST</a:t>
            </a:r>
          </a:p>
          <a:p>
            <a:pPr lvl="1"/>
            <a:r>
              <a:rPr lang="en-US" altLang="en-US" sz="8600" dirty="0">
                <a:latin typeface="Courier" pitchFamily="49" charset="0"/>
                <a:cs typeface="Times New Roman" panose="02020603050405020304" pitchFamily="18" charset="0"/>
              </a:rPr>
              <a:t>ON (</a:t>
            </a:r>
            <a:r>
              <a:rPr lang="en-US" altLang="en-US" sz="8600" b="1" dirty="0">
                <a:latin typeface="Courier" pitchFamily="49" charset="0"/>
                <a:cs typeface="Times New Roman" panose="02020603050405020304" pitchFamily="18" charset="0"/>
              </a:rPr>
              <a:t>STATEMENT|TRANSACTION</a:t>
            </a:r>
            <a:r>
              <a:rPr lang="en-US" altLang="en-US" sz="8600" dirty="0">
                <a:latin typeface="Courier" pitchFamily="49" charset="0"/>
                <a:cs typeface="Times New Roman" panose="02020603050405020304" pitchFamily="18" charset="0"/>
              </a:rPr>
              <a:t>) WITH PRIMARY KEY</a:t>
            </a:r>
          </a:p>
          <a:p>
            <a:pPr lvl="1"/>
            <a:r>
              <a:rPr lang="en-US" altLang="en-US" sz="8600" dirty="0">
                <a:latin typeface="Courier" pitchFamily="49" charset="0"/>
                <a:cs typeface="Times New Roman" panose="02020603050405020304" pitchFamily="18" charset="0"/>
              </a:rPr>
              <a:t>AS</a:t>
            </a:r>
          </a:p>
          <a:p>
            <a:pPr lvl="1"/>
            <a:r>
              <a:rPr lang="en-US" altLang="en-US" sz="8600" dirty="0">
                <a:latin typeface="Courier" pitchFamily="49" charset="0"/>
                <a:cs typeface="Times New Roman" panose="02020603050405020304" pitchFamily="18" charset="0"/>
              </a:rPr>
              <a:t>SELECT jtab.id, jt.*</a:t>
            </a:r>
          </a:p>
          <a:p>
            <a:pPr lvl="1"/>
            <a:r>
              <a:rPr lang="en-US" altLang="en-US" sz="8600" dirty="0">
                <a:latin typeface="Courier" pitchFamily="49" charset="0"/>
                <a:cs typeface="Times New Roman" panose="02020603050405020304" pitchFamily="18" charset="0"/>
              </a:rPr>
              <a:t>FROM   </a:t>
            </a:r>
            <a:r>
              <a:rPr lang="en-US" altLang="en-US" sz="8600" dirty="0" err="1">
                <a:latin typeface="Courier" pitchFamily="49" charset="0"/>
                <a:cs typeface="Times New Roman" panose="02020603050405020304" pitchFamily="18" charset="0"/>
              </a:rPr>
              <a:t>json_documents</a:t>
            </a:r>
            <a:r>
              <a:rPr lang="en-US" altLang="en-US" sz="8600" dirty="0">
                <a:latin typeface="Courier" pitchFamily="49" charset="0"/>
                <a:cs typeface="Times New Roman" panose="02020603050405020304" pitchFamily="18" charset="0"/>
              </a:rPr>
              <a:t>  </a:t>
            </a:r>
            <a:r>
              <a:rPr lang="en-US" altLang="en-US" sz="8600" dirty="0" err="1">
                <a:latin typeface="Courier" pitchFamily="49" charset="0"/>
                <a:cs typeface="Times New Roman" panose="02020603050405020304" pitchFamily="18" charset="0"/>
              </a:rPr>
              <a:t>jtab</a:t>
            </a:r>
            <a:r>
              <a:rPr lang="en-US" altLang="en-US" sz="8600" dirty="0">
                <a:latin typeface="Courier" pitchFamily="49" charset="0"/>
                <a:cs typeface="Times New Roman" panose="02020603050405020304" pitchFamily="18" charset="0"/>
              </a:rPr>
              <a:t>,</a:t>
            </a:r>
          </a:p>
          <a:p>
            <a:pPr lvl="1"/>
            <a:r>
              <a:rPr lang="en-US" altLang="en-US" sz="8600" dirty="0">
                <a:latin typeface="Courier" pitchFamily="49" charset="0"/>
                <a:cs typeface="Times New Roman" panose="02020603050405020304" pitchFamily="18" charset="0"/>
              </a:rPr>
              <a:t>       JSON_TABLE(data, '$'</a:t>
            </a:r>
          </a:p>
          <a:p>
            <a:pPr lvl="1"/>
            <a:r>
              <a:rPr lang="en-US" altLang="en-US" sz="8600" dirty="0">
                <a:latin typeface="Courier" pitchFamily="49" charset="0"/>
                <a:cs typeface="Times New Roman" panose="02020603050405020304" pitchFamily="18" charset="0"/>
              </a:rPr>
              <a:t>         COLUMNS (</a:t>
            </a:r>
            <a:r>
              <a:rPr lang="en-US" altLang="en-US" sz="8600" dirty="0" err="1">
                <a:latin typeface="Courier" pitchFamily="49" charset="0"/>
                <a:cs typeface="Times New Roman" panose="02020603050405020304" pitchFamily="18" charset="0"/>
              </a:rPr>
              <a:t>FirstName</a:t>
            </a:r>
            <a:r>
              <a:rPr lang="en-US" altLang="en-US" sz="8600" dirty="0">
                <a:latin typeface="Courier" pitchFamily="49" charset="0"/>
                <a:cs typeface="Times New Roman" panose="02020603050405020304" pitchFamily="18" charset="0"/>
              </a:rPr>
              <a:t>, </a:t>
            </a:r>
            <a:r>
              <a:rPr lang="en-US" altLang="en-US" sz="8600" dirty="0" err="1">
                <a:latin typeface="Courier" pitchFamily="49" charset="0"/>
                <a:cs typeface="Times New Roman" panose="02020603050405020304" pitchFamily="18" charset="0"/>
              </a:rPr>
              <a:t>LastName</a:t>
            </a:r>
            <a:r>
              <a:rPr lang="en-US" altLang="en-US" sz="8600" dirty="0">
                <a:latin typeface="Courier" pitchFamily="49" charset="0"/>
                <a:cs typeface="Times New Roman" panose="02020603050405020304" pitchFamily="18" charset="0"/>
              </a:rPr>
              <a:t>, Job, Active,</a:t>
            </a:r>
          </a:p>
          <a:p>
            <a:pPr lvl="1"/>
            <a:r>
              <a:rPr lang="en-US" altLang="en-US" sz="8600" dirty="0">
                <a:latin typeface="Courier" pitchFamily="49" charset="0"/>
                <a:cs typeface="Times New Roman" panose="02020603050405020304" pitchFamily="18" charset="0"/>
              </a:rPr>
              <a:t>           NESTED </a:t>
            </a:r>
            <a:r>
              <a:rPr lang="en-US" altLang="en-US" sz="8600" dirty="0" err="1">
                <a:latin typeface="Courier" pitchFamily="49" charset="0"/>
                <a:cs typeface="Times New Roman" panose="02020603050405020304" pitchFamily="18" charset="0"/>
              </a:rPr>
              <a:t>ContactDetails</a:t>
            </a:r>
            <a:r>
              <a:rPr lang="en-US" altLang="en-US" sz="8600" dirty="0">
                <a:latin typeface="Courier" pitchFamily="49" charset="0"/>
                <a:cs typeface="Times New Roman" panose="02020603050405020304" pitchFamily="18" charset="0"/>
              </a:rPr>
              <a:t> COLUMNS (Email, Phone)</a:t>
            </a:r>
          </a:p>
          <a:p>
            <a:pPr lvl="1"/>
            <a:r>
              <a:rPr lang="en-US" altLang="en-US" sz="8600" dirty="0">
                <a:latin typeface="Courier" pitchFamily="49" charset="0"/>
                <a:cs typeface="Times New Roman" panose="02020603050405020304" pitchFamily="18" charset="0"/>
              </a:rPr>
              <a:t>         )</a:t>
            </a:r>
          </a:p>
          <a:p>
            <a:pPr lvl="1"/>
            <a:r>
              <a:rPr lang="en-US" altLang="en-US" sz="8600" dirty="0">
                <a:latin typeface="Courier" pitchFamily="49" charset="0"/>
                <a:cs typeface="Times New Roman" panose="02020603050405020304" pitchFamily="18" charset="0"/>
              </a:rPr>
              <a:t>       ) </a:t>
            </a:r>
            <a:r>
              <a:rPr lang="en-US" altLang="en-US" sz="8600" dirty="0" err="1">
                <a:latin typeface="Courier" pitchFamily="49" charset="0"/>
                <a:cs typeface="Times New Roman" panose="02020603050405020304" pitchFamily="18" charset="0"/>
              </a:rPr>
              <a:t>jt</a:t>
            </a:r>
            <a:endParaRPr lang="en-US" altLang="en-US" sz="8600" dirty="0">
              <a:latin typeface="Courier" pitchFamily="49" charset="0"/>
              <a:cs typeface="Times New Roman" panose="02020603050405020304" pitchFamily="18" charset="0"/>
            </a:endParaRPr>
          </a:p>
          <a:p>
            <a:pPr marL="457200" indent="-457200">
              <a:buFont typeface="Arial" panose="020B0604020202020204" pitchFamily="34" charset="0"/>
              <a:buChar char="•"/>
            </a:pPr>
            <a:r>
              <a:rPr lang="en-US" altLang="en-US" sz="14400" b="1" dirty="0">
                <a:latin typeface="Times New Roman" panose="02020603050405020304" pitchFamily="18" charset="0"/>
                <a:cs typeface="Times New Roman" panose="02020603050405020304" pitchFamily="18" charset="0"/>
              </a:rPr>
              <a:t>JSON </a:t>
            </a:r>
            <a:r>
              <a:rPr lang="en-US" altLang="en-US" sz="14400" b="1" dirty="0" err="1">
                <a:latin typeface="Times New Roman" panose="02020603050405020304" pitchFamily="18" charset="0"/>
                <a:cs typeface="Times New Roman" panose="02020603050405020304" pitchFamily="18" charset="0"/>
              </a:rPr>
              <a:t>DataGuide</a:t>
            </a:r>
            <a:r>
              <a:rPr lang="en-US" altLang="en-US" sz="14400" b="1" dirty="0">
                <a:latin typeface="Times New Roman" panose="02020603050405020304" pitchFamily="18" charset="0"/>
                <a:cs typeface="Times New Roman" panose="02020603050405020304" pitchFamily="18" charset="0"/>
              </a:rPr>
              <a:t> can generate JSON_TABLE() MV</a:t>
            </a:r>
          </a:p>
          <a:p>
            <a:pPr lvl="1"/>
            <a:endParaRPr lang="en-US" altLang="en-US" sz="8600" dirty="0"/>
          </a:p>
          <a:p>
            <a:pPr eaLnBrk="1" hangingPunct="1"/>
            <a:endParaRPr lang="en-US" altLang="en-US" dirty="0"/>
          </a:p>
          <a:p>
            <a:pPr lvl="1" eaLnBrk="1" hangingPunct="1"/>
            <a:endParaRPr lang="en-US" altLang="en-US" sz="2100" dirty="0"/>
          </a:p>
          <a:p>
            <a:pPr lvl="1" eaLnBrk="1" hangingPunct="1">
              <a:buFont typeface="Arial" panose="020B0604020202020204" pitchFamily="34" charset="0"/>
              <a:buNone/>
            </a:pPr>
            <a:r>
              <a:rPr lang="en-US" altLang="en-US" sz="2100" dirty="0"/>
              <a:t> </a:t>
            </a:r>
          </a:p>
        </p:txBody>
      </p:sp>
    </p:spTree>
    <p:extLst>
      <p:ext uri="{BB962C8B-B14F-4D97-AF65-F5344CB8AC3E}">
        <p14:creationId xmlns:p14="http://schemas.microsoft.com/office/powerpoint/2010/main" val="3090072855"/>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b="1" dirty="0">
                <a:solidFill>
                  <a:srgbClr val="FF0000"/>
                </a:solidFill>
              </a:rPr>
              <a:t>JSON Search Index for Elastic/NoSQL </a:t>
            </a:r>
            <a:r>
              <a:rPr lang="en-US" b="1" dirty="0" err="1">
                <a:solidFill>
                  <a:srgbClr val="FF0000"/>
                </a:solidFill>
              </a:rPr>
              <a:t>UseCase</a:t>
            </a:r>
            <a:endParaRPr lang="en-US" dirty="0"/>
          </a:p>
        </p:txBody>
      </p:sp>
      <p:sp>
        <p:nvSpPr>
          <p:cNvPr id="7" name="Content Placeholder 6"/>
          <p:cNvSpPr>
            <a:spLocks noGrp="1"/>
          </p:cNvSpPr>
          <p:nvPr>
            <p:ph idx="1"/>
          </p:nvPr>
        </p:nvSpPr>
        <p:spPr>
          <a:xfrm>
            <a:off x="554960" y="2734491"/>
            <a:ext cx="11126522" cy="3226527"/>
          </a:xfrm>
        </p:spPr>
        <p:txBody>
          <a:bodyPr>
            <a:normAutofit/>
          </a:bodyPr>
          <a:lstStyle/>
          <a:p>
            <a:r>
              <a:rPr lang="en-US" dirty="0"/>
              <a:t>Index everything, </a:t>
            </a:r>
            <a:r>
              <a:rPr lang="en-US" b="1" dirty="0"/>
              <a:t>Elastic Search Capability </a:t>
            </a:r>
            <a:r>
              <a:rPr lang="en-US" dirty="0"/>
              <a:t>Over JSON collection</a:t>
            </a:r>
          </a:p>
          <a:p>
            <a:r>
              <a:rPr lang="en-US" dirty="0"/>
              <a:t>Supports range searches on numeric, timestamp values</a:t>
            </a:r>
          </a:p>
          <a:p>
            <a:r>
              <a:rPr lang="en-US" dirty="0"/>
              <a:t>Supports path context aware full text searches</a:t>
            </a:r>
          </a:p>
          <a:p>
            <a:r>
              <a:rPr lang="en-US" dirty="0"/>
              <a:t>Builds on top of Oracle Text Inverted Index with LSM &amp; Map/Reduce indexing maintenance</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4294967295"/>
          </p:nvPr>
        </p:nvSpPr>
        <p:spPr>
          <a:xfrm>
            <a:off x="11277600" y="6556248"/>
            <a:ext cx="381661" cy="182880"/>
          </a:xfrm>
          <a:prstGeom prst="rect">
            <a:avLst/>
          </a:prstGeom>
        </p:spPr>
        <p:txBody>
          <a:bodyPr/>
          <a:lstStyle/>
          <a:p>
            <a:fld id="{C51EAA63-D034-42AE-91FA-B13B9518C7BE}" type="slidenum">
              <a:rPr lang="en-US" smtClean="0"/>
              <a:pPr/>
              <a:t>31</a:t>
            </a:fld>
            <a:endParaRPr lang="en-US" dirty="0"/>
          </a:p>
        </p:txBody>
      </p:sp>
      <p:sp>
        <p:nvSpPr>
          <p:cNvPr id="8" name="TextBox 7"/>
          <p:cNvSpPr txBox="1"/>
          <p:nvPr/>
        </p:nvSpPr>
        <p:spPr>
          <a:xfrm>
            <a:off x="481862" y="1804968"/>
            <a:ext cx="10986568" cy="879357"/>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defPPr>
              <a:defRPr lang="en-US"/>
            </a:defPPr>
            <a:lvl2pPr marL="0" lvl="1">
              <a:defRPr sz="2200" b="1">
                <a:solidFill>
                  <a:schemeClr val="tx1"/>
                </a:solidFill>
              </a:defRPr>
            </a:lvl2pPr>
          </a:lstStyle>
          <a:p>
            <a:pPr lvl="1"/>
            <a:r>
              <a:rPr lang="en-US" sz="2400" dirty="0">
                <a:solidFill>
                  <a:srgbClr val="0000FF"/>
                </a:solidFill>
                <a:latin typeface="Courier New" panose="02070309020205020404" pitchFamily="49" charset="0"/>
              </a:rPr>
              <a:t>create </a:t>
            </a:r>
            <a:r>
              <a:rPr lang="en-US" sz="2400" dirty="0">
                <a:solidFill>
                  <a:schemeClr val="accent1"/>
                </a:solidFill>
                <a:latin typeface="Courier New" panose="02070309020205020404" pitchFamily="49" charset="0"/>
              </a:rPr>
              <a:t>search</a:t>
            </a:r>
            <a:r>
              <a:rPr lang="en-US" sz="2400" dirty="0">
                <a:solidFill>
                  <a:srgbClr val="0000FF"/>
                </a:solidFill>
                <a:latin typeface="Courier New" panose="02070309020205020404" pitchFamily="49" charset="0"/>
              </a:rPr>
              <a:t> index </a:t>
            </a:r>
            <a:r>
              <a:rPr lang="en-US" sz="2400" dirty="0"/>
              <a:t>THEATER_SEARCH </a:t>
            </a:r>
            <a:r>
              <a:rPr lang="en-US" sz="2400" dirty="0">
                <a:solidFill>
                  <a:srgbClr val="0000FF"/>
                </a:solidFill>
                <a:latin typeface="Courier New" panose="02070309020205020404" pitchFamily="49" charset="0"/>
              </a:rPr>
              <a:t>on </a:t>
            </a:r>
            <a:r>
              <a:rPr lang="en-US" sz="2400" dirty="0"/>
              <a:t>THEATER (</a:t>
            </a:r>
            <a:r>
              <a:rPr lang="en-US" sz="2400" dirty="0">
                <a:solidFill>
                  <a:srgbClr val="000000"/>
                </a:solidFill>
                <a:latin typeface="Courier New" panose="02070309020205020404" pitchFamily="49" charset="0"/>
              </a:rPr>
              <a:t>THEATER_DOC</a:t>
            </a:r>
            <a:r>
              <a:rPr lang="en-US" sz="2400" dirty="0"/>
              <a:t>) </a:t>
            </a:r>
            <a:r>
              <a:rPr lang="en-US" sz="2400" dirty="0">
                <a:solidFill>
                  <a:schemeClr val="accent1"/>
                </a:solidFill>
                <a:latin typeface="Courier New" panose="02070309020205020404" pitchFamily="49" charset="0"/>
              </a:rPr>
              <a:t>for JSON   </a:t>
            </a:r>
          </a:p>
        </p:txBody>
      </p:sp>
      <p:sp>
        <p:nvSpPr>
          <p:cNvPr id="9" name="TextBox 8"/>
          <p:cNvSpPr txBox="1"/>
          <p:nvPr/>
        </p:nvSpPr>
        <p:spPr>
          <a:xfrm>
            <a:off x="602716" y="5102943"/>
            <a:ext cx="10986568" cy="1327354"/>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defPPr>
              <a:defRPr lang="en-US"/>
            </a:defPPr>
            <a:lvl2pPr marL="0" lvl="1">
              <a:defRPr sz="2200" b="1">
                <a:solidFill>
                  <a:schemeClr val="tx1"/>
                </a:solidFill>
              </a:defRPr>
            </a:lvl2pPr>
          </a:lstStyle>
          <a:p>
            <a:pPr>
              <a:buNone/>
            </a:pPr>
            <a:r>
              <a:rPr lang="en-US" sz="2000" dirty="0">
                <a:solidFill>
                  <a:schemeClr val="tx1">
                    <a:lumMod val="50000"/>
                  </a:schemeClr>
                </a:solidFill>
                <a:latin typeface="Courier New" pitchFamily="49" charset="0"/>
                <a:cs typeface="Courier New" pitchFamily="49" charset="0"/>
              </a:rPr>
              <a:t>select count(*) from THEATER </a:t>
            </a:r>
          </a:p>
          <a:p>
            <a:pPr>
              <a:buNone/>
            </a:pPr>
            <a:r>
              <a:rPr lang="en-US" sz="2000" dirty="0">
                <a:solidFill>
                  <a:schemeClr val="tx1">
                    <a:lumMod val="50000"/>
                  </a:schemeClr>
                </a:solidFill>
                <a:latin typeface="Courier New" pitchFamily="49" charset="0"/>
                <a:cs typeface="Courier New" pitchFamily="49" charset="0"/>
              </a:rPr>
              <a:t>where </a:t>
            </a:r>
            <a:r>
              <a:rPr lang="en-US" sz="2000" b="1" dirty="0" err="1">
                <a:solidFill>
                  <a:schemeClr val="tx1">
                    <a:lumMod val="50000"/>
                  </a:schemeClr>
                </a:solidFill>
                <a:latin typeface="Courier New" pitchFamily="49" charset="0"/>
                <a:cs typeface="Courier New" pitchFamily="49" charset="0"/>
              </a:rPr>
              <a:t>json_textcontains</a:t>
            </a:r>
            <a:r>
              <a:rPr lang="en-US" sz="2000" b="1" dirty="0">
                <a:solidFill>
                  <a:schemeClr val="tx1">
                    <a:lumMod val="50000"/>
                  </a:schemeClr>
                </a:solidFill>
                <a:latin typeface="Courier New" pitchFamily="49" charset="0"/>
                <a:cs typeface="Courier New" pitchFamily="49" charset="0"/>
              </a:rPr>
              <a:t>(</a:t>
            </a:r>
            <a:r>
              <a:rPr lang="en-US" sz="2000" b="1" dirty="0">
                <a:solidFill>
                  <a:srgbClr val="000000"/>
                </a:solidFill>
                <a:latin typeface="Courier New" panose="02070309020205020404" pitchFamily="49" charset="0"/>
              </a:rPr>
              <a:t>THEATER_DOC</a:t>
            </a:r>
            <a:r>
              <a:rPr lang="en-US" sz="2000" b="1" dirty="0">
                <a:solidFill>
                  <a:schemeClr val="tx1">
                    <a:lumMod val="50000"/>
                  </a:schemeClr>
                </a:solidFill>
                <a:latin typeface="Courier New" pitchFamily="49" charset="0"/>
                <a:cs typeface="Courier New" pitchFamily="49" charset="0"/>
              </a:rPr>
              <a:t>,'$.</a:t>
            </a:r>
            <a:r>
              <a:rPr lang="en-US" sz="2000" b="1" dirty="0" err="1">
                <a:solidFill>
                  <a:schemeClr val="tx1">
                    <a:lumMod val="50000"/>
                  </a:schemeClr>
                </a:solidFill>
                <a:latin typeface="Courier New" pitchFamily="49" charset="0"/>
                <a:cs typeface="Courier New" pitchFamily="49" charset="0"/>
              </a:rPr>
              <a:t>address.streets</a:t>
            </a:r>
            <a:r>
              <a:rPr lang="en-US" sz="2000" b="1" dirty="0">
                <a:solidFill>
                  <a:schemeClr val="tx1">
                    <a:lumMod val="50000"/>
                  </a:schemeClr>
                </a:solidFill>
                <a:latin typeface="Courier New" pitchFamily="49" charset="0"/>
                <a:cs typeface="Courier New" pitchFamily="49" charset="0"/>
              </a:rPr>
              <a:t>', ‘</a:t>
            </a:r>
            <a:r>
              <a:rPr lang="en-US" sz="2000" b="1" dirty="0" err="1">
                <a:solidFill>
                  <a:schemeClr val="tx1">
                    <a:lumMod val="50000"/>
                  </a:schemeClr>
                </a:solidFill>
                <a:latin typeface="Courier New" pitchFamily="49" charset="0"/>
                <a:cs typeface="Courier New" pitchFamily="49" charset="0"/>
              </a:rPr>
              <a:t>BroadWay</a:t>
            </a:r>
            <a:r>
              <a:rPr lang="en-US" sz="2000" b="1" dirty="0">
                <a:solidFill>
                  <a:schemeClr val="tx1">
                    <a:lumMod val="50000"/>
                  </a:schemeClr>
                </a:solidFill>
                <a:latin typeface="Courier New" pitchFamily="49" charset="0"/>
                <a:cs typeface="Courier New" pitchFamily="49" charset="0"/>
              </a:rPr>
              <a:t> &amp; Apart' ) and JSON_EXISTS(</a:t>
            </a:r>
            <a:r>
              <a:rPr lang="en-US" sz="2000" b="1" dirty="0">
                <a:solidFill>
                  <a:srgbClr val="000000"/>
                </a:solidFill>
                <a:latin typeface="Courier New" panose="02070309020205020404" pitchFamily="49" charset="0"/>
              </a:rPr>
              <a:t>THEATER_DOC</a:t>
            </a:r>
            <a:r>
              <a:rPr lang="en-US" sz="2000" b="1" dirty="0">
                <a:solidFill>
                  <a:schemeClr val="tx1">
                    <a:lumMod val="50000"/>
                  </a:schemeClr>
                </a:solidFill>
                <a:latin typeface="Courier New" pitchFamily="49" charset="0"/>
                <a:cs typeface="Courier New" pitchFamily="49" charset="0"/>
              </a:rPr>
              <a:t>, ‘$.</a:t>
            </a:r>
            <a:r>
              <a:rPr lang="en-US" sz="2000" b="1" dirty="0" err="1">
                <a:solidFill>
                  <a:schemeClr val="tx1">
                    <a:lumMod val="50000"/>
                  </a:schemeClr>
                </a:solidFill>
                <a:latin typeface="Courier New" pitchFamily="49" charset="0"/>
                <a:cs typeface="Courier New" pitchFamily="49" charset="0"/>
              </a:rPr>
              <a:t>address.zipcode</a:t>
            </a:r>
            <a:r>
              <a:rPr lang="en-US" sz="2000" b="1" dirty="0">
                <a:solidFill>
                  <a:schemeClr val="tx1">
                    <a:lumMod val="50000"/>
                  </a:schemeClr>
                </a:solidFill>
                <a:latin typeface="Courier New" pitchFamily="49" charset="0"/>
                <a:cs typeface="Courier New" pitchFamily="49" charset="0"/>
              </a:rPr>
              <a:t>?(@ &lt;95000 &amp;&amp; @ &gt; 94000)’)</a:t>
            </a:r>
            <a:br>
              <a:rPr lang="en-US" sz="2000" dirty="0">
                <a:solidFill>
                  <a:schemeClr val="tx1">
                    <a:lumMod val="50000"/>
                  </a:schemeClr>
                </a:solidFill>
                <a:latin typeface="Courier New" pitchFamily="49" charset="0"/>
                <a:cs typeface="Courier New" pitchFamily="49" charset="0"/>
              </a:rPr>
            </a:br>
            <a:endParaRPr lang="en-US" sz="2000" dirty="0">
              <a:solidFill>
                <a:schemeClr val="tx1">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656171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715215"/>
            <a:ext cx="5564048" cy="4419600"/>
          </a:xfrm>
        </p:spPr>
        <p:txBody>
          <a:bodyPr>
            <a:normAutofit/>
          </a:bodyPr>
          <a:lstStyle/>
          <a:p>
            <a:r>
              <a:rPr lang="en-US" dirty="0"/>
              <a:t>Horizontal Scalability</a:t>
            </a:r>
          </a:p>
          <a:p>
            <a:pPr marL="457200" indent="-457200">
              <a:buFont typeface="Arial" panose="020B0604020202020204" pitchFamily="34" charset="0"/>
              <a:buChar char="•"/>
            </a:pPr>
            <a:r>
              <a:rPr lang="en-US" dirty="0"/>
              <a:t>Scale reads with replication</a:t>
            </a:r>
          </a:p>
          <a:p>
            <a:pPr marL="457200" indent="-457200">
              <a:buFont typeface="Arial" panose="020B0604020202020204" pitchFamily="34" charset="0"/>
              <a:buChar char="•"/>
            </a:pPr>
            <a:r>
              <a:rPr lang="en-US" dirty="0"/>
              <a:t>Scale writes with </a:t>
            </a:r>
            <a:r>
              <a:rPr lang="en-US" dirty="0" err="1"/>
              <a:t>sharding</a:t>
            </a:r>
            <a:endParaRPr lang="en-US" dirty="0"/>
          </a:p>
          <a:p>
            <a:pPr marL="457200" indent="-457200">
              <a:buFont typeface="Arial" panose="020B0604020202020204" pitchFamily="34" charset="0"/>
              <a:buChar char="•"/>
            </a:pPr>
            <a:endParaRPr lang="en-US" dirty="0"/>
          </a:p>
          <a:p>
            <a:r>
              <a:rPr lang="en-US" dirty="0"/>
              <a:t>Oracle JSON Database Replication</a:t>
            </a:r>
          </a:p>
          <a:p>
            <a:pPr marL="457200" indent="-457200">
              <a:buFont typeface="Arial" panose="020B0604020202020204" pitchFamily="34" charset="0"/>
              <a:buChar char="•"/>
            </a:pPr>
            <a:r>
              <a:rPr lang="en-US" dirty="0"/>
              <a:t>JSON integrated with</a:t>
            </a:r>
          </a:p>
          <a:p>
            <a:pPr marL="914400" lvl="1" indent="-457200">
              <a:buFont typeface="Arial" panose="020B0604020202020204" pitchFamily="34" charset="0"/>
              <a:buChar char="•"/>
            </a:pPr>
            <a:r>
              <a:rPr lang="en-US" dirty="0"/>
              <a:t>Golden Gate, </a:t>
            </a:r>
          </a:p>
          <a:p>
            <a:pPr marL="914400" lvl="1" indent="-457200">
              <a:buFont typeface="Arial" panose="020B0604020202020204" pitchFamily="34" charset="0"/>
              <a:buChar char="•"/>
            </a:pPr>
            <a:r>
              <a:rPr lang="en-US" dirty="0"/>
              <a:t>Active Data Guard</a:t>
            </a:r>
          </a:p>
          <a:p>
            <a:pPr marL="0" indent="0">
              <a:buNone/>
            </a:pPr>
            <a:endParaRPr lang="en-US" dirty="0"/>
          </a:p>
        </p:txBody>
      </p:sp>
      <p:sp>
        <p:nvSpPr>
          <p:cNvPr id="6" name="Content Placeholder 5">
            <a:extLst>
              <a:ext uri="{FF2B5EF4-FFF2-40B4-BE49-F238E27FC236}">
                <a16:creationId xmlns:a16="http://schemas.microsoft.com/office/drawing/2014/main" id="{9FF7669A-4404-214A-9F7C-7FF6D51D8CDD}"/>
              </a:ext>
            </a:extLst>
          </p:cNvPr>
          <p:cNvSpPr>
            <a:spLocks noGrp="1"/>
          </p:cNvSpPr>
          <p:nvPr>
            <p:ph sz="half" idx="2"/>
          </p:nvPr>
        </p:nvSpPr>
        <p:spPr>
          <a:xfrm>
            <a:off x="6596170" y="1607345"/>
            <a:ext cx="5411607" cy="4419600"/>
          </a:xfrm>
        </p:spPr>
        <p:txBody>
          <a:bodyPr/>
          <a:lstStyle/>
          <a:p>
            <a:r>
              <a:rPr lang="en-US" dirty="0"/>
              <a:t>JSON &amp; </a:t>
            </a:r>
            <a:r>
              <a:rPr lang="en-US" dirty="0" err="1"/>
              <a:t>Sharding</a:t>
            </a:r>
            <a:r>
              <a:rPr lang="en-US" dirty="0"/>
              <a:t> Integration</a:t>
            </a:r>
          </a:p>
          <a:p>
            <a:pPr marL="457200" indent="-457200">
              <a:buFont typeface="Arial" panose="020B0604020202020204" pitchFamily="34" charset="0"/>
              <a:buChar char="•"/>
            </a:pPr>
            <a:r>
              <a:rPr lang="en-US" dirty="0"/>
              <a:t>Oracle DB </a:t>
            </a:r>
            <a:r>
              <a:rPr lang="en-US" dirty="0" err="1"/>
              <a:t>sharding</a:t>
            </a:r>
            <a:r>
              <a:rPr lang="en-US" dirty="0"/>
              <a:t> </a:t>
            </a:r>
          </a:p>
          <a:p>
            <a:pPr marL="457200" indent="-457200">
              <a:buFont typeface="Arial" panose="020B0604020202020204" pitchFamily="34" charset="0"/>
              <a:buChar char="•"/>
            </a:pPr>
            <a:r>
              <a:rPr lang="en-US" dirty="0"/>
              <a:t>JSON Tables and Indexes integrated with </a:t>
            </a:r>
            <a:r>
              <a:rPr lang="en-US" dirty="0" err="1"/>
              <a:t>sharding</a:t>
            </a:r>
            <a:endParaRPr lang="en-US" dirty="0"/>
          </a:p>
          <a:p>
            <a:pPr marL="457200" indent="-457200">
              <a:buFont typeface="Arial" panose="020B0604020202020204" pitchFamily="34" charset="0"/>
              <a:buChar char="•"/>
            </a:pPr>
            <a:r>
              <a:rPr lang="en-US" dirty="0"/>
              <a:t>DDLs, Single shard queries </a:t>
            </a:r>
          </a:p>
          <a:p>
            <a:pPr marL="914400" lvl="1" indent="-457200">
              <a:buFont typeface="Arial" panose="020B0604020202020204" pitchFamily="34" charset="0"/>
              <a:buChar char="•"/>
            </a:pPr>
            <a:r>
              <a:rPr lang="en-US" dirty="0"/>
              <a:t>pushed down to shard</a:t>
            </a:r>
          </a:p>
          <a:p>
            <a:pPr marL="457200" indent="-457200">
              <a:buFont typeface="Arial" panose="020B0604020202020204" pitchFamily="34" charset="0"/>
              <a:buChar char="•"/>
            </a:pPr>
            <a:r>
              <a:rPr lang="en-US" dirty="0"/>
              <a:t>Cross shard queries</a:t>
            </a:r>
          </a:p>
          <a:p>
            <a:pPr marL="914400" lvl="1" indent="-457200">
              <a:buFont typeface="Arial" panose="020B0604020202020204" pitchFamily="34" charset="0"/>
              <a:buChar char="•"/>
            </a:pPr>
            <a:r>
              <a:rPr lang="en-US" dirty="0"/>
              <a:t>Pushed down to shard</a:t>
            </a:r>
          </a:p>
          <a:p>
            <a:pPr marL="914400" lvl="1" indent="-457200">
              <a:buFont typeface="Arial" panose="020B0604020202020204" pitchFamily="34" charset="0"/>
              <a:buChar char="•"/>
            </a:pPr>
            <a:r>
              <a:rPr lang="en-US" dirty="0"/>
              <a:t>Combine results from multiple shards</a:t>
            </a:r>
          </a:p>
          <a:p>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a:prstGeom prst="rect">
            <a:avLst/>
          </a:prstGeom>
        </p:spPr>
        <p:txBody>
          <a:bodyPr/>
          <a:lstStyle/>
          <a:p>
            <a:fld id="{C51EAA63-D034-42AE-91FA-B13B9518C7BE}" type="slidenum">
              <a:rPr lang="en-US" smtClean="0"/>
              <a:pPr/>
              <a:t>32</a:t>
            </a:fld>
            <a:endParaRPr lang="en-US" dirty="0"/>
          </a:p>
        </p:txBody>
      </p:sp>
      <p:sp>
        <p:nvSpPr>
          <p:cNvPr id="2" name="Title 1"/>
          <p:cNvSpPr>
            <a:spLocks noGrp="1"/>
          </p:cNvSpPr>
          <p:nvPr>
            <p:ph type="title"/>
          </p:nvPr>
        </p:nvSpPr>
        <p:spPr/>
        <p:txBody>
          <a:bodyPr>
            <a:noAutofit/>
          </a:bodyPr>
          <a:lstStyle/>
          <a:p>
            <a:r>
              <a:rPr lang="en-US" sz="3600" b="1" dirty="0">
                <a:solidFill>
                  <a:srgbClr val="FF0000"/>
                </a:solidFill>
              </a:rPr>
              <a:t> Horizontal Scalability –</a:t>
            </a:r>
            <a:r>
              <a:rPr lang="en-US" sz="3600" b="1" dirty="0" err="1">
                <a:solidFill>
                  <a:srgbClr val="FF0000"/>
                </a:solidFill>
              </a:rPr>
              <a:t>Sharding</a:t>
            </a:r>
            <a:r>
              <a:rPr lang="en-US" sz="3600" b="1" dirty="0">
                <a:solidFill>
                  <a:srgbClr val="FF0000"/>
                </a:solidFill>
              </a:rPr>
              <a:t> NoSQL</a:t>
            </a:r>
          </a:p>
        </p:txBody>
      </p:sp>
    </p:spTree>
    <p:extLst>
      <p:ext uri="{BB962C8B-B14F-4D97-AF65-F5344CB8AC3E}">
        <p14:creationId xmlns:p14="http://schemas.microsoft.com/office/powerpoint/2010/main" val="133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1" name="Title 1"/>
          <p:cNvSpPr>
            <a:spLocks noGrp="1"/>
          </p:cNvSpPr>
          <p:nvPr>
            <p:ph type="title"/>
          </p:nvPr>
        </p:nvSpPr>
        <p:spPr/>
        <p:txBody>
          <a:bodyPr>
            <a:normAutofit/>
          </a:bodyPr>
          <a:lstStyle/>
          <a:p>
            <a:pPr eaLnBrk="1" hangingPunct="1"/>
            <a:r>
              <a:rPr lang="en-US" dirty="0" err="1">
                <a:latin typeface="Calibri"/>
                <a:cs typeface="Calibri"/>
              </a:rPr>
              <a:t>Sharding</a:t>
            </a:r>
            <a:r>
              <a:rPr lang="en-US" dirty="0">
                <a:latin typeface="Calibri"/>
                <a:cs typeface="Calibri"/>
              </a:rPr>
              <a:t> Support for JSON &amp; Its Search Index</a:t>
            </a:r>
            <a:endParaRPr lang="en-US" dirty="0">
              <a:latin typeface="+mn-lt"/>
            </a:endParaRPr>
          </a:p>
        </p:txBody>
      </p:sp>
      <p:sp>
        <p:nvSpPr>
          <p:cNvPr id="4" name="Slide Number Placeholder 3"/>
          <p:cNvSpPr>
            <a:spLocks noGrp="1"/>
          </p:cNvSpPr>
          <p:nvPr>
            <p:ph type="sldNum" sz="quarter" idx="12"/>
          </p:nvPr>
        </p:nvSpPr>
        <p:spPr/>
        <p:txBody>
          <a:bodyPr/>
          <a:lstStyle/>
          <a:p>
            <a:pPr>
              <a:defRPr/>
            </a:pPr>
            <a:fld id="{5FEF90E3-7819-F24A-8D13-E39079102B83}" type="slidenum">
              <a:rPr lang="en-US" smtClean="0"/>
              <a:pPr>
                <a:defRPr/>
              </a:pPr>
              <a:t>33</a:t>
            </a:fld>
            <a:endParaRPr lang="en-US" dirty="0"/>
          </a:p>
        </p:txBody>
      </p:sp>
      <p:sp>
        <p:nvSpPr>
          <p:cNvPr id="15" name="Footer Placeholder 1"/>
          <p:cNvSpPr>
            <a:spLocks noGrp="1"/>
          </p:cNvSpPr>
          <p:nvPr>
            <p:ph type="ftr" sz="quarter" idx="11"/>
          </p:nvPr>
        </p:nvSpPr>
        <p:spPr bwMode="auto">
          <a:xfrm>
            <a:off x="8623011" y="6556248"/>
            <a:ext cx="2743200" cy="182880"/>
          </a:xfrm>
          <a:noFill/>
          <a:ln>
            <a:miter lim="800000"/>
            <a:headEnd/>
            <a:tailEnd/>
          </a:ln>
        </p:spPr>
        <p:txBody>
          <a:bodyPr/>
          <a:lstStyle/>
          <a:p>
            <a:r>
              <a:rPr lang="en-US" dirty="0"/>
              <a:t>Oracle Confidential – Internal</a:t>
            </a:r>
          </a:p>
        </p:txBody>
      </p:sp>
      <p:sp>
        <p:nvSpPr>
          <p:cNvPr id="6" name="TextBox 5">
            <a:extLst>
              <a:ext uri="{FF2B5EF4-FFF2-40B4-BE49-F238E27FC236}">
                <a16:creationId xmlns:a16="http://schemas.microsoft.com/office/drawing/2014/main" id="{A5F55EB1-2D02-7F49-951E-4273B1700293}"/>
              </a:ext>
            </a:extLst>
          </p:cNvPr>
          <p:cNvSpPr txBox="1"/>
          <p:nvPr/>
        </p:nvSpPr>
        <p:spPr>
          <a:xfrm>
            <a:off x="1339850" y="1690688"/>
            <a:ext cx="8253817" cy="4739737"/>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ALTER SESSION </a:t>
            </a:r>
            <a:r>
              <a:rPr lang="en-US" sz="1600" b="1" dirty="0">
                <a:solidFill>
                  <a:srgbClr val="0070C0"/>
                </a:solidFill>
                <a:latin typeface="Courier New" charset="0"/>
              </a:rPr>
              <a:t>ENABLE SHARD DDL</a:t>
            </a:r>
            <a:r>
              <a:rPr lang="en-US" sz="1600" b="1" dirty="0">
                <a:solidFill>
                  <a:schemeClr val="tx1"/>
                </a:solidFill>
                <a:latin typeface="Courier New" charset="0"/>
              </a:rPr>
              <a:t>;</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endParaRPr lang="en-US" sz="1600" b="1" dirty="0">
              <a:solidFill>
                <a:schemeClr val="tx1"/>
              </a:solidFill>
              <a:latin typeface="Courier New" charset="0"/>
            </a:endParaRP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CREATE </a:t>
            </a:r>
            <a:r>
              <a:rPr lang="en-US" sz="1600" b="1" dirty="0">
                <a:solidFill>
                  <a:srgbClr val="0070C0"/>
                </a:solidFill>
                <a:latin typeface="Courier New" charset="0"/>
              </a:rPr>
              <a:t>SHARDED</a:t>
            </a:r>
            <a:r>
              <a:rPr lang="en-US" sz="1600" b="1" dirty="0">
                <a:solidFill>
                  <a:schemeClr val="tx1"/>
                </a:solidFill>
                <a:latin typeface="Courier New" charset="0"/>
              </a:rPr>
              <a:t> TABLE </a:t>
            </a:r>
            <a:r>
              <a:rPr lang="en-US" sz="1600" b="1" dirty="0" err="1">
                <a:solidFill>
                  <a:srgbClr val="FF0000"/>
                </a:solidFill>
                <a:latin typeface="Courier New" charset="0"/>
              </a:rPr>
              <a:t>gkd_data</a:t>
            </a:r>
            <a:r>
              <a:rPr lang="en-US" sz="1600" b="1" dirty="0">
                <a:solidFill>
                  <a:srgbClr val="FF0000"/>
                </a:solidFill>
                <a:latin typeface="Courier New" charset="0"/>
              </a:rPr>
              <a:t>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id NUMBER NOT NULL,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a:t>
            </a:r>
            <a:r>
              <a:rPr lang="en-US" sz="1600" b="1" dirty="0" err="1">
                <a:solidFill>
                  <a:schemeClr val="tx1"/>
                </a:solidFill>
                <a:latin typeface="Courier New" charset="0"/>
              </a:rPr>
              <a:t>docdate</a:t>
            </a:r>
            <a:r>
              <a:rPr lang="en-US" sz="1600" b="1" dirty="0">
                <a:solidFill>
                  <a:schemeClr val="tx1"/>
                </a:solidFill>
                <a:latin typeface="Courier New" charset="0"/>
              </a:rPr>
              <a:t> DATE,</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doc JSON</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PARTITION BY RANGE (”</a:t>
            </a:r>
            <a:r>
              <a:rPr lang="en-US" sz="1600" b="1" dirty="0" err="1">
                <a:solidFill>
                  <a:schemeClr val="tx1"/>
                </a:solidFill>
                <a:latin typeface="Courier New" charset="0"/>
              </a:rPr>
              <a:t>docdate</a:t>
            </a:r>
            <a:r>
              <a:rPr lang="en-US" sz="1600" b="1" dirty="0">
                <a:solidFill>
                  <a:schemeClr val="tx1"/>
                </a:solidFill>
                <a:latin typeface="Courier New" charset="0"/>
              </a:rPr>
              <a:t>")  -- range partition</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(PARTITION ”</a:t>
            </a:r>
            <a:r>
              <a:rPr lang="en-US" sz="1600" b="1" dirty="0" err="1">
                <a:solidFill>
                  <a:schemeClr val="tx1"/>
                </a:solidFill>
                <a:latin typeface="Courier New" charset="0"/>
              </a:rPr>
              <a:t>sys_zero</a:t>
            </a:r>
            <a:r>
              <a:rPr lang="en-US" sz="1600" b="1" dirty="0">
                <a:solidFill>
                  <a:schemeClr val="tx1"/>
                </a:solidFill>
                <a:latin typeface="Courier New" charset="0"/>
              </a:rPr>
              <a:t>” VALUES LESS THAN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(TO_DATE(' 1941-11-30 00:00:00', 'SYYYY-MM-DD HH24:MI:SS’,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'NLS_CALENDAR=GREGORIAN')) TABLESPACE ts1,</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PARTITION "</a:t>
            </a:r>
            <a:r>
              <a:rPr lang="en-US" sz="1600" b="1" dirty="0" err="1">
                <a:solidFill>
                  <a:schemeClr val="tx1"/>
                </a:solidFill>
                <a:latin typeface="Courier New" charset="0"/>
              </a:rPr>
              <a:t>SYS_pone</a:t>
            </a:r>
            <a:r>
              <a:rPr lang="en-US" sz="1600" b="1" dirty="0">
                <a:solidFill>
                  <a:schemeClr val="tx1"/>
                </a:solidFill>
                <a:latin typeface="Courier New" charset="0"/>
              </a:rPr>
              <a:t>" VALUES LESS THAN</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(TO_DATE(' 2001-11-30 00:00:00', 'SYYYY-MM-DD HH24:MI:SS’, </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				'NLS_CALENDAR=GREGORIAN')) TABLESPACE ts2;</a:t>
            </a: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endParaRPr lang="en-US" sz="1600" b="1" dirty="0">
              <a:solidFill>
                <a:schemeClr val="tx1"/>
              </a:solidFill>
              <a:latin typeface="Courier New" charset="0"/>
            </a:endParaRPr>
          </a:p>
          <a:p>
            <a:pPr eaLnBrk="0" hangingPunct="0">
              <a:tabLst>
                <a:tab pos="773113" algn="l"/>
                <a:tab pos="1550988" algn="l"/>
                <a:tab pos="2325688" algn="l"/>
                <a:tab pos="3101975" algn="l"/>
                <a:tab pos="3876675" algn="l"/>
                <a:tab pos="4651375" algn="l"/>
                <a:tab pos="5427663" algn="l"/>
                <a:tab pos="6202363" algn="l"/>
                <a:tab pos="6978650" algn="l"/>
                <a:tab pos="7753350" algn="l"/>
                <a:tab pos="8528050" algn="l"/>
                <a:tab pos="9304338" algn="l"/>
                <a:tab pos="10079038" algn="l"/>
                <a:tab pos="10855325" algn="l"/>
                <a:tab pos="11630025" algn="l"/>
                <a:tab pos="12404725" algn="l"/>
              </a:tabLst>
            </a:pPr>
            <a:r>
              <a:rPr lang="en-US" sz="1600" b="1" dirty="0">
                <a:solidFill>
                  <a:schemeClr val="tx1"/>
                </a:solidFill>
                <a:latin typeface="Courier New" charset="0"/>
              </a:rPr>
              <a:t>CREATE SEARCH INDEX </a:t>
            </a:r>
            <a:r>
              <a:rPr lang="en-US" sz="1600" b="1" dirty="0" err="1">
                <a:solidFill>
                  <a:srgbClr val="FF0000"/>
                </a:solidFill>
                <a:latin typeface="Courier New" charset="0"/>
              </a:rPr>
              <a:t>oidx</a:t>
            </a:r>
            <a:r>
              <a:rPr lang="en-US" sz="1600" b="1" dirty="0">
                <a:solidFill>
                  <a:schemeClr val="tx1"/>
                </a:solidFill>
                <a:latin typeface="Courier New" charset="0"/>
              </a:rPr>
              <a:t> ON </a:t>
            </a:r>
            <a:r>
              <a:rPr lang="en-US" sz="1600" b="1" dirty="0" err="1">
                <a:solidFill>
                  <a:schemeClr val="tx1"/>
                </a:solidFill>
                <a:latin typeface="Courier New" charset="0"/>
              </a:rPr>
              <a:t>gkd_data</a:t>
            </a:r>
            <a:r>
              <a:rPr lang="en-US" sz="1600" b="1" dirty="0">
                <a:solidFill>
                  <a:schemeClr val="tx1"/>
                </a:solidFill>
                <a:latin typeface="Courier New" charset="0"/>
              </a:rPr>
              <a:t>(doc) FOR JSON LOCAL;</a:t>
            </a:r>
          </a:p>
        </p:txBody>
      </p:sp>
    </p:spTree>
    <p:extLst>
      <p:ext uri="{BB962C8B-B14F-4D97-AF65-F5344CB8AC3E}">
        <p14:creationId xmlns:p14="http://schemas.microsoft.com/office/powerpoint/2010/main" val="28338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06401"/>
            <a:ext cx="11125200" cy="448365"/>
          </a:xfrm>
        </p:spPr>
        <p:txBody>
          <a:bodyPr>
            <a:normAutofit fontScale="90000"/>
          </a:bodyPr>
          <a:lstStyle/>
          <a:p>
            <a:r>
              <a:rPr lang="en-US" dirty="0">
                <a:solidFill>
                  <a:schemeClr val="tx1">
                    <a:lumMod val="50000"/>
                  </a:schemeClr>
                </a:solidFill>
              </a:rPr>
              <a:t>Cross-Shard JSON Search Push Down</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4294967295"/>
          </p:nvPr>
        </p:nvSpPr>
        <p:spPr>
          <a:xfrm>
            <a:off x="11277600" y="6556248"/>
            <a:ext cx="381661" cy="182880"/>
          </a:xfrm>
          <a:prstGeom prst="rect">
            <a:avLst/>
          </a:prstGeom>
        </p:spPr>
        <p:txBody>
          <a:bodyPr/>
          <a:lstStyle/>
          <a:p>
            <a:fld id="{C51EAA63-D034-42AE-91FA-B13B9518C7BE}" type="slidenum">
              <a:rPr lang="en-US" smtClean="0"/>
              <a:pPr/>
              <a:t>34</a:t>
            </a:fld>
            <a:endParaRPr lang="en-US" dirty="0"/>
          </a:p>
        </p:txBody>
      </p:sp>
      <p:sp>
        <p:nvSpPr>
          <p:cNvPr id="7" name="TextBox 6">
            <a:extLst>
              <a:ext uri="{FF2B5EF4-FFF2-40B4-BE49-F238E27FC236}">
                <a16:creationId xmlns:a16="http://schemas.microsoft.com/office/drawing/2014/main" id="{3CA227FC-A38A-4B4D-9377-CAC647DCBBDF}"/>
              </a:ext>
            </a:extLst>
          </p:cNvPr>
          <p:cNvSpPr txBox="1"/>
          <p:nvPr/>
        </p:nvSpPr>
        <p:spPr>
          <a:xfrm>
            <a:off x="533400" y="1429553"/>
            <a:ext cx="10607486" cy="5022046"/>
          </a:xfrm>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nchor="ctr"/>
          <a:lstStyle/>
          <a:p>
            <a:pPr>
              <a:buNone/>
            </a:pPr>
            <a:r>
              <a:rPr lang="en-US" sz="1600" dirty="0">
                <a:solidFill>
                  <a:schemeClr val="tx1">
                    <a:lumMod val="50000"/>
                  </a:schemeClr>
                </a:solidFill>
                <a:latin typeface="Courier New" pitchFamily="49" charset="0"/>
                <a:cs typeface="Courier New" pitchFamily="49" charset="0"/>
              </a:rPr>
              <a:t>SELECT count(*) </a:t>
            </a:r>
          </a:p>
          <a:p>
            <a:pPr>
              <a:buNone/>
            </a:pPr>
            <a:r>
              <a:rPr lang="en-US" sz="1600" dirty="0">
                <a:solidFill>
                  <a:schemeClr val="tx1">
                    <a:lumMod val="50000"/>
                  </a:schemeClr>
                </a:solidFill>
                <a:latin typeface="Courier New" pitchFamily="49" charset="0"/>
                <a:cs typeface="Courier New" pitchFamily="49" charset="0"/>
              </a:rPr>
              <a:t>FROM </a:t>
            </a:r>
            <a:r>
              <a:rPr lang="en-US" sz="1600" b="1" dirty="0" err="1">
                <a:solidFill>
                  <a:schemeClr val="accent1"/>
                </a:solidFill>
                <a:latin typeface="Courier New" pitchFamily="49" charset="0"/>
                <a:cs typeface="Courier New" pitchFamily="49" charset="0"/>
              </a:rPr>
              <a:t>gkd_data</a:t>
            </a:r>
            <a:r>
              <a:rPr lang="en-US" sz="1600" b="1" dirty="0">
                <a:solidFill>
                  <a:schemeClr val="accent1"/>
                </a:solidFill>
                <a:latin typeface="Courier New" pitchFamily="49" charset="0"/>
                <a:cs typeface="Courier New" pitchFamily="49" charset="0"/>
              </a:rPr>
              <a:t> </a:t>
            </a:r>
          </a:p>
          <a:p>
            <a:pPr>
              <a:buNone/>
            </a:pPr>
            <a:r>
              <a:rPr lang="en-US" sz="1600" dirty="0">
                <a:solidFill>
                  <a:schemeClr val="tx1">
                    <a:lumMod val="50000"/>
                  </a:schemeClr>
                </a:solidFill>
                <a:latin typeface="Courier New" pitchFamily="49" charset="0"/>
                <a:cs typeface="Courier New" pitchFamily="49" charset="0"/>
              </a:rPr>
              <a:t>WHERE </a:t>
            </a:r>
            <a:r>
              <a:rPr lang="en-US" sz="1600" b="1" dirty="0">
                <a:solidFill>
                  <a:srgbClr val="0070C0"/>
                </a:solidFill>
                <a:latin typeface="Courier New" pitchFamily="49" charset="0"/>
                <a:cs typeface="Courier New" pitchFamily="49" charset="0"/>
              </a:rPr>
              <a:t>JSON_TEXTCONTAINS(doc,'$.</a:t>
            </a:r>
            <a:r>
              <a:rPr lang="en-US" sz="1600" b="1" dirty="0" err="1">
                <a:solidFill>
                  <a:srgbClr val="0070C0"/>
                </a:solidFill>
                <a:latin typeface="Courier New" pitchFamily="49" charset="0"/>
                <a:cs typeface="Courier New" pitchFamily="49" charset="0"/>
              </a:rPr>
              <a:t>gkg.locations.location</a:t>
            </a:r>
            <a:r>
              <a:rPr lang="en-US" sz="1600" b="1" dirty="0">
                <a:solidFill>
                  <a:srgbClr val="0070C0"/>
                </a:solidFill>
                <a:latin typeface="Courier New" pitchFamily="49" charset="0"/>
                <a:cs typeface="Courier New" pitchFamily="49" charset="0"/>
              </a:rPr>
              <a:t>', 'Dublin’)</a:t>
            </a:r>
          </a:p>
          <a:p>
            <a:pPr>
              <a:buNone/>
            </a:pPr>
            <a:endParaRPr lang="en-US" sz="1600" b="1" dirty="0">
              <a:solidFill>
                <a:schemeClr val="tx1">
                  <a:lumMod val="50000"/>
                </a:schemeClr>
              </a:solidFill>
              <a:latin typeface="Courier New" pitchFamily="49" charset="0"/>
              <a:cs typeface="Courier New" pitchFamily="49" charset="0"/>
            </a:endParaRPr>
          </a:p>
          <a:p>
            <a:pPr>
              <a:lnSpc>
                <a:spcPct val="90000"/>
              </a:lnSpc>
            </a:pPr>
            <a:br>
              <a:rPr lang="en-US" sz="1600" dirty="0">
                <a:solidFill>
                  <a:schemeClr val="tx1">
                    <a:lumMod val="50000"/>
                  </a:schemeClr>
                </a:solidFill>
                <a:latin typeface="Courier New" pitchFamily="49" charset="0"/>
                <a:cs typeface="Courier New" pitchFamily="49" charset="0"/>
              </a:rPr>
            </a:br>
            <a:r>
              <a:rPr lang="en-US" sz="1600" dirty="0">
                <a:solidFill>
                  <a:schemeClr val="tx1">
                    <a:lumMod val="50000"/>
                  </a:schemeClr>
                </a:solidFill>
                <a:latin typeface="Courier New" pitchFamily="49" charset="0"/>
                <a:cs typeface="Courier New" pitchFamily="49" charset="0"/>
              </a:rPr>
              <a:t> -----------------------------------------------</a:t>
            </a:r>
          </a:p>
          <a:p>
            <a:pPr>
              <a:lnSpc>
                <a:spcPct val="90000"/>
              </a:lnSpc>
            </a:pPr>
            <a:r>
              <a:rPr lang="en-US" sz="1600" dirty="0">
                <a:solidFill>
                  <a:schemeClr val="tx1">
                    <a:lumMod val="50000"/>
                  </a:schemeClr>
                </a:solidFill>
                <a:latin typeface="Courier New" pitchFamily="49" charset="0"/>
                <a:cs typeface="Courier New" pitchFamily="49" charset="0"/>
              </a:rPr>
              <a:t>| Id  | Operation         | Name              |</a:t>
            </a:r>
          </a:p>
          <a:p>
            <a:pPr>
              <a:lnSpc>
                <a:spcPct val="90000"/>
              </a:lnSpc>
            </a:pPr>
            <a:r>
              <a:rPr lang="en-US" sz="1600" dirty="0">
                <a:solidFill>
                  <a:schemeClr val="tx1">
                    <a:lumMod val="50000"/>
                  </a:schemeClr>
                </a:solidFill>
                <a:latin typeface="Courier New" pitchFamily="49" charset="0"/>
                <a:cs typeface="Courier New" pitchFamily="49" charset="0"/>
              </a:rPr>
              <a:t>-----------------------------------------------</a:t>
            </a:r>
          </a:p>
          <a:p>
            <a:pPr>
              <a:lnSpc>
                <a:spcPct val="90000"/>
              </a:lnSpc>
            </a:pPr>
            <a:r>
              <a:rPr lang="en-US" sz="1600" dirty="0">
                <a:solidFill>
                  <a:schemeClr val="tx1">
                    <a:lumMod val="50000"/>
                  </a:schemeClr>
                </a:solidFill>
                <a:latin typeface="Courier New" pitchFamily="49" charset="0"/>
                <a:cs typeface="Courier New" pitchFamily="49" charset="0"/>
              </a:rPr>
              <a:t>|   0 | SELECT STATEMENT  |                   |</a:t>
            </a:r>
          </a:p>
          <a:p>
            <a:pPr>
              <a:lnSpc>
                <a:spcPct val="90000"/>
              </a:lnSpc>
            </a:pPr>
            <a:r>
              <a:rPr lang="en-US" sz="1600" dirty="0">
                <a:solidFill>
                  <a:schemeClr val="tx1">
                    <a:lumMod val="50000"/>
                  </a:schemeClr>
                </a:solidFill>
                <a:latin typeface="Courier New" pitchFamily="49" charset="0"/>
                <a:cs typeface="Courier New" pitchFamily="49" charset="0"/>
              </a:rPr>
              <a:t>|   1 |  SORT AGGREGATE   |                   |</a:t>
            </a:r>
          </a:p>
          <a:p>
            <a:pPr>
              <a:lnSpc>
                <a:spcPct val="90000"/>
              </a:lnSpc>
            </a:pPr>
            <a:r>
              <a:rPr lang="en-US" sz="1600" dirty="0">
                <a:solidFill>
                  <a:schemeClr val="tx1">
                    <a:lumMod val="50000"/>
                  </a:schemeClr>
                </a:solidFill>
                <a:latin typeface="Courier New" pitchFamily="49" charset="0"/>
                <a:cs typeface="Courier New" pitchFamily="49" charset="0"/>
              </a:rPr>
              <a:t>|   2 |   VIEW            | VW_SHARD_0A7B4793 |</a:t>
            </a:r>
          </a:p>
          <a:p>
            <a:pPr>
              <a:lnSpc>
                <a:spcPct val="90000"/>
              </a:lnSpc>
            </a:pPr>
            <a:r>
              <a:rPr lang="en-US" sz="1600" dirty="0">
                <a:solidFill>
                  <a:schemeClr val="tx1">
                    <a:lumMod val="50000"/>
                  </a:schemeClr>
                </a:solidFill>
                <a:latin typeface="Courier New" pitchFamily="49" charset="0"/>
                <a:cs typeface="Courier New" pitchFamily="49" charset="0"/>
              </a:rPr>
              <a:t>|   3 |    </a:t>
            </a:r>
            <a:r>
              <a:rPr lang="en-US" sz="1600" b="1" dirty="0">
                <a:solidFill>
                  <a:schemeClr val="tx1">
                    <a:lumMod val="50000"/>
                  </a:schemeClr>
                </a:solidFill>
                <a:latin typeface="Courier New" pitchFamily="49" charset="0"/>
                <a:cs typeface="Courier New" pitchFamily="49" charset="0"/>
              </a:rPr>
              <a:t>SHARD ITERATOR </a:t>
            </a:r>
            <a:r>
              <a:rPr lang="en-US" sz="1600" dirty="0">
                <a:solidFill>
                  <a:schemeClr val="tx1">
                    <a:lumMod val="50000"/>
                  </a:schemeClr>
                </a:solidFill>
                <a:latin typeface="Courier New" pitchFamily="49" charset="0"/>
                <a:cs typeface="Courier New" pitchFamily="49" charset="0"/>
              </a:rPr>
              <a:t>|                   |</a:t>
            </a:r>
          </a:p>
          <a:p>
            <a:pPr>
              <a:lnSpc>
                <a:spcPct val="90000"/>
              </a:lnSpc>
            </a:pPr>
            <a:r>
              <a:rPr lang="en-US" sz="1600" dirty="0">
                <a:solidFill>
                  <a:schemeClr val="tx1">
                    <a:lumMod val="50000"/>
                  </a:schemeClr>
                </a:solidFill>
                <a:latin typeface="Courier New" pitchFamily="49" charset="0"/>
                <a:cs typeface="Courier New" pitchFamily="49" charset="0"/>
              </a:rPr>
              <a:t>|   4 |     </a:t>
            </a:r>
            <a:r>
              <a:rPr lang="en-US" sz="1600" b="1" dirty="0">
                <a:solidFill>
                  <a:schemeClr val="tx1">
                    <a:lumMod val="50000"/>
                  </a:schemeClr>
                </a:solidFill>
                <a:latin typeface="Courier New" pitchFamily="49" charset="0"/>
                <a:cs typeface="Courier New" pitchFamily="49" charset="0"/>
              </a:rPr>
              <a:t>REMOTE </a:t>
            </a:r>
            <a:r>
              <a:rPr lang="en-US" sz="1600" dirty="0">
                <a:solidFill>
                  <a:schemeClr val="tx1">
                    <a:lumMod val="50000"/>
                  </a:schemeClr>
                </a:solidFill>
                <a:latin typeface="Courier New" pitchFamily="49" charset="0"/>
                <a:cs typeface="Courier New" pitchFamily="49" charset="0"/>
              </a:rPr>
              <a:t>       |                   |</a:t>
            </a:r>
          </a:p>
          <a:p>
            <a:pPr>
              <a:lnSpc>
                <a:spcPct val="90000"/>
              </a:lnSpc>
            </a:pPr>
            <a:r>
              <a:rPr lang="en-US" sz="1600" dirty="0">
                <a:solidFill>
                  <a:schemeClr val="tx1">
                    <a:lumMod val="50000"/>
                  </a:schemeClr>
                </a:solidFill>
                <a:latin typeface="Courier New" pitchFamily="49" charset="0"/>
                <a:cs typeface="Courier New" pitchFamily="49" charset="0"/>
              </a:rPr>
              <a:t>-----------------------------------------------</a:t>
            </a:r>
          </a:p>
          <a:p>
            <a:pPr>
              <a:lnSpc>
                <a:spcPct val="90000"/>
              </a:lnSpc>
            </a:pPr>
            <a:r>
              <a:rPr lang="en-US" sz="1600" dirty="0">
                <a:solidFill>
                  <a:schemeClr val="tx1">
                    <a:lumMod val="50000"/>
                  </a:schemeClr>
                </a:solidFill>
                <a:latin typeface="Courier New" pitchFamily="49" charset="0"/>
                <a:cs typeface="Courier New" pitchFamily="49" charset="0"/>
              </a:rPr>
              <a:t>Remote SQL Information (identified by operation id):</a:t>
            </a:r>
          </a:p>
          <a:p>
            <a:pPr>
              <a:lnSpc>
                <a:spcPct val="90000"/>
              </a:lnSpc>
            </a:pPr>
            <a:r>
              <a:rPr lang="en-US" sz="1600" dirty="0">
                <a:solidFill>
                  <a:schemeClr val="tx1">
                    <a:lumMod val="50000"/>
                  </a:schemeClr>
                </a:solidFill>
                <a:latin typeface="Courier New" pitchFamily="49" charset="0"/>
                <a:cs typeface="Courier New" pitchFamily="49" charset="0"/>
              </a:rPr>
              <a:t>----------------------------------------------------</a:t>
            </a:r>
          </a:p>
          <a:p>
            <a:pPr>
              <a:lnSpc>
                <a:spcPct val="90000"/>
              </a:lnSpc>
            </a:pPr>
            <a:endParaRPr lang="en-US" sz="1600" dirty="0">
              <a:solidFill>
                <a:schemeClr val="tx1">
                  <a:lumMod val="50000"/>
                </a:schemeClr>
              </a:solidFill>
              <a:latin typeface="Courier New" pitchFamily="49" charset="0"/>
              <a:cs typeface="Courier New" pitchFamily="49" charset="0"/>
            </a:endParaRPr>
          </a:p>
          <a:p>
            <a:pPr>
              <a:lnSpc>
                <a:spcPct val="90000"/>
              </a:lnSpc>
            </a:pPr>
            <a:r>
              <a:rPr lang="en-US" sz="1600" dirty="0">
                <a:solidFill>
                  <a:schemeClr val="tx1">
                    <a:lumMod val="50000"/>
                  </a:schemeClr>
                </a:solidFill>
                <a:latin typeface="Courier New" pitchFamily="49" charset="0"/>
                <a:cs typeface="Courier New" pitchFamily="49" charset="0"/>
              </a:rPr>
              <a:t> 4 - EXPLAIN PLAN INTO PLAN_TABLE@! FOR SELECT COUNT(*) FROM</a:t>
            </a:r>
          </a:p>
          <a:p>
            <a:pPr>
              <a:lnSpc>
                <a:spcPct val="90000"/>
              </a:lnSpc>
            </a:pPr>
            <a:r>
              <a:rPr lang="en-US" sz="1600" dirty="0">
                <a:solidFill>
                  <a:schemeClr val="tx1">
                    <a:lumMod val="50000"/>
                  </a:schemeClr>
                </a:solidFill>
                <a:latin typeface="Courier New" pitchFamily="49" charset="0"/>
                <a:cs typeface="Courier New" pitchFamily="49" charset="0"/>
              </a:rPr>
              <a:t>       "GKD_DATA" "A1" WHERE </a:t>
            </a:r>
            <a:r>
              <a:rPr lang="en-US" sz="1600" b="1" dirty="0">
                <a:solidFill>
                  <a:schemeClr val="tx1">
                    <a:lumMod val="50000"/>
                  </a:schemeClr>
                </a:solidFill>
                <a:latin typeface="Courier New" pitchFamily="49" charset="0"/>
                <a:cs typeface="Courier New" pitchFamily="49" charset="0"/>
              </a:rPr>
              <a:t>JSON_TEXTCONTAINS</a:t>
            </a:r>
            <a:r>
              <a:rPr lang="en-US" sz="1600" dirty="0">
                <a:solidFill>
                  <a:schemeClr val="tx1">
                    <a:lumMod val="50000"/>
                  </a:schemeClr>
                </a:solidFill>
                <a:latin typeface="Courier New" pitchFamily="49" charset="0"/>
                <a:cs typeface="Courier New" pitchFamily="49" charset="0"/>
              </a:rPr>
              <a:t>("A1"."DOC",'$.gkg.locations.location','Dublin‘) </a:t>
            </a:r>
          </a:p>
          <a:p>
            <a:pPr>
              <a:lnSpc>
                <a:spcPct val="90000"/>
              </a:lnSpc>
            </a:pPr>
            <a:r>
              <a:rPr lang="en-US" sz="1600" dirty="0">
                <a:solidFill>
                  <a:schemeClr val="tx1">
                    <a:lumMod val="50000"/>
                  </a:schemeClr>
                </a:solidFill>
                <a:latin typeface="Courier New" pitchFamily="49" charset="0"/>
                <a:cs typeface="Courier New" pitchFamily="49" charset="0"/>
              </a:rPr>
              <a:t>/* </a:t>
            </a:r>
            <a:r>
              <a:rPr lang="en-US" sz="1600" dirty="0" err="1">
                <a:solidFill>
                  <a:schemeClr val="tx1">
                    <a:lumMod val="50000"/>
                  </a:schemeClr>
                </a:solidFill>
                <a:latin typeface="Courier New" pitchFamily="49" charset="0"/>
                <a:cs typeface="Courier New" pitchFamily="49" charset="0"/>
              </a:rPr>
              <a:t>coord_sql_id</a:t>
            </a:r>
            <a:r>
              <a:rPr lang="en-US" sz="1600" dirty="0">
                <a:solidFill>
                  <a:schemeClr val="tx1">
                    <a:lumMod val="50000"/>
                  </a:schemeClr>
                </a:solidFill>
                <a:latin typeface="Courier New" pitchFamily="49" charset="0"/>
                <a:cs typeface="Courier New" pitchFamily="49" charset="0"/>
              </a:rPr>
              <a:t>=2pfvj8ms9w6uu */  (accessing</a:t>
            </a:r>
          </a:p>
          <a:p>
            <a:pPr>
              <a:lnSpc>
                <a:spcPct val="90000"/>
              </a:lnSpc>
            </a:pPr>
            <a:r>
              <a:rPr lang="en-US" sz="1600" dirty="0">
                <a:solidFill>
                  <a:schemeClr val="tx1">
                    <a:lumMod val="50000"/>
                  </a:schemeClr>
                </a:solidFill>
                <a:latin typeface="Courier New" pitchFamily="49" charset="0"/>
                <a:cs typeface="Courier New" pitchFamily="49" charset="0"/>
              </a:rPr>
              <a:t>       'ORA_SHARD_POOL.REGRESS.RDBMS.DEV.US.ORACLE.COM@ORA_MULTI_TARGET' )</a:t>
            </a:r>
            <a:r>
              <a:rPr lang="en-US" sz="1600" b="1" dirty="0">
                <a:solidFill>
                  <a:schemeClr val="tx1">
                    <a:lumMod val="50000"/>
                  </a:schemeClr>
                </a:solidFill>
                <a:latin typeface="Courier New" pitchFamily="49" charset="0"/>
                <a:cs typeface="Courier New" pitchFamily="49" charset="0"/>
              </a:rPr>
              <a:t> </a:t>
            </a:r>
            <a:endParaRPr lang="en-US" sz="1600" dirty="0">
              <a:solidFill>
                <a:schemeClr val="tx1">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118773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E1F915-44C0-E942-A8BD-3032FE19CF8D}"/>
              </a:ext>
            </a:extLst>
          </p:cNvPr>
          <p:cNvSpPr txBox="1">
            <a:spLocks noGrp="1"/>
          </p:cNvSpPr>
          <p:nvPr>
            <p:ph type="body" sz="quarter" idx="13"/>
          </p:nvPr>
        </p:nvSpPr>
        <p:spPr>
          <a:prstGeom prst="rect">
            <a:avLst/>
          </a:prstGeo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lIns="121893" tIns="60947" rIns="121893" bIns="60947" rtlCol="0" anchor="t">
            <a:noAutofit/>
          </a:bodyPr>
          <a:lstStyle/>
          <a:p>
            <a:pPr marL="0" lvl="1">
              <a:spcBef>
                <a:spcPts val="0"/>
              </a:spcBef>
              <a:defRPr/>
            </a:pPr>
            <a:r>
              <a:rPr lang="en-US" sz="1200" b="1" dirty="0">
                <a:solidFill>
                  <a:schemeClr val="tx1"/>
                </a:solidFill>
              </a:rPr>
              <a:t>SQL&gt; select </a:t>
            </a:r>
            <a:r>
              <a:rPr lang="en-US" sz="1200" b="1" dirty="0" err="1">
                <a:solidFill>
                  <a:schemeClr val="accent1"/>
                </a:solidFill>
              </a:rPr>
              <a:t>dbms_json.getDataGuide</a:t>
            </a:r>
            <a:r>
              <a:rPr lang="en-US" sz="1200" b="1" dirty="0">
                <a:solidFill>
                  <a:schemeClr val="tx1"/>
                </a:solidFill>
              </a:rPr>
              <a:t>('MOVIE_TICKETS',      </a:t>
            </a:r>
          </a:p>
          <a:p>
            <a:pPr marL="0" lvl="1">
              <a:spcBef>
                <a:spcPts val="0"/>
              </a:spcBef>
              <a:defRPr/>
            </a:pPr>
            <a:r>
              <a:rPr lang="en-US" sz="1200" b="1" dirty="0">
                <a:solidFill>
                  <a:schemeClr val="tx1"/>
                </a:solidFill>
              </a:rPr>
              <a:t>   2             'BOOKING_DETAILS', </a:t>
            </a:r>
          </a:p>
          <a:p>
            <a:pPr marL="0" lvl="1">
              <a:spcBef>
                <a:spcPts val="0"/>
              </a:spcBef>
              <a:defRPr/>
            </a:pPr>
            <a:r>
              <a:rPr lang="en-US" sz="1200" b="1" dirty="0">
                <a:solidFill>
                  <a:schemeClr val="tx1"/>
                </a:solidFill>
              </a:rPr>
              <a:t>   3              </a:t>
            </a:r>
            <a:r>
              <a:rPr lang="en-US" sz="1200" b="1" dirty="0" err="1">
                <a:solidFill>
                  <a:schemeClr val="tx1"/>
                </a:solidFill>
              </a:rPr>
              <a:t>dbms_json.JSON_SCHEMA</a:t>
            </a:r>
            <a:r>
              <a:rPr lang="en-US" sz="1200" b="1" dirty="0">
                <a:solidFill>
                  <a:schemeClr val="tx1"/>
                </a:solidFill>
              </a:rPr>
              <a:t>, </a:t>
            </a:r>
          </a:p>
          <a:p>
            <a:pPr marL="0" lvl="1">
              <a:spcBef>
                <a:spcPts val="0"/>
              </a:spcBef>
              <a:defRPr/>
            </a:pPr>
            <a:r>
              <a:rPr lang="en-US" sz="1200" b="1" dirty="0">
                <a:solidFill>
                  <a:schemeClr val="tx1"/>
                </a:solidFill>
              </a:rPr>
              <a:t>   4              </a:t>
            </a:r>
            <a:r>
              <a:rPr lang="en-US" sz="1200" b="1" dirty="0" err="1">
                <a:solidFill>
                  <a:schemeClr val="tx1"/>
                </a:solidFill>
              </a:rPr>
              <a:t>dbms_json.PRETTY</a:t>
            </a:r>
            <a:r>
              <a:rPr lang="en-US" sz="1200" b="1" dirty="0">
                <a:solidFill>
                  <a:schemeClr val="tx1"/>
                </a:solidFill>
              </a:rPr>
              <a:t>) </a:t>
            </a:r>
          </a:p>
          <a:p>
            <a:pPr marL="0" lvl="1">
              <a:spcBef>
                <a:spcPts val="0"/>
              </a:spcBef>
              <a:defRPr/>
            </a:pPr>
            <a:r>
              <a:rPr lang="en-US" sz="1200" b="1" dirty="0">
                <a:solidFill>
                  <a:schemeClr val="tx1"/>
                </a:solidFill>
              </a:rPr>
              <a:t>   5     from dual</a:t>
            </a:r>
          </a:p>
          <a:p>
            <a:pPr marL="0" lvl="1">
              <a:spcBef>
                <a:spcPts val="0"/>
              </a:spcBef>
              <a:defRPr/>
            </a:pPr>
            <a:endParaRPr lang="en-US" sz="1200" b="1" dirty="0">
              <a:solidFill>
                <a:schemeClr val="tx1"/>
              </a:solidFill>
            </a:endParaRPr>
          </a:p>
          <a:p>
            <a:pPr marL="0" lvl="1">
              <a:spcBef>
                <a:spcPts val="0"/>
              </a:spcBef>
              <a:defRPr/>
            </a:pPr>
            <a:r>
              <a:rPr lang="en-US" sz="1100" dirty="0">
                <a:solidFill>
                  <a:srgbClr val="0070C0"/>
                </a:solidFill>
              </a:rPr>
              <a:t>"{</a:t>
            </a:r>
          </a:p>
          <a:p>
            <a:pPr marL="0" lvl="1">
              <a:spcBef>
                <a:spcPts val="0"/>
              </a:spcBef>
              <a:defRPr/>
            </a:pPr>
            <a:r>
              <a:rPr lang="en-US" sz="1100" dirty="0">
                <a:solidFill>
                  <a:srgbClr val="0070C0"/>
                </a:solidFill>
              </a:rPr>
              <a:t>    "type" : "object",</a:t>
            </a:r>
          </a:p>
          <a:p>
            <a:pPr marL="0" lvl="1">
              <a:spcBef>
                <a:spcPts val="0"/>
              </a:spcBef>
              <a:defRPr/>
            </a:pPr>
            <a:r>
              <a:rPr lang="en-US" sz="1100" dirty="0">
                <a:solidFill>
                  <a:srgbClr val="0070C0"/>
                </a:solidFill>
              </a:rPr>
              <a:t>    "properties" :  {</a:t>
            </a:r>
          </a:p>
          <a:p>
            <a:pPr marL="0" lvl="1">
              <a:spcBef>
                <a:spcPts val="0"/>
              </a:spcBef>
              <a:defRPr/>
            </a:pPr>
            <a:r>
              <a:rPr lang="en-US" sz="1100" dirty="0">
                <a:solidFill>
                  <a:srgbClr val="0070C0"/>
                </a:solidFill>
              </a:rPr>
              <a:t>         "</a:t>
            </a:r>
            <a:r>
              <a:rPr lang="en-US" sz="1100" b="1" dirty="0">
                <a:solidFill>
                  <a:srgbClr val="0070C0"/>
                </a:solidFill>
              </a:rPr>
              <a:t>Movie</a:t>
            </a:r>
            <a:r>
              <a:rPr lang="en-US" sz="1100" dirty="0">
                <a:solidFill>
                  <a:srgbClr val="0070C0"/>
                </a:solidFill>
              </a:rPr>
              <a:t>" :  {</a:t>
            </a:r>
          </a:p>
          <a:p>
            <a:pPr marL="0" lvl="1">
              <a:spcBef>
                <a:spcPts val="0"/>
              </a:spcBef>
              <a:defRPr/>
            </a:pPr>
            <a:r>
              <a:rPr lang="en-US" sz="1100" dirty="0">
                <a:solidFill>
                  <a:srgbClr val="0070C0"/>
                </a:solidFill>
              </a:rPr>
              <a:t>                   "type" : "string", "</a:t>
            </a:r>
            <a:r>
              <a:rPr lang="en-US" sz="1100" dirty="0" err="1">
                <a:solidFill>
                  <a:srgbClr val="0070C0"/>
                </a:solidFill>
              </a:rPr>
              <a:t>o:length</a:t>
            </a:r>
            <a:r>
              <a:rPr lang="en-US" sz="1100" dirty="0">
                <a:solidFill>
                  <a:srgbClr val="0070C0"/>
                </a:solidFill>
              </a:rPr>
              <a:t>" : 16,</a:t>
            </a:r>
          </a:p>
          <a:p>
            <a:pPr marL="0" lvl="1">
              <a:spcBef>
                <a:spcPts val="0"/>
              </a:spcBef>
              <a:defRPr/>
            </a:pPr>
            <a:r>
              <a:rPr lang="en-US" sz="1100" dirty="0">
                <a:solidFill>
                  <a:srgbClr val="0070C0"/>
                </a:solidFill>
              </a:rPr>
              <a:t>                   "</a:t>
            </a:r>
            <a:r>
              <a:rPr lang="en-US" sz="1100" dirty="0" err="1">
                <a:solidFill>
                  <a:srgbClr val="0070C0"/>
                </a:solidFill>
              </a:rPr>
              <a:t>o:preferred_vc_name</a:t>
            </a:r>
            <a:r>
              <a:rPr lang="en-US" sz="1100" dirty="0">
                <a:solidFill>
                  <a:srgbClr val="0070C0"/>
                </a:solidFill>
              </a:rPr>
              <a:t>" : "</a:t>
            </a:r>
            <a:r>
              <a:rPr lang="en-US" sz="1100" dirty="0" err="1">
                <a:solidFill>
                  <a:srgbClr val="0070C0"/>
                </a:solidFill>
              </a:rPr>
              <a:t>BOOKING_DETAILS$Movie</a:t>
            </a:r>
            <a:r>
              <a:rPr lang="en-US" sz="1100" dirty="0">
                <a:solidFill>
                  <a:srgbClr val="0070C0"/>
                </a:solidFill>
              </a:rPr>
              <a:t>"},</a:t>
            </a:r>
          </a:p>
          <a:p>
            <a:pPr marL="0" lvl="1">
              <a:spcBef>
                <a:spcPts val="0"/>
              </a:spcBef>
              <a:defRPr/>
            </a:pPr>
            <a:r>
              <a:rPr lang="en-US" sz="1100" dirty="0">
                <a:solidFill>
                  <a:srgbClr val="0070C0"/>
                </a:solidFill>
              </a:rPr>
              <a:t>         "</a:t>
            </a:r>
            <a:r>
              <a:rPr lang="en-US" sz="1100" b="1" dirty="0">
                <a:solidFill>
                  <a:srgbClr val="0070C0"/>
                </a:solidFill>
              </a:rPr>
              <a:t>Theater</a:t>
            </a:r>
            <a:r>
              <a:rPr lang="en-US" sz="1100" dirty="0">
                <a:solidFill>
                  <a:srgbClr val="0070C0"/>
                </a:solidFill>
              </a:rPr>
              <a:t>" :  {</a:t>
            </a:r>
          </a:p>
          <a:p>
            <a:pPr marL="0" lvl="1">
              <a:spcBef>
                <a:spcPts val="0"/>
              </a:spcBef>
              <a:defRPr/>
            </a:pPr>
            <a:r>
              <a:rPr lang="en-US" sz="1100" dirty="0">
                <a:solidFill>
                  <a:srgbClr val="0070C0"/>
                </a:solidFill>
              </a:rPr>
              <a:t>                   "type" : "string", "</a:t>
            </a:r>
            <a:r>
              <a:rPr lang="en-US" sz="1100" dirty="0" err="1">
                <a:solidFill>
                  <a:srgbClr val="0070C0"/>
                </a:solidFill>
              </a:rPr>
              <a:t>o:length</a:t>
            </a:r>
            <a:r>
              <a:rPr lang="en-US" sz="1100" dirty="0">
                <a:solidFill>
                  <a:srgbClr val="0070C0"/>
                </a:solidFill>
              </a:rPr>
              <a:t>" : 16,</a:t>
            </a:r>
          </a:p>
          <a:p>
            <a:pPr marL="0" lvl="1">
              <a:spcBef>
                <a:spcPts val="0"/>
              </a:spcBef>
              <a:defRPr/>
            </a:pPr>
            <a:r>
              <a:rPr lang="en-US" sz="1100" dirty="0">
                <a:solidFill>
                  <a:srgbClr val="0070C0"/>
                </a:solidFill>
              </a:rPr>
              <a:t>                   "</a:t>
            </a:r>
            <a:r>
              <a:rPr lang="en-US" sz="1100" dirty="0" err="1">
                <a:solidFill>
                  <a:srgbClr val="0070C0"/>
                </a:solidFill>
              </a:rPr>
              <a:t>o:preferred_vc_name</a:t>
            </a:r>
            <a:r>
              <a:rPr lang="en-US" sz="1100" dirty="0">
                <a:solidFill>
                  <a:srgbClr val="0070C0"/>
                </a:solidFill>
              </a:rPr>
              <a:t>" : "</a:t>
            </a:r>
            <a:r>
              <a:rPr lang="en-US" sz="1100" dirty="0" err="1">
                <a:solidFill>
                  <a:srgbClr val="0070C0"/>
                </a:solidFill>
              </a:rPr>
              <a:t>BOOKING_DETAILS$Theater</a:t>
            </a:r>
            <a:r>
              <a:rPr lang="en-US" sz="1100" dirty="0">
                <a:solidFill>
                  <a:srgbClr val="0070C0"/>
                </a:solidFill>
              </a:rPr>
              <a:t>"},</a:t>
            </a:r>
          </a:p>
          <a:p>
            <a:pPr marL="0" lvl="1">
              <a:spcBef>
                <a:spcPts val="0"/>
              </a:spcBef>
              <a:defRPr/>
            </a:pPr>
            <a:r>
              <a:rPr lang="en-US" sz="1100" dirty="0">
                <a:solidFill>
                  <a:srgbClr val="0070C0"/>
                </a:solidFill>
              </a:rPr>
              <a:t>         "</a:t>
            </a:r>
            <a:r>
              <a:rPr lang="en-US" sz="1100" b="1" dirty="0">
                <a:solidFill>
                  <a:srgbClr val="0070C0"/>
                </a:solidFill>
              </a:rPr>
              <a:t>Tickets</a:t>
            </a:r>
            <a:r>
              <a:rPr lang="en-US" sz="1100" dirty="0">
                <a:solidFill>
                  <a:srgbClr val="0070C0"/>
                </a:solidFill>
              </a:rPr>
              <a:t>" :  {</a:t>
            </a:r>
          </a:p>
          <a:p>
            <a:pPr marL="0" lvl="1">
              <a:spcBef>
                <a:spcPts val="0"/>
              </a:spcBef>
              <a:defRPr/>
            </a:pPr>
            <a:r>
              <a:rPr lang="en-US" sz="1100" dirty="0">
                <a:solidFill>
                  <a:srgbClr val="0070C0"/>
                </a:solidFill>
              </a:rPr>
              <a:t>                  "type" : "object“, "</a:t>
            </a:r>
            <a:r>
              <a:rPr lang="en-US" sz="1100" dirty="0" err="1">
                <a:solidFill>
                  <a:srgbClr val="0070C0"/>
                </a:solidFill>
              </a:rPr>
              <a:t>o:length</a:t>
            </a:r>
            <a:r>
              <a:rPr lang="en-US" sz="1100" dirty="0">
                <a:solidFill>
                  <a:srgbClr val="0070C0"/>
                </a:solidFill>
              </a:rPr>
              <a:t>" : 16,</a:t>
            </a:r>
          </a:p>
          <a:p>
            <a:pPr marL="0" lvl="1">
              <a:spcBef>
                <a:spcPts val="0"/>
              </a:spcBef>
              <a:defRPr/>
            </a:pPr>
            <a:r>
              <a:rPr lang="en-US" sz="1100" dirty="0">
                <a:solidFill>
                  <a:srgbClr val="0070C0"/>
                </a:solidFill>
              </a:rPr>
              <a:t>                  "</a:t>
            </a:r>
            <a:r>
              <a:rPr lang="en-US" sz="1100" dirty="0" err="1">
                <a:solidFill>
                  <a:srgbClr val="0070C0"/>
                </a:solidFill>
              </a:rPr>
              <a:t>o:preferred_vc_name</a:t>
            </a:r>
            <a:r>
              <a:rPr lang="en-US" sz="1100" dirty="0">
                <a:solidFill>
                  <a:srgbClr val="0070C0"/>
                </a:solidFill>
              </a:rPr>
              <a:t>" : "</a:t>
            </a:r>
            <a:r>
              <a:rPr lang="en-US" sz="1100" dirty="0" err="1">
                <a:solidFill>
                  <a:srgbClr val="0070C0"/>
                </a:solidFill>
              </a:rPr>
              <a:t>BOOKING_DETAILS$Tickets</a:t>
            </a:r>
            <a:r>
              <a:rPr lang="en-US" sz="1100" dirty="0">
                <a:solidFill>
                  <a:srgbClr val="0070C0"/>
                </a:solidFill>
              </a:rPr>
              <a:t>",</a:t>
            </a:r>
          </a:p>
          <a:p>
            <a:pPr marL="0" lvl="1">
              <a:spcBef>
                <a:spcPts val="0"/>
              </a:spcBef>
              <a:defRPr/>
            </a:pPr>
            <a:r>
              <a:rPr lang="en-US" sz="1100" dirty="0">
                <a:solidFill>
                  <a:srgbClr val="0070C0"/>
                </a:solidFill>
              </a:rPr>
              <a:t>                  "properties" :  {</a:t>
            </a:r>
          </a:p>
          <a:p>
            <a:pPr marL="0" lvl="1">
              <a:spcBef>
                <a:spcPts val="0"/>
              </a:spcBef>
              <a:defRPr/>
            </a:pPr>
            <a:r>
              <a:rPr lang="en-US" sz="1100" dirty="0">
                <a:solidFill>
                  <a:srgbClr val="0070C0"/>
                </a:solidFill>
              </a:rPr>
              <a:t>                             "</a:t>
            </a:r>
            <a:r>
              <a:rPr lang="en-US" sz="1100" b="1" dirty="0">
                <a:solidFill>
                  <a:srgbClr val="0070C0"/>
                </a:solidFill>
              </a:rPr>
              <a:t>Adults</a:t>
            </a:r>
            <a:r>
              <a:rPr lang="en-US" sz="1100" dirty="0">
                <a:solidFill>
                  <a:srgbClr val="0070C0"/>
                </a:solidFill>
              </a:rPr>
              <a:t>" :   { …... }}},</a:t>
            </a:r>
          </a:p>
          <a:p>
            <a:pPr marL="0" lvl="1">
              <a:spcBef>
                <a:spcPts val="0"/>
              </a:spcBef>
              <a:defRPr/>
            </a:pPr>
            <a:r>
              <a:rPr lang="en-US" sz="1100" dirty="0">
                <a:solidFill>
                  <a:srgbClr val="0070C0"/>
                </a:solidFill>
              </a:rPr>
              <a:t>         "</a:t>
            </a:r>
            <a:r>
              <a:rPr lang="en-US" sz="1100" b="1" dirty="0" err="1">
                <a:solidFill>
                  <a:srgbClr val="0070C0"/>
                </a:solidFill>
              </a:rPr>
              <a:t>StartTime</a:t>
            </a:r>
            <a:r>
              <a:rPr lang="en-US" sz="1100" dirty="0">
                <a:solidFill>
                  <a:srgbClr val="0070C0"/>
                </a:solidFill>
              </a:rPr>
              <a:t>" :  {</a:t>
            </a:r>
          </a:p>
          <a:p>
            <a:pPr marL="0" lvl="1">
              <a:spcBef>
                <a:spcPts val="0"/>
              </a:spcBef>
              <a:defRPr/>
            </a:pPr>
            <a:r>
              <a:rPr lang="en-US" sz="1100" dirty="0">
                <a:solidFill>
                  <a:srgbClr val="0070C0"/>
                </a:solidFill>
              </a:rPr>
              <a:t>                   "type" : "string", "</a:t>
            </a:r>
            <a:r>
              <a:rPr lang="en-US" sz="1100" dirty="0" err="1">
                <a:solidFill>
                  <a:srgbClr val="0070C0"/>
                </a:solidFill>
              </a:rPr>
              <a:t>o:length</a:t>
            </a:r>
            <a:r>
              <a:rPr lang="en-US" sz="1100" dirty="0">
                <a:solidFill>
                  <a:srgbClr val="0070C0"/>
                </a:solidFill>
              </a:rPr>
              <a:t>" : 32,</a:t>
            </a:r>
          </a:p>
          <a:p>
            <a:pPr marL="0" lvl="1">
              <a:spcBef>
                <a:spcPts val="0"/>
              </a:spcBef>
              <a:defRPr/>
            </a:pPr>
            <a:r>
              <a:rPr lang="en-US" sz="1100" dirty="0">
                <a:solidFill>
                  <a:srgbClr val="0070C0"/>
                </a:solidFill>
              </a:rPr>
              <a:t>                  "</a:t>
            </a:r>
            <a:r>
              <a:rPr lang="en-US" sz="1100" dirty="0" err="1">
                <a:solidFill>
                  <a:srgbClr val="0070C0"/>
                </a:solidFill>
              </a:rPr>
              <a:t>o:preferred_vc_name</a:t>
            </a:r>
            <a:r>
              <a:rPr lang="en-US" sz="1100" dirty="0">
                <a:solidFill>
                  <a:srgbClr val="0070C0"/>
                </a:solidFill>
              </a:rPr>
              <a:t>" : "</a:t>
            </a:r>
            <a:r>
              <a:rPr lang="en-US" sz="1100" dirty="0" err="1">
                <a:solidFill>
                  <a:srgbClr val="0070C0"/>
                </a:solidFill>
              </a:rPr>
              <a:t>BOOKING_DETAILS$StartTime</a:t>
            </a:r>
            <a:r>
              <a:rPr lang="en-US" sz="1100" dirty="0">
                <a:solidFill>
                  <a:srgbClr val="0070C0"/>
                </a:solidFill>
              </a:rPr>
              <a:t>"}}</a:t>
            </a:r>
          </a:p>
          <a:p>
            <a:pPr marL="0" lvl="1">
              <a:spcBef>
                <a:spcPts val="0"/>
              </a:spcBef>
              <a:defRPr/>
            </a:pPr>
            <a:r>
              <a:rPr lang="en-US" sz="1100" b="1" dirty="0">
                <a:solidFill>
                  <a:srgbClr val="0070C0"/>
                </a:solidFill>
              </a:rPr>
              <a:t>}"</a:t>
            </a:r>
          </a:p>
        </p:txBody>
      </p:sp>
      <p:sp>
        <p:nvSpPr>
          <p:cNvPr id="37892" name="Content Placeholder 2"/>
          <p:cNvSpPr>
            <a:spLocks noGrp="1"/>
          </p:cNvSpPr>
          <p:nvPr>
            <p:ph type="body" sz="quarter" idx="12"/>
          </p:nvPr>
        </p:nvSpPr>
        <p:spPr/>
        <p:txBody>
          <a:bodyPr/>
          <a:lstStyle/>
          <a:p>
            <a:r>
              <a:rPr lang="en-US" dirty="0"/>
              <a:t>Discover metadata for JSON</a:t>
            </a:r>
          </a:p>
          <a:p>
            <a:pPr lvl="1"/>
            <a:r>
              <a:rPr lang="en-US" dirty="0"/>
              <a:t>Generate JSON Schema or</a:t>
            </a:r>
          </a:p>
          <a:p>
            <a:pPr lvl="1"/>
            <a:r>
              <a:rPr lang="en-US" dirty="0"/>
              <a:t>Generate relational schema</a:t>
            </a:r>
          </a:p>
          <a:p>
            <a:r>
              <a:rPr lang="en-US" dirty="0"/>
              <a:t>Derived relational views</a:t>
            </a:r>
          </a:p>
          <a:p>
            <a:pPr lvl="1"/>
            <a:r>
              <a:rPr lang="en-US" dirty="0"/>
              <a:t>Declarative procedures to construct a relational view over a JSON fragment</a:t>
            </a:r>
          </a:p>
          <a:p>
            <a:r>
              <a:rPr lang="en-US" dirty="0"/>
              <a:t>Derived virtual columns</a:t>
            </a:r>
          </a:p>
          <a:p>
            <a:pPr lvl="1"/>
            <a:r>
              <a:rPr lang="en-US" dirty="0"/>
              <a:t>Generated for singleton JSON keys</a:t>
            </a:r>
          </a:p>
          <a:p>
            <a:pPr lvl="1"/>
            <a:r>
              <a:rPr lang="en-US" dirty="0"/>
              <a:t>Automatically generated for new keys </a:t>
            </a:r>
          </a:p>
          <a:p>
            <a:r>
              <a:rPr lang="en-US" i="1" dirty="0"/>
              <a:t>Can be used with external data</a:t>
            </a:r>
          </a:p>
        </p:txBody>
      </p:sp>
      <p:sp>
        <p:nvSpPr>
          <p:cNvPr id="37890" name="Title 1"/>
          <p:cNvSpPr>
            <a:spLocks noGrp="1"/>
          </p:cNvSpPr>
          <p:nvPr>
            <p:ph type="title"/>
          </p:nvPr>
        </p:nvSpPr>
        <p:spPr/>
        <p:txBody>
          <a:bodyPr/>
          <a:lstStyle/>
          <a:p>
            <a:r>
              <a:rPr kumimoji="1" lang="en-US" altLang="ja-JP" b="1" dirty="0"/>
              <a:t>JSON </a:t>
            </a:r>
            <a:r>
              <a:rPr kumimoji="1" lang="en-US" altLang="ja-JP" b="1" dirty="0" err="1"/>
              <a:t>Dataguide</a:t>
            </a:r>
            <a:r>
              <a:rPr kumimoji="1" lang="en-US" altLang="ja-JP" b="1" dirty="0"/>
              <a:t> </a:t>
            </a:r>
            <a:r>
              <a:rPr kumimoji="1" lang="en-US" altLang="ja-JP" b="0" dirty="0"/>
              <a:t>-</a:t>
            </a:r>
            <a:r>
              <a:rPr lang="en-US" dirty="0"/>
              <a:t> </a:t>
            </a:r>
            <a:r>
              <a:rPr lang="en-US" b="0" dirty="0"/>
              <a:t>Schema Discovery</a:t>
            </a:r>
          </a:p>
        </p:txBody>
      </p:sp>
    </p:spTree>
    <p:extLst>
      <p:ext uri="{BB962C8B-B14F-4D97-AF65-F5344CB8AC3E}">
        <p14:creationId xmlns:p14="http://schemas.microsoft.com/office/powerpoint/2010/main" val="16042282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5749" y="1977532"/>
            <a:ext cx="2941601" cy="2941601"/>
          </a:xfrm>
          <a:prstGeom prst="rect">
            <a:avLst/>
          </a:prstGeom>
        </p:spPr>
      </p:pic>
      <p:sp>
        <p:nvSpPr>
          <p:cNvPr id="50190" name="Footer Placeholder 2"/>
          <p:cNvSpPr>
            <a:spLocks noGrp="1"/>
          </p:cNvSpPr>
          <p:nvPr>
            <p:ph type="ftr" sz="quarter" idx="3"/>
          </p:nvPr>
        </p:nvSpPr>
        <p:spPr/>
        <p:txBody>
          <a:bodyPr/>
          <a:lstStyle/>
          <a:p>
            <a:r>
              <a:rPr lang="en-US" dirty="0"/>
              <a:t>Public</a:t>
            </a:r>
          </a:p>
        </p:txBody>
      </p:sp>
      <p:sp>
        <p:nvSpPr>
          <p:cNvPr id="50191" name="Slide Number Placeholder 8"/>
          <p:cNvSpPr>
            <a:spLocks noGrp="1"/>
          </p:cNvSpPr>
          <p:nvPr>
            <p:ph type="sldNum" sz="quarter" idx="4"/>
          </p:nvPr>
        </p:nvSpPr>
        <p:spPr/>
        <p:txBody>
          <a:bodyPr/>
          <a:lstStyle/>
          <a:p>
            <a:fld id="{AD99241C-7FB2-42D6-B38F-6E061F61C995}" type="slidenum">
              <a:rPr lang="en-US" smtClean="0"/>
              <a:pPr/>
              <a:t>36</a:t>
            </a:fld>
            <a:endParaRPr lang="en-US"/>
          </a:p>
        </p:txBody>
      </p:sp>
      <p:sp>
        <p:nvSpPr>
          <p:cNvPr id="3" name="Text Placeholder 2">
            <a:extLst>
              <a:ext uri="{FF2B5EF4-FFF2-40B4-BE49-F238E27FC236}">
                <a16:creationId xmlns:a16="http://schemas.microsoft.com/office/drawing/2014/main" id="{D578FFD8-5741-0C4E-93BD-D06C42B40227}"/>
              </a:ext>
            </a:extLst>
          </p:cNvPr>
          <p:cNvSpPr>
            <a:spLocks noGrp="1"/>
          </p:cNvSpPr>
          <p:nvPr>
            <p:ph type="body" sz="quarter" idx="10"/>
          </p:nvPr>
        </p:nvSpPr>
        <p:spPr/>
        <p:txBody>
          <a:bodyPr/>
          <a:lstStyle/>
          <a:p>
            <a:r>
              <a:rPr lang="en-US" dirty="0"/>
              <a:t>Oracle JSON Document Database</a:t>
            </a:r>
          </a:p>
        </p:txBody>
      </p:sp>
      <p:pic>
        <p:nvPicPr>
          <p:cNvPr id="7" name="Picture 6" descr="ic-Application-red.png"/>
          <p:cNvPicPr>
            <a:picLocks noChangeAspect="1"/>
          </p:cNvPicPr>
          <p:nvPr/>
        </p:nvPicPr>
        <p:blipFill>
          <a:blip r:embed="rId4" cstate="print">
            <a:duotone>
              <a:schemeClr val="accent1">
                <a:shade val="45000"/>
                <a:satMod val="135000"/>
              </a:schemeClr>
              <a:prstClr val="white"/>
            </a:duotone>
          </a:blip>
          <a:stretch>
            <a:fillRect/>
          </a:stretch>
        </p:blipFill>
        <p:spPr>
          <a:xfrm>
            <a:off x="311525" y="2497456"/>
            <a:ext cx="2671439" cy="2672135"/>
          </a:xfrm>
          <a:prstGeom prst="rect">
            <a:avLst/>
          </a:prstGeom>
        </p:spPr>
      </p:pic>
      <p:grpSp>
        <p:nvGrpSpPr>
          <p:cNvPr id="2" name="Group 13"/>
          <p:cNvGrpSpPr>
            <a:grpSpLocks/>
          </p:cNvGrpSpPr>
          <p:nvPr/>
        </p:nvGrpSpPr>
        <p:grpSpPr bwMode="auto">
          <a:xfrm>
            <a:off x="7441987" y="4034095"/>
            <a:ext cx="1885304" cy="786943"/>
            <a:chOff x="2039776" y="2451458"/>
            <a:chExt cx="1414638" cy="589487"/>
          </a:xfrm>
        </p:grpSpPr>
        <p:pic>
          <p:nvPicPr>
            <p:cNvPr id="50195" name="Picture 14" descr="ic-Arrow1-gray.png"/>
            <p:cNvPicPr>
              <a:picLocks noChangeAspect="1"/>
            </p:cNvPicPr>
            <p:nvPr/>
          </p:nvPicPr>
          <p:blipFill>
            <a:blip r:embed="rId5" cstate="print"/>
            <a:srcRect/>
            <a:stretch>
              <a:fillRect/>
            </a:stretch>
          </p:blipFill>
          <p:spPr bwMode="auto">
            <a:xfrm flipH="1">
              <a:off x="2039776" y="2463800"/>
              <a:ext cx="577145" cy="577145"/>
            </a:xfrm>
            <a:prstGeom prst="rect">
              <a:avLst/>
            </a:prstGeom>
            <a:noFill/>
            <a:ln w="9525">
              <a:noFill/>
              <a:miter lim="800000"/>
              <a:headEnd/>
              <a:tailEnd/>
            </a:ln>
          </p:spPr>
        </p:pic>
        <p:pic>
          <p:nvPicPr>
            <p:cNvPr id="50196" name="Picture 15" descr="ic-Arrow1-gray.png"/>
            <p:cNvPicPr>
              <a:picLocks noChangeAspect="1"/>
            </p:cNvPicPr>
            <p:nvPr/>
          </p:nvPicPr>
          <p:blipFill>
            <a:blip r:embed="rId5" cstate="print"/>
            <a:srcRect/>
            <a:stretch>
              <a:fillRect/>
            </a:stretch>
          </p:blipFill>
          <p:spPr bwMode="auto">
            <a:xfrm>
              <a:off x="2877269" y="2451458"/>
              <a:ext cx="577145" cy="577145"/>
            </a:xfrm>
            <a:prstGeom prst="rect">
              <a:avLst/>
            </a:prstGeom>
            <a:noFill/>
            <a:ln w="9525">
              <a:noFill/>
              <a:miter lim="800000"/>
              <a:headEnd/>
              <a:tailEnd/>
            </a:ln>
          </p:spPr>
        </p:pic>
        <p:sp>
          <p:nvSpPr>
            <p:cNvPr id="50197" name="TextBox 16"/>
            <p:cNvSpPr txBox="1">
              <a:spLocks noChangeArrowheads="1"/>
            </p:cNvSpPr>
            <p:nvPr/>
          </p:nvSpPr>
          <p:spPr bwMode="auto">
            <a:xfrm>
              <a:off x="2489406" y="2552317"/>
              <a:ext cx="504220" cy="345826"/>
            </a:xfrm>
            <a:prstGeom prst="rect">
              <a:avLst/>
            </a:prstGeom>
            <a:noFill/>
            <a:ln w="9525">
              <a:noFill/>
              <a:miter lim="800000"/>
              <a:headEnd/>
              <a:tailEnd/>
            </a:ln>
          </p:spPr>
          <p:txBody>
            <a:bodyPr wrap="none">
              <a:spAutoFit/>
            </a:bodyPr>
            <a:lstStyle/>
            <a:p>
              <a:pPr algn="ctr"/>
              <a:r>
                <a:rPr lang="en-US" sz="2400" b="1" dirty="0">
                  <a:solidFill>
                    <a:schemeClr val="tx2"/>
                  </a:solidFill>
                </a:rPr>
                <a:t>SQL</a:t>
              </a:r>
              <a:endParaRPr lang="en-US" sz="2700" b="1" dirty="0">
                <a:solidFill>
                  <a:schemeClr val="tx2"/>
                </a:solidFill>
              </a:endParaRPr>
            </a:p>
          </p:txBody>
        </p:sp>
      </p:grpSp>
      <p:sp>
        <p:nvSpPr>
          <p:cNvPr id="50184" name="TextBox 19"/>
          <p:cNvSpPr txBox="1">
            <a:spLocks noChangeArrowheads="1"/>
          </p:cNvSpPr>
          <p:nvPr/>
        </p:nvSpPr>
        <p:spPr bwMode="auto">
          <a:xfrm>
            <a:off x="603073" y="4919134"/>
            <a:ext cx="2176816" cy="954075"/>
          </a:xfrm>
          <a:prstGeom prst="rect">
            <a:avLst/>
          </a:prstGeom>
          <a:noFill/>
          <a:ln w="9525">
            <a:noFill/>
            <a:miter lim="800000"/>
            <a:headEnd/>
            <a:tailEnd/>
          </a:ln>
        </p:spPr>
        <p:txBody>
          <a:bodyPr wrap="square" lIns="121888" tIns="60944" rIns="121888" bIns="60944">
            <a:spAutoFit/>
          </a:bodyPr>
          <a:lstStyle/>
          <a:p>
            <a:pPr algn="ctr"/>
            <a:r>
              <a:rPr lang="en-US" dirty="0"/>
              <a:t>No-SQL Application development using SODA</a:t>
            </a:r>
          </a:p>
        </p:txBody>
      </p:sp>
      <p:sp>
        <p:nvSpPr>
          <p:cNvPr id="50185" name="TextBox 21"/>
          <p:cNvSpPr txBox="1">
            <a:spLocks noChangeArrowheads="1"/>
          </p:cNvSpPr>
          <p:nvPr/>
        </p:nvSpPr>
        <p:spPr bwMode="auto">
          <a:xfrm>
            <a:off x="4857417" y="4919134"/>
            <a:ext cx="2432746" cy="984875"/>
          </a:xfrm>
          <a:prstGeom prst="rect">
            <a:avLst/>
          </a:prstGeom>
          <a:noFill/>
          <a:ln w="9525">
            <a:noFill/>
            <a:miter lim="800000"/>
            <a:headEnd/>
            <a:tailEnd/>
          </a:ln>
        </p:spPr>
        <p:txBody>
          <a:bodyPr wrap="none" lIns="121888" tIns="60944" rIns="121888" bIns="60944">
            <a:spAutoFit/>
          </a:bodyPr>
          <a:lstStyle/>
          <a:p>
            <a:pPr algn="ctr"/>
            <a:r>
              <a:rPr lang="en-US" dirty="0"/>
              <a:t>JSON Documents </a:t>
            </a:r>
          </a:p>
          <a:p>
            <a:pPr algn="ctr"/>
            <a:r>
              <a:rPr lang="en-US" dirty="0"/>
              <a:t>Stored and Managed</a:t>
            </a:r>
          </a:p>
          <a:p>
            <a:pPr algn="ctr"/>
            <a:r>
              <a:rPr lang="en-US" dirty="0"/>
              <a:t>Using Oracle Database</a:t>
            </a:r>
          </a:p>
        </p:txBody>
      </p:sp>
      <p:sp>
        <p:nvSpPr>
          <p:cNvPr id="50186" name="TextBox 23"/>
          <p:cNvSpPr txBox="1">
            <a:spLocks noChangeArrowheads="1"/>
          </p:cNvSpPr>
          <p:nvPr/>
        </p:nvSpPr>
        <p:spPr bwMode="auto">
          <a:xfrm>
            <a:off x="8838486" y="4953001"/>
            <a:ext cx="2695570" cy="984875"/>
          </a:xfrm>
          <a:prstGeom prst="rect">
            <a:avLst/>
          </a:prstGeom>
          <a:noFill/>
          <a:ln w="9525">
            <a:noFill/>
            <a:miter lim="800000"/>
            <a:headEnd/>
            <a:tailEnd/>
          </a:ln>
        </p:spPr>
        <p:txBody>
          <a:bodyPr wrap="none" lIns="121888" tIns="60944" rIns="121888" bIns="60944">
            <a:spAutoFit/>
          </a:bodyPr>
          <a:lstStyle/>
          <a:p>
            <a:pPr algn="ctr"/>
            <a:r>
              <a:rPr lang="en-US" dirty="0"/>
              <a:t>SQL based reporting</a:t>
            </a:r>
          </a:p>
          <a:p>
            <a:pPr algn="ctr"/>
            <a:r>
              <a:rPr lang="en-US" dirty="0"/>
              <a:t>and analytical operations</a:t>
            </a:r>
          </a:p>
          <a:p>
            <a:pPr algn="ctr"/>
            <a:r>
              <a:rPr lang="en-US" dirty="0"/>
              <a:t>on JSON Documents</a:t>
            </a:r>
          </a:p>
        </p:txBody>
      </p:sp>
      <p:sp>
        <p:nvSpPr>
          <p:cNvPr id="26" name="Text Box 14"/>
          <p:cNvSpPr txBox="1">
            <a:spLocks noChangeArrowheads="1"/>
          </p:cNvSpPr>
          <p:nvPr/>
        </p:nvSpPr>
        <p:spPr bwMode="auto">
          <a:xfrm>
            <a:off x="5060354" y="2292353"/>
            <a:ext cx="2012040" cy="447213"/>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100" dirty="0">
                <a:solidFill>
                  <a:schemeClr val="accent1"/>
                </a:solidFill>
                <a:latin typeface="+mj-lt"/>
                <a:cs typeface="ＭＳ Ｐゴシック" pitchFamily="-111" charset="-128"/>
              </a:rPr>
              <a:t>Oracle Database</a:t>
            </a:r>
          </a:p>
        </p:txBody>
      </p:sp>
      <p:pic>
        <p:nvPicPr>
          <p:cNvPr id="30" name="Picture 2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55367" y="4006191"/>
            <a:ext cx="1385047" cy="946810"/>
          </a:xfrm>
          <a:prstGeom prst="rect">
            <a:avLst/>
          </a:prstGeom>
        </p:spPr>
      </p:pic>
      <p:grpSp>
        <p:nvGrpSpPr>
          <p:cNvPr id="31" name="Group 13"/>
          <p:cNvGrpSpPr>
            <a:grpSpLocks/>
          </p:cNvGrpSpPr>
          <p:nvPr/>
        </p:nvGrpSpPr>
        <p:grpSpPr bwMode="auto">
          <a:xfrm>
            <a:off x="2595333" y="4050569"/>
            <a:ext cx="2264244" cy="887608"/>
            <a:chOff x="1885244" y="2463800"/>
            <a:chExt cx="1698979" cy="664894"/>
          </a:xfrm>
        </p:grpSpPr>
        <p:pic>
          <p:nvPicPr>
            <p:cNvPr id="32" name="Picture 14" descr="ic-Arrow1-gray.png"/>
            <p:cNvPicPr>
              <a:picLocks noChangeAspect="1"/>
            </p:cNvPicPr>
            <p:nvPr/>
          </p:nvPicPr>
          <p:blipFill>
            <a:blip r:embed="rId5" cstate="print"/>
            <a:srcRect/>
            <a:stretch>
              <a:fillRect/>
            </a:stretch>
          </p:blipFill>
          <p:spPr bwMode="auto">
            <a:xfrm flipH="1">
              <a:off x="1885244" y="2463800"/>
              <a:ext cx="577145" cy="577145"/>
            </a:xfrm>
            <a:prstGeom prst="rect">
              <a:avLst/>
            </a:prstGeom>
            <a:noFill/>
            <a:ln w="9525">
              <a:noFill/>
              <a:miter lim="800000"/>
              <a:headEnd/>
              <a:tailEnd/>
            </a:ln>
          </p:spPr>
        </p:pic>
        <p:pic>
          <p:nvPicPr>
            <p:cNvPr id="33" name="Picture 15" descr="ic-Arrow1-gray.png"/>
            <p:cNvPicPr>
              <a:picLocks noChangeAspect="1"/>
            </p:cNvPicPr>
            <p:nvPr/>
          </p:nvPicPr>
          <p:blipFill>
            <a:blip r:embed="rId5" cstate="print"/>
            <a:srcRect/>
            <a:stretch>
              <a:fillRect/>
            </a:stretch>
          </p:blipFill>
          <p:spPr bwMode="auto">
            <a:xfrm>
              <a:off x="3007078" y="2463800"/>
              <a:ext cx="577145" cy="577145"/>
            </a:xfrm>
            <a:prstGeom prst="rect">
              <a:avLst/>
            </a:prstGeom>
            <a:noFill/>
            <a:ln w="9525">
              <a:noFill/>
              <a:miter lim="800000"/>
              <a:headEnd/>
              <a:tailEnd/>
            </a:ln>
          </p:spPr>
        </p:pic>
        <p:sp>
          <p:nvSpPr>
            <p:cNvPr id="34" name="TextBox 16"/>
            <p:cNvSpPr txBox="1">
              <a:spLocks noChangeArrowheads="1"/>
            </p:cNvSpPr>
            <p:nvPr/>
          </p:nvSpPr>
          <p:spPr bwMode="auto">
            <a:xfrm>
              <a:off x="2355896" y="2552317"/>
              <a:ext cx="771246" cy="576377"/>
            </a:xfrm>
            <a:prstGeom prst="rect">
              <a:avLst/>
            </a:prstGeom>
            <a:noFill/>
            <a:ln w="9525">
              <a:noFill/>
              <a:miter lim="800000"/>
              <a:headEnd/>
              <a:tailEnd/>
            </a:ln>
          </p:spPr>
          <p:txBody>
            <a:bodyPr wrap="none">
              <a:spAutoFit/>
            </a:bodyPr>
            <a:lstStyle/>
            <a:p>
              <a:pPr algn="ctr"/>
              <a:r>
                <a:rPr lang="en-US" sz="2200" b="1" dirty="0">
                  <a:solidFill>
                    <a:schemeClr val="tx2"/>
                  </a:solidFill>
                </a:rPr>
                <a:t>SODA</a:t>
              </a:r>
              <a:br>
                <a:rPr lang="en-US" sz="2200" b="1" dirty="0">
                  <a:solidFill>
                    <a:schemeClr val="tx2"/>
                  </a:solidFill>
                </a:rPr>
              </a:br>
              <a:r>
                <a:rPr lang="en-US" sz="2200" b="1" dirty="0">
                  <a:solidFill>
                    <a:schemeClr val="tx2"/>
                  </a:solidFill>
                </a:rPr>
                <a:t>(JSON) </a:t>
              </a:r>
            </a:p>
          </p:txBody>
        </p:sp>
      </p:grpSp>
      <p:pic>
        <p:nvPicPr>
          <p:cNvPr id="24" name="Picture 9" descr="ic-BusinessIntelligence-red.png"/>
          <p:cNvPicPr>
            <a:picLocks noChangeAspect="1"/>
          </p:cNvPicPr>
          <p:nvPr/>
        </p:nvPicPr>
        <p:blipFill>
          <a:blip r:embed="rId7" cstate="print">
            <a:extLst>
              <a:ext uri="{BEBA8EAE-BF5A-486C-A8C5-ECC9F3942E4B}">
                <a14:imgProps xmlns:a14="http://schemas.microsoft.com/office/drawing/2010/main">
                  <a14:imgLayer r:embed="rId8">
                    <a14:imgEffect>
                      <a14:saturation sat="66000"/>
                    </a14:imgEffect>
                    <a14:imgEffect>
                      <a14:brightnessContrast bright="-20000" contrast="20000"/>
                    </a14:imgEffect>
                  </a14:imgLayer>
                </a14:imgProps>
              </a:ext>
            </a:extLst>
          </a:blip>
          <a:srcRect/>
          <a:stretch>
            <a:fillRect/>
          </a:stretch>
        </p:blipFill>
        <p:spPr bwMode="auto">
          <a:xfrm>
            <a:off x="8940061" y="2616202"/>
            <a:ext cx="2689853" cy="2637367"/>
          </a:xfrm>
          <a:prstGeom prst="rect">
            <a:avLst/>
          </a:prstGeom>
          <a:noFill/>
          <a:ln w="9525">
            <a:noFill/>
            <a:miter lim="800000"/>
            <a:headEnd/>
            <a:tailEnd/>
          </a:ln>
        </p:spPr>
      </p:pic>
      <p:sp>
        <p:nvSpPr>
          <p:cNvPr id="21" name="Rounded Rectangle 20">
            <a:extLst>
              <a:ext uri="{FF2B5EF4-FFF2-40B4-BE49-F238E27FC236}">
                <a16:creationId xmlns:a16="http://schemas.microsoft.com/office/drawing/2014/main" id="{F827BB05-6218-474A-8AED-22DFC9A1FAA9}"/>
              </a:ext>
            </a:extLst>
          </p:cNvPr>
          <p:cNvSpPr/>
          <p:nvPr/>
        </p:nvSpPr>
        <p:spPr>
          <a:xfrm>
            <a:off x="243854" y="1828800"/>
            <a:ext cx="3158252" cy="4375904"/>
          </a:xfrm>
          <a:prstGeom prst="roundRect">
            <a:avLst/>
          </a:prstGeom>
          <a:solidFill>
            <a:schemeClr val="accent1">
              <a:alpha val="3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59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83FCF75-5AE1-6545-8E3A-5614727845BC}"/>
              </a:ext>
            </a:extLst>
          </p:cNvPr>
          <p:cNvSpPr>
            <a:spLocks noGrp="1"/>
          </p:cNvSpPr>
          <p:nvPr>
            <p:ph type="ftr" sz="quarter" idx="3"/>
          </p:nvPr>
        </p:nvSpPr>
        <p:spPr/>
        <p:txBody>
          <a:bodyPr/>
          <a:lstStyle/>
          <a:p>
            <a:r>
              <a:rPr lang="en-US"/>
              <a:t>Confidential – Oracle Internal/Restricted/Highly Restricted</a:t>
            </a:r>
            <a:endParaRPr lang="en-US" dirty="0"/>
          </a:p>
        </p:txBody>
      </p:sp>
      <p:sp>
        <p:nvSpPr>
          <p:cNvPr id="5" name="Slide Number Placeholder 4">
            <a:extLst>
              <a:ext uri="{FF2B5EF4-FFF2-40B4-BE49-F238E27FC236}">
                <a16:creationId xmlns:a16="http://schemas.microsoft.com/office/drawing/2014/main" id="{4BBD33BA-ED8B-8742-83FB-FAE0B66E2228}"/>
              </a:ext>
            </a:extLst>
          </p:cNvPr>
          <p:cNvSpPr>
            <a:spLocks noGrp="1"/>
          </p:cNvSpPr>
          <p:nvPr>
            <p:ph type="sldNum" sz="quarter" idx="4"/>
          </p:nvPr>
        </p:nvSpPr>
        <p:spPr>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37</a:t>
            </a:fld>
            <a:endParaRPr lang="en-US"/>
          </a:p>
        </p:txBody>
      </p:sp>
      <p:sp>
        <p:nvSpPr>
          <p:cNvPr id="7" name="Content Placeholder 6">
            <a:extLst>
              <a:ext uri="{FF2B5EF4-FFF2-40B4-BE49-F238E27FC236}">
                <a16:creationId xmlns:a16="http://schemas.microsoft.com/office/drawing/2014/main" id="{5F484A5D-B6DD-2641-810C-6D390CB5656C}"/>
              </a:ext>
            </a:extLst>
          </p:cNvPr>
          <p:cNvSpPr>
            <a:spLocks noGrp="1"/>
          </p:cNvSpPr>
          <p:nvPr>
            <p:ph type="body" sz="quarter" idx="12"/>
          </p:nvPr>
        </p:nvSpPr>
        <p:spPr/>
        <p:txBody>
          <a:bodyPr/>
          <a:lstStyle/>
          <a:p>
            <a:r>
              <a:rPr lang="en-US" dirty="0"/>
              <a:t>SODA</a:t>
            </a:r>
            <a:r>
              <a:rPr lang="en-US" b="1" dirty="0"/>
              <a:t> document</a:t>
            </a:r>
            <a:r>
              <a:rPr lang="en-US" dirty="0"/>
              <a:t> -</a:t>
            </a:r>
            <a:r>
              <a:rPr lang="en-US" b="1" dirty="0"/>
              <a:t> </a:t>
            </a:r>
            <a:r>
              <a:rPr lang="en-US" dirty="0"/>
              <a:t>analogous to </a:t>
            </a:r>
            <a:r>
              <a:rPr lang="en-US" b="1" dirty="0"/>
              <a:t>rows</a:t>
            </a:r>
            <a:r>
              <a:rPr lang="en-US" dirty="0"/>
              <a:t> in relational model</a:t>
            </a:r>
          </a:p>
          <a:p>
            <a:pPr lvl="1"/>
            <a:r>
              <a:rPr lang="en-US" dirty="0"/>
              <a:t>Each document has a unique key</a:t>
            </a:r>
          </a:p>
          <a:p>
            <a:r>
              <a:rPr lang="en-US" dirty="0"/>
              <a:t>SODA </a:t>
            </a:r>
            <a:r>
              <a:rPr lang="en-US" b="1" dirty="0"/>
              <a:t>collection</a:t>
            </a:r>
            <a:r>
              <a:rPr lang="en-US" dirty="0"/>
              <a:t> - analogous to </a:t>
            </a:r>
            <a:r>
              <a:rPr lang="en-US" b="1" dirty="0"/>
              <a:t>tables</a:t>
            </a:r>
            <a:r>
              <a:rPr lang="en-US" dirty="0"/>
              <a:t> in relational model</a:t>
            </a:r>
          </a:p>
          <a:p>
            <a:r>
              <a:rPr lang="en-US" dirty="0"/>
              <a:t>Collections reside in a </a:t>
            </a:r>
            <a:r>
              <a:rPr lang="en-US" b="1" dirty="0"/>
              <a:t>database</a:t>
            </a:r>
            <a:r>
              <a:rPr lang="en-US" dirty="0"/>
              <a:t> - analogous to </a:t>
            </a:r>
            <a:r>
              <a:rPr lang="en-US" b="1" dirty="0"/>
              <a:t>schema</a:t>
            </a:r>
            <a:r>
              <a:rPr lang="en-US" dirty="0"/>
              <a:t> in relational model</a:t>
            </a:r>
          </a:p>
          <a:p>
            <a:r>
              <a:rPr lang="en-US" dirty="0"/>
              <a:t>CRUD (create, remove, update, delete) operations on document collections</a:t>
            </a:r>
          </a:p>
          <a:p>
            <a:pPr lvl="1"/>
            <a:r>
              <a:rPr lang="en-US" dirty="0"/>
              <a:t>Basic operation driven by unique keys</a:t>
            </a:r>
          </a:p>
          <a:p>
            <a:pPr lvl="1"/>
            <a:r>
              <a:rPr lang="en-US" dirty="0"/>
              <a:t>Advanced operations driven by QBEs (Query-by-Example)</a:t>
            </a:r>
          </a:p>
        </p:txBody>
      </p:sp>
      <p:sp>
        <p:nvSpPr>
          <p:cNvPr id="6" name="Title 5">
            <a:extLst>
              <a:ext uri="{FF2B5EF4-FFF2-40B4-BE49-F238E27FC236}">
                <a16:creationId xmlns:a16="http://schemas.microsoft.com/office/drawing/2014/main" id="{2AD8433C-95B4-B642-99B0-19D0F1CB4FED}"/>
              </a:ext>
            </a:extLst>
          </p:cNvPr>
          <p:cNvSpPr>
            <a:spLocks noGrp="1"/>
          </p:cNvSpPr>
          <p:nvPr>
            <p:ph type="title"/>
          </p:nvPr>
        </p:nvSpPr>
        <p:spPr/>
        <p:txBody>
          <a:bodyPr/>
          <a:lstStyle/>
          <a:p>
            <a:r>
              <a:rPr lang="en-US" dirty="0"/>
              <a:t>SODA</a:t>
            </a:r>
            <a:r>
              <a:rPr lang="en-US" b="0" dirty="0"/>
              <a:t> – Document Store API</a:t>
            </a:r>
          </a:p>
        </p:txBody>
      </p:sp>
      <p:graphicFrame>
        <p:nvGraphicFramePr>
          <p:cNvPr id="8" name="Content Placeholder 7">
            <a:extLst>
              <a:ext uri="{FF2B5EF4-FFF2-40B4-BE49-F238E27FC236}">
                <a16:creationId xmlns:a16="http://schemas.microsoft.com/office/drawing/2014/main" id="{170766C5-B359-2444-9DB1-35AEB7AE4B49}"/>
              </a:ext>
            </a:extLst>
          </p:cNvPr>
          <p:cNvGraphicFramePr>
            <a:graphicFrameLocks/>
          </p:cNvGraphicFramePr>
          <p:nvPr>
            <p:extLst>
              <p:ext uri="{D42A27DB-BD31-4B8C-83A1-F6EECF244321}">
                <p14:modId xmlns:p14="http://schemas.microsoft.com/office/powerpoint/2010/main" val="649083506"/>
              </p:ext>
            </p:extLst>
          </p:nvPr>
        </p:nvGraphicFramePr>
        <p:xfrm>
          <a:off x="1213556" y="5167545"/>
          <a:ext cx="9764888" cy="1009418"/>
        </p:xfrm>
        <a:graphic>
          <a:graphicData uri="http://schemas.openxmlformats.org/drawingml/2006/table">
            <a:tbl>
              <a:tblPr firstRow="1" bandRow="1">
                <a:tableStyleId>{D27102A9-8310-4765-A935-A1911B00CA55}</a:tableStyleId>
              </a:tblPr>
              <a:tblGrid>
                <a:gridCol w="1377244">
                  <a:extLst>
                    <a:ext uri="{9D8B030D-6E8A-4147-A177-3AD203B41FA5}">
                      <a16:colId xmlns:a16="http://schemas.microsoft.com/office/drawing/2014/main" val="2239940270"/>
                    </a:ext>
                  </a:extLst>
                </a:gridCol>
                <a:gridCol w="1887866">
                  <a:extLst>
                    <a:ext uri="{9D8B030D-6E8A-4147-A177-3AD203B41FA5}">
                      <a16:colId xmlns:a16="http://schemas.microsoft.com/office/drawing/2014/main" val="597954392"/>
                    </a:ext>
                  </a:extLst>
                </a:gridCol>
                <a:gridCol w="1613528">
                  <a:extLst>
                    <a:ext uri="{9D8B030D-6E8A-4147-A177-3AD203B41FA5}">
                      <a16:colId xmlns:a16="http://schemas.microsoft.com/office/drawing/2014/main" val="2711883003"/>
                    </a:ext>
                  </a:extLst>
                </a:gridCol>
                <a:gridCol w="2222408">
                  <a:extLst>
                    <a:ext uri="{9D8B030D-6E8A-4147-A177-3AD203B41FA5}">
                      <a16:colId xmlns:a16="http://schemas.microsoft.com/office/drawing/2014/main" val="9552271"/>
                    </a:ext>
                  </a:extLst>
                </a:gridCol>
                <a:gridCol w="2663842">
                  <a:extLst>
                    <a:ext uri="{9D8B030D-6E8A-4147-A177-3AD203B41FA5}">
                      <a16:colId xmlns:a16="http://schemas.microsoft.com/office/drawing/2014/main" val="126144212"/>
                    </a:ext>
                  </a:extLst>
                </a:gridCol>
              </a:tblGrid>
              <a:tr h="477465">
                <a:tc>
                  <a:txBody>
                    <a:bodyPr/>
                    <a:lstStyle/>
                    <a:p>
                      <a:r>
                        <a:rPr lang="en-US" u="sng" dirty="0"/>
                        <a:t>ID</a:t>
                      </a:r>
                    </a:p>
                  </a:txBody>
                  <a:tcPr/>
                </a:tc>
                <a:tc>
                  <a:txBody>
                    <a:bodyPr/>
                    <a:lstStyle/>
                    <a:p>
                      <a:r>
                        <a:rPr lang="en-US" dirty="0"/>
                        <a:t>CONTENT</a:t>
                      </a:r>
                    </a:p>
                  </a:txBody>
                  <a:tcPr/>
                </a:tc>
                <a:tc>
                  <a:txBody>
                    <a:bodyPr/>
                    <a:lstStyle/>
                    <a:p>
                      <a:r>
                        <a:rPr lang="en-US" dirty="0"/>
                        <a:t>VERSION</a:t>
                      </a:r>
                    </a:p>
                  </a:txBody>
                  <a:tcPr/>
                </a:tc>
                <a:tc>
                  <a:txBody>
                    <a:bodyPr/>
                    <a:lstStyle/>
                    <a:p>
                      <a:r>
                        <a:rPr lang="en-US" dirty="0"/>
                        <a:t>CREATED_ON</a:t>
                      </a:r>
                    </a:p>
                  </a:txBody>
                  <a:tcPr/>
                </a:tc>
                <a:tc>
                  <a:txBody>
                    <a:bodyPr/>
                    <a:lstStyle/>
                    <a:p>
                      <a:r>
                        <a:rPr lang="en-US" dirty="0"/>
                        <a:t>LAST_MODIFIED</a:t>
                      </a:r>
                    </a:p>
                  </a:txBody>
                  <a:tcPr/>
                </a:tc>
                <a:extLst>
                  <a:ext uri="{0D108BD9-81ED-4DB2-BD59-A6C34878D82A}">
                    <a16:rowId xmlns:a16="http://schemas.microsoft.com/office/drawing/2014/main" val="4066617155"/>
                  </a:ext>
                </a:extLst>
              </a:tr>
              <a:tr h="531953">
                <a:tc>
                  <a:txBody>
                    <a:bodyPr/>
                    <a:lstStyle/>
                    <a:p>
                      <a:r>
                        <a:rPr lang="en-US" sz="1400" dirty="0">
                          <a:latin typeface="Consolas" panose="020B0609020204030204" pitchFamily="49" charset="0"/>
                          <a:cs typeface="Consolas" panose="020B0609020204030204" pitchFamily="49" charset="0"/>
                        </a:rPr>
                        <a:t>3C990A8D39…</a:t>
                      </a:r>
                    </a:p>
                  </a:txBody>
                  <a:tcPr/>
                </a:tc>
                <a:tc>
                  <a:txBody>
                    <a:bodyPr/>
                    <a:lstStyle/>
                    <a:p>
                      <a:r>
                        <a:rPr lang="en-US" sz="1400" dirty="0">
                          <a:latin typeface="Consolas" panose="020B0609020204030204" pitchFamily="49" charset="0"/>
                          <a:cs typeface="Consolas" panose="020B0609020204030204" pitchFamily="49" charset="0"/>
                        </a:rPr>
                        <a:t>{“name” : “Alex”}</a:t>
                      </a:r>
                    </a:p>
                  </a:txBody>
                  <a:tcPr/>
                </a:tc>
                <a:tc>
                  <a:txBody>
                    <a:bodyPr/>
                    <a:lstStyle/>
                    <a:p>
                      <a:r>
                        <a:rPr lang="en-US" sz="1400" dirty="0">
                          <a:latin typeface="Consolas" panose="020B0609020204030204" pitchFamily="49" charset="0"/>
                          <a:cs typeface="Consolas" panose="020B0609020204030204" pitchFamily="49" charset="0"/>
                        </a:rPr>
                        <a:t>75611B292…</a:t>
                      </a:r>
                    </a:p>
                  </a:txBody>
                  <a:tcPr/>
                </a:tc>
                <a:tc>
                  <a:txBody>
                    <a:bodyPr/>
                    <a:lstStyle/>
                    <a:p>
                      <a:r>
                        <a:rPr lang="en-US" sz="1400" dirty="0">
                          <a:latin typeface="Consolas" panose="020B0609020204030204" pitchFamily="49" charset="0"/>
                          <a:cs typeface="Consolas" panose="020B0609020204030204" pitchFamily="49" charset="0"/>
                        </a:rPr>
                        <a:t>2018-09-12T00:00:00Z</a:t>
                      </a:r>
                    </a:p>
                  </a:txBody>
                  <a:tcPr/>
                </a:tc>
                <a:tc>
                  <a:txBody>
                    <a:bodyPr/>
                    <a:lstStyle/>
                    <a:p>
                      <a:r>
                        <a:rPr lang="en-US" sz="1400" dirty="0">
                          <a:latin typeface="Consolas" panose="020B0609020204030204" pitchFamily="49" charset="0"/>
                          <a:cs typeface="Consolas" panose="020B0609020204030204" pitchFamily="49" charset="0"/>
                        </a:rPr>
                        <a:t>2018-09-12T00:00:00Z</a:t>
                      </a:r>
                    </a:p>
                  </a:txBody>
                  <a:tcPr/>
                </a:tc>
                <a:extLst>
                  <a:ext uri="{0D108BD9-81ED-4DB2-BD59-A6C34878D82A}">
                    <a16:rowId xmlns:a16="http://schemas.microsoft.com/office/drawing/2014/main" val="3433664933"/>
                  </a:ext>
                </a:extLst>
              </a:tr>
            </a:tbl>
          </a:graphicData>
        </a:graphic>
      </p:graphicFrame>
    </p:spTree>
    <p:extLst>
      <p:ext uri="{BB962C8B-B14F-4D97-AF65-F5344CB8AC3E}">
        <p14:creationId xmlns:p14="http://schemas.microsoft.com/office/powerpoint/2010/main" val="35953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type="body" sz="quarter" idx="13"/>
          </p:nvPr>
        </p:nvSpPr>
        <p:spPr/>
        <p:txBody>
          <a:bodyPr/>
          <a:lstStyle/>
          <a:p>
            <a:pPr>
              <a:lnSpc>
                <a:spcPct val="100000"/>
              </a:lnSpc>
            </a:pPr>
            <a:r>
              <a:rPr lang="en-US" dirty="0"/>
              <a:t>Get Document (by key)</a:t>
            </a:r>
          </a:p>
          <a:p>
            <a:pPr lvl="1">
              <a:lnSpc>
                <a:spcPct val="100000"/>
              </a:lnSpc>
              <a:buNone/>
            </a:pPr>
            <a:endParaRPr lang="en-US" dirty="0"/>
          </a:p>
          <a:p>
            <a:pPr lvl="1">
              <a:lnSpc>
                <a:spcPct val="100000"/>
              </a:lnSpc>
            </a:pPr>
            <a:endParaRPr lang="en-US" dirty="0"/>
          </a:p>
          <a:p>
            <a:pPr>
              <a:lnSpc>
                <a:spcPct val="100000"/>
              </a:lnSpc>
            </a:pPr>
            <a:endParaRPr lang="en-US" dirty="0"/>
          </a:p>
          <a:p>
            <a:pPr>
              <a:lnSpc>
                <a:spcPct val="100000"/>
              </a:lnSpc>
            </a:pPr>
            <a:r>
              <a:rPr lang="en-US" dirty="0"/>
              <a:t>Get Document (QBE)</a:t>
            </a:r>
          </a:p>
        </p:txBody>
      </p:sp>
      <p:sp>
        <p:nvSpPr>
          <p:cNvPr id="2" name="Content Placeholder 1"/>
          <p:cNvSpPr>
            <a:spLocks noGrp="1"/>
          </p:cNvSpPr>
          <p:nvPr>
            <p:ph type="body" sz="quarter" idx="12"/>
          </p:nvPr>
        </p:nvSpPr>
        <p:spPr/>
        <p:txBody>
          <a:bodyPr/>
          <a:lstStyle/>
          <a:p>
            <a:pPr>
              <a:lnSpc>
                <a:spcPct val="100000"/>
              </a:lnSpc>
            </a:pPr>
            <a:r>
              <a:rPr lang="en-US" dirty="0"/>
              <a:t>Create Collection</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r>
              <a:rPr lang="en-US" dirty="0"/>
              <a:t>Create Document</a:t>
            </a:r>
          </a:p>
          <a:p>
            <a:pPr>
              <a:lnSpc>
                <a:spcPct val="100000"/>
              </a:lnSpc>
            </a:pPr>
            <a:endParaRPr lang="en-US" dirty="0"/>
          </a:p>
          <a:p>
            <a:pPr lvl="2">
              <a:lnSpc>
                <a:spcPct val="100000"/>
              </a:lnSpc>
            </a:pPr>
            <a:endParaRPr lang="en-US" dirty="0"/>
          </a:p>
          <a:p>
            <a:pPr>
              <a:lnSpc>
                <a:spcPct val="100000"/>
              </a:lnSpc>
            </a:pPr>
            <a:endParaRPr lang="en-US" dirty="0"/>
          </a:p>
          <a:p>
            <a:pPr>
              <a:lnSpc>
                <a:spcPct val="100000"/>
              </a:lnSpc>
            </a:pPr>
            <a:r>
              <a:rPr lang="en-US" dirty="0"/>
              <a:t>Put Document</a:t>
            </a:r>
            <a:br>
              <a:rPr lang="en-US" dirty="0"/>
            </a:br>
            <a:endParaRPr lang="en-US" dirty="0"/>
          </a:p>
        </p:txBody>
      </p:sp>
      <p:sp>
        <p:nvSpPr>
          <p:cNvPr id="37890" name="Title 1"/>
          <p:cNvSpPr>
            <a:spLocks noGrp="1"/>
          </p:cNvSpPr>
          <p:nvPr>
            <p:ph type="title"/>
          </p:nvPr>
        </p:nvSpPr>
        <p:spPr/>
        <p:txBody>
          <a:bodyPr/>
          <a:lstStyle/>
          <a:p>
            <a:pPr eaLnBrk="1" hangingPunct="1"/>
            <a:r>
              <a:rPr lang="en-US" dirty="0"/>
              <a:t>SODA Java </a:t>
            </a:r>
            <a:r>
              <a:rPr lang="en-US" b="0" dirty="0"/>
              <a:t>- CRUD</a:t>
            </a:r>
          </a:p>
        </p:txBody>
      </p:sp>
      <p:sp>
        <p:nvSpPr>
          <p:cNvPr id="13" name="Content Placeholder 4"/>
          <p:cNvSpPr txBox="1">
            <a:spLocks noGrp="1"/>
          </p:cNvSpPr>
          <p:nvPr>
            <p:ph idx="4294967295"/>
          </p:nvPr>
        </p:nvSpPr>
        <p:spPr>
          <a:xfrm>
            <a:off x="758951" y="2119122"/>
            <a:ext cx="5411788" cy="1193800"/>
          </a:xfr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763">
              <a:defRPr/>
            </a:pPr>
            <a:r>
              <a:rPr lang="en-US" sz="1400" dirty="0" err="1">
                <a:solidFill>
                  <a:schemeClr val="tx1"/>
                </a:solidFill>
              </a:rPr>
              <a:t>OracleRDBMSClient</a:t>
            </a:r>
            <a:r>
              <a:rPr lang="en-US" sz="1400" dirty="0">
                <a:solidFill>
                  <a:schemeClr val="tx1"/>
                </a:solidFill>
              </a:rPr>
              <a:t> </a:t>
            </a:r>
            <a:r>
              <a:rPr lang="en-US" sz="1400" b="1" dirty="0">
                <a:solidFill>
                  <a:schemeClr val="tx1"/>
                </a:solidFill>
              </a:rPr>
              <a:t>client</a:t>
            </a:r>
            <a:r>
              <a:rPr lang="en-US" sz="1400" dirty="0">
                <a:solidFill>
                  <a:schemeClr val="tx1"/>
                </a:solidFill>
              </a:rPr>
              <a:t> = new </a:t>
            </a:r>
            <a:r>
              <a:rPr lang="en-US" sz="1400" b="1" dirty="0" err="1">
                <a:solidFill>
                  <a:srgbClr val="FF0000"/>
                </a:solidFill>
              </a:rPr>
              <a:t>OracleRDBMSClient</a:t>
            </a:r>
            <a:r>
              <a:rPr lang="en-US" sz="1400" dirty="0">
                <a:solidFill>
                  <a:schemeClr val="tx1"/>
                </a:solidFill>
              </a:rPr>
              <a:t>();</a:t>
            </a:r>
            <a:br>
              <a:rPr lang="en-US" sz="1400" dirty="0">
                <a:solidFill>
                  <a:schemeClr val="tx1"/>
                </a:solidFill>
              </a:rPr>
            </a:br>
            <a:r>
              <a:rPr lang="en-US" sz="1400" dirty="0" err="1">
                <a:solidFill>
                  <a:schemeClr val="tx1"/>
                </a:solidFill>
              </a:rPr>
              <a:t>OracleDatabase</a:t>
            </a:r>
            <a:r>
              <a:rPr lang="en-US" sz="1400" dirty="0">
                <a:solidFill>
                  <a:schemeClr val="tx1"/>
                </a:solidFill>
              </a:rPr>
              <a:t> </a:t>
            </a:r>
            <a:r>
              <a:rPr lang="en-US" sz="1400" b="1" dirty="0">
                <a:solidFill>
                  <a:schemeClr val="tx1"/>
                </a:solidFill>
              </a:rPr>
              <a:t>db </a:t>
            </a:r>
            <a:r>
              <a:rPr lang="en-US" sz="1400" dirty="0">
                <a:solidFill>
                  <a:schemeClr val="tx1"/>
                </a:solidFill>
              </a:rPr>
              <a:t>= </a:t>
            </a:r>
            <a:r>
              <a:rPr lang="en-US" sz="1400" b="1" dirty="0" err="1">
                <a:solidFill>
                  <a:schemeClr val="tx1"/>
                </a:solidFill>
              </a:rPr>
              <a:t>client.</a:t>
            </a:r>
            <a:r>
              <a:rPr lang="en-US" sz="1400" b="1" dirty="0" err="1">
                <a:solidFill>
                  <a:srgbClr val="FF0000"/>
                </a:solidFill>
              </a:rPr>
              <a:t>getDatabase</a:t>
            </a:r>
            <a:r>
              <a:rPr lang="en-US" sz="1400" dirty="0">
                <a:solidFill>
                  <a:schemeClr val="tx1"/>
                </a:solidFill>
              </a:rPr>
              <a:t>(</a:t>
            </a:r>
            <a:r>
              <a:rPr lang="en-US" sz="1400" dirty="0" err="1">
                <a:solidFill>
                  <a:schemeClr val="tx1"/>
                </a:solidFill>
              </a:rPr>
              <a:t>conn</a:t>
            </a:r>
            <a:r>
              <a:rPr lang="en-US" sz="1400" dirty="0">
                <a:solidFill>
                  <a:schemeClr val="tx1"/>
                </a:solidFill>
              </a:rPr>
              <a:t>);</a:t>
            </a:r>
          </a:p>
          <a:p>
            <a:pPr indent="4763">
              <a:defRPr/>
            </a:pPr>
            <a:r>
              <a:rPr lang="en-US" sz="1400" dirty="0" err="1">
                <a:solidFill>
                  <a:schemeClr val="tx1"/>
                </a:solidFill>
              </a:rPr>
              <a:t>OracleCollection</a:t>
            </a:r>
            <a:r>
              <a:rPr lang="en-US" sz="1400" dirty="0">
                <a:solidFill>
                  <a:schemeClr val="tx1"/>
                </a:solidFill>
              </a:rPr>
              <a:t> </a:t>
            </a:r>
            <a:r>
              <a:rPr lang="en-US" sz="1400" b="1" dirty="0">
                <a:solidFill>
                  <a:schemeClr val="tx1"/>
                </a:solidFill>
              </a:rPr>
              <a:t>collection</a:t>
            </a:r>
            <a:r>
              <a:rPr lang="en-US" sz="1400" dirty="0">
                <a:solidFill>
                  <a:schemeClr val="tx1"/>
                </a:solidFill>
              </a:rPr>
              <a:t> = </a:t>
            </a:r>
            <a:r>
              <a:rPr lang="en-US" sz="1400" b="1" dirty="0" err="1">
                <a:solidFill>
                  <a:schemeClr val="tx1"/>
                </a:solidFill>
              </a:rPr>
              <a:t>db.getDatabaseAdmin</a:t>
            </a:r>
            <a:r>
              <a:rPr lang="en-US" sz="1400" dirty="0">
                <a:solidFill>
                  <a:schemeClr val="tx1"/>
                </a:solidFill>
              </a:rPr>
              <a:t>().</a:t>
            </a:r>
            <a:r>
              <a:rPr lang="en-US" sz="1400" b="1" dirty="0" err="1">
                <a:solidFill>
                  <a:srgbClr val="FF0000"/>
                </a:solidFill>
              </a:rPr>
              <a:t>createCollection</a:t>
            </a:r>
            <a:r>
              <a:rPr lang="en-US" sz="1400" dirty="0">
                <a:solidFill>
                  <a:schemeClr val="tx1"/>
                </a:solidFill>
              </a:rPr>
              <a:t>(“Theaters”);</a:t>
            </a:r>
          </a:p>
        </p:txBody>
      </p:sp>
      <p:sp>
        <p:nvSpPr>
          <p:cNvPr id="15" name="Content Placeholder 4"/>
          <p:cNvSpPr txBox="1">
            <a:spLocks noGrp="1"/>
          </p:cNvSpPr>
          <p:nvPr>
            <p:ph idx="4294967295"/>
          </p:nvPr>
        </p:nvSpPr>
        <p:spPr>
          <a:xfrm>
            <a:off x="784351" y="3832606"/>
            <a:ext cx="5386388" cy="762000"/>
          </a:xfr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763">
              <a:defRPr/>
            </a:pPr>
            <a:r>
              <a:rPr lang="en-US" sz="1400" dirty="0" err="1">
                <a:solidFill>
                  <a:schemeClr val="tx1"/>
                </a:solidFill>
              </a:rPr>
              <a:t>OracleDocument</a:t>
            </a:r>
            <a:r>
              <a:rPr lang="en-US" sz="1400" dirty="0">
                <a:solidFill>
                  <a:schemeClr val="tx1"/>
                </a:solidFill>
              </a:rPr>
              <a:t> </a:t>
            </a:r>
            <a:r>
              <a:rPr lang="en-US" sz="1400" b="1" dirty="0">
                <a:solidFill>
                  <a:schemeClr val="tx1"/>
                </a:solidFill>
              </a:rPr>
              <a:t>document</a:t>
            </a:r>
            <a:r>
              <a:rPr lang="en-US" sz="1400" dirty="0">
                <a:solidFill>
                  <a:schemeClr val="tx1"/>
                </a:solidFill>
              </a:rPr>
              <a:t> = </a:t>
            </a:r>
            <a:r>
              <a:rPr lang="en-US" sz="1400" b="1" dirty="0" err="1">
                <a:solidFill>
                  <a:schemeClr val="tx1"/>
                </a:solidFill>
              </a:rPr>
              <a:t>db.</a:t>
            </a:r>
            <a:r>
              <a:rPr lang="en-US" sz="1400" b="1" dirty="0" err="1">
                <a:solidFill>
                  <a:srgbClr val="FF0000"/>
                </a:solidFill>
              </a:rPr>
              <a:t>createDocumentFromString</a:t>
            </a:r>
            <a:r>
              <a:rPr lang="en-US" sz="1400" dirty="0">
                <a:solidFill>
                  <a:schemeClr val="tx1"/>
                </a:solidFill>
              </a:rPr>
              <a:t>("{ \”id\" : “12..”, \”name\”: \”Orinda Theater\”, ….}”);</a:t>
            </a:r>
          </a:p>
        </p:txBody>
      </p:sp>
      <p:sp>
        <p:nvSpPr>
          <p:cNvPr id="16" name="Content Placeholder 4"/>
          <p:cNvSpPr txBox="1">
            <a:spLocks noGrp="1"/>
          </p:cNvSpPr>
          <p:nvPr>
            <p:ph idx="4294967295"/>
          </p:nvPr>
        </p:nvSpPr>
        <p:spPr>
          <a:xfrm>
            <a:off x="758951" y="5175377"/>
            <a:ext cx="5386388" cy="419100"/>
          </a:xfr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763">
              <a:defRPr/>
            </a:pPr>
            <a:r>
              <a:rPr lang="en-US" sz="1400" b="1" dirty="0" err="1">
                <a:solidFill>
                  <a:schemeClr val="tx1"/>
                </a:solidFill>
              </a:rPr>
              <a:t>collection.</a:t>
            </a:r>
            <a:r>
              <a:rPr lang="en-US" sz="1400" b="1" dirty="0" err="1">
                <a:solidFill>
                  <a:srgbClr val="FF0000"/>
                </a:solidFill>
              </a:rPr>
              <a:t>insert</a:t>
            </a:r>
            <a:r>
              <a:rPr lang="en-US" sz="1400" b="1" dirty="0">
                <a:solidFill>
                  <a:schemeClr val="tx1"/>
                </a:solidFill>
              </a:rPr>
              <a:t>(document</a:t>
            </a:r>
            <a:r>
              <a:rPr lang="en-US" sz="1400" dirty="0">
                <a:solidFill>
                  <a:schemeClr val="tx1"/>
                </a:solidFill>
              </a:rPr>
              <a:t>);</a:t>
            </a:r>
          </a:p>
        </p:txBody>
      </p:sp>
      <p:sp>
        <p:nvSpPr>
          <p:cNvPr id="17" name="Content Placeholder 4"/>
          <p:cNvSpPr txBox="1">
            <a:spLocks noGrp="1"/>
          </p:cNvSpPr>
          <p:nvPr>
            <p:ph idx="4294967295"/>
          </p:nvPr>
        </p:nvSpPr>
        <p:spPr>
          <a:xfrm>
            <a:off x="6378928" y="3651377"/>
            <a:ext cx="5081587" cy="1485900"/>
          </a:xfr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763">
              <a:defRPr/>
            </a:pPr>
            <a:r>
              <a:rPr lang="en-US" sz="1400" dirty="0" err="1">
                <a:solidFill>
                  <a:schemeClr val="tx1"/>
                </a:solidFill>
              </a:rPr>
              <a:t>OracleDocument</a:t>
            </a:r>
            <a:r>
              <a:rPr lang="en-US" sz="1400" dirty="0">
                <a:solidFill>
                  <a:schemeClr val="tx1"/>
                </a:solidFill>
              </a:rPr>
              <a:t> </a:t>
            </a:r>
            <a:r>
              <a:rPr lang="en-US" sz="1400" b="1" dirty="0" err="1">
                <a:solidFill>
                  <a:schemeClr val="tx1"/>
                </a:solidFill>
              </a:rPr>
              <a:t>filterSpec</a:t>
            </a:r>
            <a:r>
              <a:rPr lang="en-US" sz="1400" b="1" dirty="0">
                <a:solidFill>
                  <a:schemeClr val="tx1"/>
                </a:solidFill>
              </a:rPr>
              <a:t> </a:t>
            </a:r>
            <a:r>
              <a:rPr lang="en-US" sz="1400" dirty="0">
                <a:solidFill>
                  <a:schemeClr val="tx1"/>
                </a:solidFill>
              </a:rPr>
              <a:t>= </a:t>
            </a:r>
            <a:r>
              <a:rPr lang="en-US" sz="1400" b="1" dirty="0" err="1">
                <a:solidFill>
                  <a:schemeClr val="tx1"/>
                </a:solidFill>
              </a:rPr>
              <a:t>db.createDocumentFromString</a:t>
            </a:r>
            <a:r>
              <a:rPr lang="en-US" sz="1400" dirty="0">
                <a:solidFill>
                  <a:schemeClr val="tx1"/>
                </a:solidFill>
              </a:rPr>
              <a:t>("{\"name\":\“Orinda Theater\"}");</a:t>
            </a:r>
          </a:p>
          <a:p>
            <a:pPr indent="4763">
              <a:defRPr/>
            </a:pPr>
            <a:r>
              <a:rPr lang="en-US" sz="1400" dirty="0" err="1">
                <a:solidFill>
                  <a:schemeClr val="tx1"/>
                </a:solidFill>
              </a:rPr>
              <a:t>OracleCursor</a:t>
            </a:r>
            <a:r>
              <a:rPr lang="en-US" sz="1400" dirty="0">
                <a:solidFill>
                  <a:schemeClr val="tx1"/>
                </a:solidFill>
              </a:rPr>
              <a:t> </a:t>
            </a:r>
            <a:r>
              <a:rPr lang="en-US" sz="1400" b="1" dirty="0">
                <a:solidFill>
                  <a:schemeClr val="tx1"/>
                </a:solidFill>
              </a:rPr>
              <a:t>c=</a:t>
            </a:r>
            <a:r>
              <a:rPr lang="en-US" sz="1400" b="1" dirty="0" err="1">
                <a:solidFill>
                  <a:schemeClr val="tx1"/>
                </a:solidFill>
              </a:rPr>
              <a:t>collection.</a:t>
            </a:r>
            <a:r>
              <a:rPr lang="en-US" sz="1400" b="1" dirty="0" err="1">
                <a:solidFill>
                  <a:srgbClr val="FF0000"/>
                </a:solidFill>
              </a:rPr>
              <a:t>find</a:t>
            </a:r>
            <a:r>
              <a:rPr lang="en-US" sz="1400" b="1" dirty="0">
                <a:solidFill>
                  <a:schemeClr val="tx1"/>
                </a:solidFill>
              </a:rPr>
              <a:t>().</a:t>
            </a:r>
            <a:r>
              <a:rPr lang="en-US" sz="1400" b="1" dirty="0">
                <a:solidFill>
                  <a:srgbClr val="FF0000"/>
                </a:solidFill>
              </a:rPr>
              <a:t>filter</a:t>
            </a:r>
            <a:r>
              <a:rPr lang="en-US" sz="1400" b="1" dirty="0">
                <a:solidFill>
                  <a:schemeClr val="tx1"/>
                </a:solidFill>
              </a:rPr>
              <a:t>(</a:t>
            </a:r>
            <a:r>
              <a:rPr lang="en-US" sz="1400" b="1" dirty="0" err="1">
                <a:solidFill>
                  <a:schemeClr val="tx1"/>
                </a:solidFill>
              </a:rPr>
              <a:t>filterSpec</a:t>
            </a:r>
            <a:r>
              <a:rPr lang="en-US" sz="1400" b="1" dirty="0">
                <a:solidFill>
                  <a:schemeClr val="tx1"/>
                </a:solidFill>
              </a:rPr>
              <a:t>).</a:t>
            </a:r>
            <a:r>
              <a:rPr lang="en-US" sz="1400" b="1" dirty="0" err="1">
                <a:solidFill>
                  <a:srgbClr val="FF0000"/>
                </a:solidFill>
              </a:rPr>
              <a:t>getCursor</a:t>
            </a:r>
            <a:r>
              <a:rPr lang="en-US" sz="1400" dirty="0">
                <a:solidFill>
                  <a:schemeClr val="tx1"/>
                </a:solidFill>
              </a:rPr>
              <a:t>();</a:t>
            </a:r>
          </a:p>
          <a:p>
            <a:pPr indent="4763">
              <a:defRPr/>
            </a:pPr>
            <a:r>
              <a:rPr lang="en-US" sz="1400" dirty="0">
                <a:solidFill>
                  <a:schemeClr val="tx1"/>
                </a:solidFill>
              </a:rPr>
              <a:t>while(</a:t>
            </a:r>
            <a:r>
              <a:rPr lang="en-US" sz="1400" dirty="0" err="1">
                <a:solidFill>
                  <a:schemeClr val="tx1"/>
                </a:solidFill>
              </a:rPr>
              <a:t>c.hasNext</a:t>
            </a:r>
            <a:r>
              <a:rPr lang="en-US" sz="1400" dirty="0">
                <a:solidFill>
                  <a:schemeClr val="tx1"/>
                </a:solidFill>
              </a:rPr>
              <a:t>())  </a:t>
            </a:r>
            <a:r>
              <a:rPr lang="en-US" sz="1400" dirty="0" err="1">
                <a:solidFill>
                  <a:schemeClr val="tx1"/>
                </a:solidFill>
              </a:rPr>
              <a:t>OracleDocument</a:t>
            </a:r>
            <a:r>
              <a:rPr lang="en-US" sz="1400" dirty="0">
                <a:solidFill>
                  <a:schemeClr val="tx1"/>
                </a:solidFill>
              </a:rPr>
              <a:t>  doc=</a:t>
            </a:r>
            <a:r>
              <a:rPr lang="en-US" sz="1400" dirty="0" err="1">
                <a:solidFill>
                  <a:schemeClr val="tx1"/>
                </a:solidFill>
              </a:rPr>
              <a:t>c.next</a:t>
            </a:r>
            <a:r>
              <a:rPr lang="en-US" sz="1400" dirty="0">
                <a:solidFill>
                  <a:schemeClr val="tx1"/>
                </a:solidFill>
              </a:rPr>
              <a:t>();</a:t>
            </a:r>
          </a:p>
        </p:txBody>
      </p:sp>
      <p:sp>
        <p:nvSpPr>
          <p:cNvPr id="18" name="Content Placeholder 4"/>
          <p:cNvSpPr txBox="1">
            <a:spLocks noGrp="1"/>
          </p:cNvSpPr>
          <p:nvPr>
            <p:ph idx="4294967295"/>
          </p:nvPr>
        </p:nvSpPr>
        <p:spPr>
          <a:xfrm>
            <a:off x="6378928" y="2119122"/>
            <a:ext cx="5018087" cy="723900"/>
          </a:xfrm>
          <a:gradFill flip="none" rotWithShape="1">
            <a:gsLst>
              <a:gs pos="0">
                <a:srgbClr val="B3B3B3"/>
              </a:gs>
              <a:gs pos="100000">
                <a:srgbClr val="F3F3F3"/>
              </a:gs>
            </a:gsLst>
            <a:lin ang="16200000" scaled="0"/>
            <a:tileRect/>
          </a:gradFill>
          <a:ln w="12700">
            <a:solidFill>
              <a:schemeClr val="tx1"/>
            </a:solidFill>
          </a:ln>
          <a:effectLst>
            <a:outerShdw blurRad="152400" dist="63500" dir="78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763">
              <a:defRPr/>
            </a:pPr>
            <a:r>
              <a:rPr lang="en-US" sz="1400" dirty="0" err="1">
                <a:solidFill>
                  <a:schemeClr val="tx1"/>
                </a:solidFill>
              </a:rPr>
              <a:t>OracleDocument</a:t>
            </a:r>
            <a:r>
              <a:rPr lang="en-US" sz="1400" dirty="0">
                <a:solidFill>
                  <a:schemeClr val="tx1"/>
                </a:solidFill>
              </a:rPr>
              <a:t>  </a:t>
            </a:r>
            <a:r>
              <a:rPr lang="en-US" sz="1400" b="1" dirty="0">
                <a:solidFill>
                  <a:schemeClr val="tx1"/>
                </a:solidFill>
              </a:rPr>
              <a:t>document</a:t>
            </a:r>
            <a:r>
              <a:rPr lang="en-US" sz="1400" dirty="0">
                <a:solidFill>
                  <a:schemeClr val="tx1"/>
                </a:solidFill>
              </a:rPr>
              <a:t> = </a:t>
            </a:r>
            <a:r>
              <a:rPr lang="en-US" sz="1400" b="1" dirty="0" err="1">
                <a:solidFill>
                  <a:schemeClr val="tx1"/>
                </a:solidFill>
              </a:rPr>
              <a:t>collection</a:t>
            </a:r>
            <a:r>
              <a:rPr lang="en-US" sz="1400" b="1" dirty="0" err="1">
                <a:solidFill>
                  <a:srgbClr val="FF0000"/>
                </a:solidFill>
              </a:rPr>
              <a:t>.find</a:t>
            </a:r>
            <a:r>
              <a:rPr lang="en-US" sz="1400" dirty="0">
                <a:solidFill>
                  <a:schemeClr val="tx1"/>
                </a:solidFill>
              </a:rPr>
              <a:t>().</a:t>
            </a:r>
            <a:r>
              <a:rPr lang="en-US" sz="1400" b="1" dirty="0">
                <a:solidFill>
                  <a:srgbClr val="FF0000"/>
                </a:solidFill>
              </a:rPr>
              <a:t>key</a:t>
            </a:r>
            <a:r>
              <a:rPr lang="en-US" sz="1400" dirty="0">
                <a:solidFill>
                  <a:schemeClr val="tx1"/>
                </a:solidFill>
              </a:rPr>
              <a:t>(“12..”).</a:t>
            </a:r>
            <a:r>
              <a:rPr lang="en-US" sz="1400" b="1" dirty="0" err="1">
                <a:solidFill>
                  <a:srgbClr val="FF0000"/>
                </a:solidFill>
              </a:rPr>
              <a:t>getOne</a:t>
            </a:r>
            <a:r>
              <a:rPr lang="en-US" sz="1400" dirty="0">
                <a:solidFill>
                  <a:schemeClr val="tx1"/>
                </a:solidFill>
              </a:rPr>
              <a:t>();</a:t>
            </a:r>
          </a:p>
        </p:txBody>
      </p:sp>
    </p:spTree>
    <p:extLst>
      <p:ext uri="{BB962C8B-B14F-4D97-AF65-F5344CB8AC3E}">
        <p14:creationId xmlns:p14="http://schemas.microsoft.com/office/powerpoint/2010/main" val="3869054443"/>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dirty="0"/>
              <a:t>Confidential – Oracle Internal/Restricted/Highly Restricted</a:t>
            </a:r>
          </a:p>
        </p:txBody>
      </p:sp>
      <p:sp>
        <p:nvSpPr>
          <p:cNvPr id="5" name="Slide Number Placeholder 4"/>
          <p:cNvSpPr>
            <a:spLocks noGrp="1"/>
          </p:cNvSpPr>
          <p:nvPr>
            <p:ph type="sldNum" sz="quarter" idx="4"/>
          </p:nvPr>
        </p:nvSpPr>
        <p:spPr>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en-US" smtClean="0"/>
              <a:pPr/>
              <a:t>39</a:t>
            </a:fld>
            <a:endParaRPr lang="en-US" dirty="0"/>
          </a:p>
        </p:txBody>
      </p:sp>
      <p:sp>
        <p:nvSpPr>
          <p:cNvPr id="3" name="Content Placeholder 2"/>
          <p:cNvSpPr>
            <a:spLocks noGrp="1"/>
          </p:cNvSpPr>
          <p:nvPr>
            <p:ph type="body" sz="quarter" idx="12"/>
          </p:nvPr>
        </p:nvSpPr>
        <p:spPr>
          <a:xfrm>
            <a:off x="6374460" y="4296921"/>
            <a:ext cx="5055540" cy="1802126"/>
          </a:xfrm>
          <a:solidFill>
            <a:schemeClr val="tx1">
              <a:lumMod val="10000"/>
              <a:lumOff val="90000"/>
            </a:schemeClr>
          </a:solidFill>
          <a:ln>
            <a:solidFill>
              <a:schemeClr val="tx1"/>
            </a:solidFill>
          </a:ln>
          <a:effectLst>
            <a:outerShdw blurRad="50800" dist="38100" dir="8100000" algn="tr" rotWithShape="0">
              <a:prstClr val="black">
                <a:alpha val="40000"/>
              </a:prstClr>
            </a:outerShdw>
          </a:effectLst>
        </p:spPr>
        <p:txBody>
          <a:bodyPr/>
          <a:lstStyle/>
          <a:p>
            <a:pPr marL="0" indent="0">
              <a:buNone/>
            </a:pPr>
            <a:r>
              <a:rPr lang="en-US" sz="2000" dirty="0">
                <a:latin typeface="+mn-lt"/>
              </a:rPr>
              <a:t> </a:t>
            </a:r>
            <a:r>
              <a:rPr lang="en-US" sz="2000" u="sng" dirty="0">
                <a:latin typeface="+mn-lt"/>
              </a:rPr>
              <a:t>Python</a:t>
            </a:r>
            <a:endParaRPr lang="en-US" sz="1800" u="sng" dirty="0">
              <a:latin typeface="+mn-lt"/>
            </a:endParaRPr>
          </a:p>
          <a:p>
            <a:pPr marL="0" indent="0">
              <a:buNone/>
            </a:pPr>
            <a:r>
              <a:rPr lang="en-US" sz="1400" dirty="0">
                <a:latin typeface="+mn-lt"/>
              </a:rPr>
              <a:t> conn = </a:t>
            </a:r>
            <a:r>
              <a:rPr lang="en-US" sz="1400" dirty="0" err="1">
                <a:latin typeface="+mn-lt"/>
              </a:rPr>
              <a:t>cx_Oracle.connect</a:t>
            </a:r>
            <a:r>
              <a:rPr lang="en-US" sz="1400" dirty="0">
                <a:latin typeface="+mn-lt"/>
              </a:rPr>
              <a:t>(…); </a:t>
            </a:r>
          </a:p>
          <a:p>
            <a:pPr marL="0" indent="0">
              <a:buNone/>
            </a:pPr>
            <a:r>
              <a:rPr lang="en-US" sz="1400" dirty="0">
                <a:latin typeface="+mn-lt"/>
              </a:rPr>
              <a:t> </a:t>
            </a:r>
            <a:r>
              <a:rPr lang="en-US" sz="1400" dirty="0" err="1">
                <a:latin typeface="+mn-lt"/>
              </a:rPr>
              <a:t>db</a:t>
            </a:r>
            <a:r>
              <a:rPr lang="en-US" sz="1400" dirty="0">
                <a:latin typeface="+mn-lt"/>
              </a:rPr>
              <a:t> =  </a:t>
            </a:r>
            <a:r>
              <a:rPr lang="en-US" sz="1400" dirty="0" err="1">
                <a:latin typeface="+mn-lt"/>
              </a:rPr>
              <a:t>conn.</a:t>
            </a:r>
            <a:r>
              <a:rPr lang="en-US" sz="1400" b="1" dirty="0" err="1">
                <a:solidFill>
                  <a:schemeClr val="accent1"/>
                </a:solidFill>
                <a:latin typeface="+mn-lt"/>
              </a:rPr>
              <a:t>getSodaDatabase</a:t>
            </a:r>
            <a:r>
              <a:rPr lang="en-US" sz="1400" dirty="0">
                <a:latin typeface="+mn-lt"/>
              </a:rPr>
              <a:t>();</a:t>
            </a:r>
          </a:p>
          <a:p>
            <a:pPr marL="0" indent="0">
              <a:buNone/>
            </a:pPr>
            <a:r>
              <a:rPr lang="en-US" sz="1400" dirty="0">
                <a:latin typeface="+mn-lt"/>
              </a:rPr>
              <a:t> </a:t>
            </a:r>
            <a:r>
              <a:rPr lang="en-US" sz="1400" dirty="0" err="1">
                <a:latin typeface="+mn-lt"/>
              </a:rPr>
              <a:t>coll</a:t>
            </a:r>
            <a:r>
              <a:rPr lang="en-US" sz="1400" dirty="0">
                <a:latin typeface="+mn-lt"/>
              </a:rPr>
              <a:t> = </a:t>
            </a:r>
            <a:r>
              <a:rPr lang="en-US" sz="1400" dirty="0" err="1">
                <a:latin typeface="+mn-lt"/>
              </a:rPr>
              <a:t>db.</a:t>
            </a:r>
            <a:r>
              <a:rPr lang="en-US" sz="1400" b="1" dirty="0" err="1">
                <a:solidFill>
                  <a:schemeClr val="accent1"/>
                </a:solidFill>
                <a:latin typeface="+mn-lt"/>
              </a:rPr>
              <a:t>createCollection</a:t>
            </a:r>
            <a:r>
              <a:rPr lang="en-US" sz="1400" dirty="0">
                <a:latin typeface="+mn-lt"/>
              </a:rPr>
              <a:t>(“sweets");</a:t>
            </a:r>
          </a:p>
          <a:p>
            <a:pPr marL="0" indent="0">
              <a:buNone/>
            </a:pPr>
            <a:r>
              <a:rPr lang="en-US" sz="1400" dirty="0">
                <a:latin typeface="+mn-lt"/>
              </a:rPr>
              <a:t> </a:t>
            </a:r>
            <a:r>
              <a:rPr lang="en-US" sz="1400" dirty="0" err="1">
                <a:latin typeface="+mn-lt"/>
              </a:rPr>
              <a:t>coll.</a:t>
            </a:r>
            <a:r>
              <a:rPr lang="en-US" sz="1400" b="1" dirty="0" err="1">
                <a:solidFill>
                  <a:schemeClr val="accent1"/>
                </a:solidFill>
                <a:latin typeface="+mn-lt"/>
              </a:rPr>
              <a:t>drop</a:t>
            </a:r>
            <a:r>
              <a:rPr lang="en-US" sz="1400" dirty="0">
                <a:latin typeface="+mn-lt"/>
              </a:rPr>
              <a:t>();</a:t>
            </a:r>
          </a:p>
          <a:p>
            <a:pPr marL="0" indent="0">
              <a:buNone/>
            </a:pPr>
            <a:endParaRPr lang="en-US" sz="1400" dirty="0">
              <a:latin typeface="+mn-lt"/>
            </a:endParaRPr>
          </a:p>
        </p:txBody>
      </p:sp>
      <p:sp>
        <p:nvSpPr>
          <p:cNvPr id="2" name="Title 1"/>
          <p:cNvSpPr>
            <a:spLocks noGrp="1"/>
          </p:cNvSpPr>
          <p:nvPr>
            <p:ph type="title"/>
          </p:nvPr>
        </p:nvSpPr>
        <p:spPr/>
        <p:txBody>
          <a:bodyPr/>
          <a:lstStyle/>
          <a:p>
            <a:r>
              <a:rPr lang="en-US" b="0" dirty="0"/>
              <a:t>SODA - Drivers for </a:t>
            </a:r>
            <a:r>
              <a:rPr lang="en-US" dirty="0"/>
              <a:t>Java, </a:t>
            </a:r>
            <a:r>
              <a:rPr lang="en-US" dirty="0" err="1"/>
              <a:t>node.js</a:t>
            </a:r>
            <a:r>
              <a:rPr lang="en-US" dirty="0"/>
              <a:t>, Python, OCI, PLSQL</a:t>
            </a:r>
          </a:p>
        </p:txBody>
      </p:sp>
      <p:sp>
        <p:nvSpPr>
          <p:cNvPr id="6" name="Content Placeholder 2"/>
          <p:cNvSpPr txBox="1">
            <a:spLocks/>
          </p:cNvSpPr>
          <p:nvPr/>
        </p:nvSpPr>
        <p:spPr>
          <a:xfrm>
            <a:off x="505677" y="4296921"/>
            <a:ext cx="5488723" cy="1761889"/>
          </a:xfrm>
          <a:prstGeom prst="rect">
            <a:avLst/>
          </a:prstGeom>
          <a:solidFill>
            <a:schemeClr val="tx1">
              <a:lumMod val="10000"/>
              <a:lumOff val="90000"/>
            </a:schemeClr>
          </a:solidFill>
          <a:ln>
            <a:solidFill>
              <a:schemeClr val="tx1"/>
            </a:solidFill>
          </a:ln>
          <a:effectLst>
            <a:outerShdw blurRad="50800" dist="38100" dir="8100000" algn="tr" rotWithShape="0">
              <a:prstClr val="black">
                <a:alpha val="40000"/>
              </a:prstClr>
            </a:outerShdw>
          </a:effectLst>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a:t>  </a:t>
            </a:r>
            <a:r>
              <a:rPr lang="en-US" sz="2000" u="sng" dirty="0"/>
              <a:t>Node.js</a:t>
            </a:r>
          </a:p>
          <a:p>
            <a:pPr marL="0" indent="0">
              <a:buNone/>
            </a:pPr>
            <a:r>
              <a:rPr lang="en-US" sz="1400" dirty="0"/>
              <a:t>   conn = await </a:t>
            </a:r>
            <a:r>
              <a:rPr lang="en-US" sz="1400" dirty="0" err="1"/>
              <a:t>oracledb.getConnection</a:t>
            </a:r>
            <a:r>
              <a:rPr lang="en-US" sz="1400" dirty="0"/>
              <a:t>(…);</a:t>
            </a:r>
          </a:p>
          <a:p>
            <a:pPr marL="0" indent="0">
              <a:buNone/>
            </a:pPr>
            <a:r>
              <a:rPr lang="en-US" sz="1400" dirty="0"/>
              <a:t>   </a:t>
            </a:r>
            <a:r>
              <a:rPr lang="en-US" sz="1400" dirty="0" err="1"/>
              <a:t>db</a:t>
            </a:r>
            <a:r>
              <a:rPr lang="en-US" sz="1400" dirty="0"/>
              <a:t> = </a:t>
            </a:r>
            <a:r>
              <a:rPr lang="en-US" sz="1400" dirty="0" err="1"/>
              <a:t>conn.</a:t>
            </a:r>
            <a:r>
              <a:rPr lang="en-US" sz="1400" b="1" dirty="0" err="1">
                <a:solidFill>
                  <a:schemeClr val="accent1"/>
                </a:solidFill>
              </a:rPr>
              <a:t>getSodaDatabase</a:t>
            </a:r>
            <a:r>
              <a:rPr lang="en-US" sz="1400" dirty="0"/>
              <a:t>();</a:t>
            </a:r>
          </a:p>
          <a:p>
            <a:pPr marL="0" indent="0">
              <a:buNone/>
            </a:pPr>
            <a:r>
              <a:rPr lang="en-US" sz="1400" dirty="0"/>
              <a:t>   </a:t>
            </a:r>
            <a:r>
              <a:rPr lang="en-US" sz="1400" dirty="0" err="1"/>
              <a:t>coll</a:t>
            </a:r>
            <a:r>
              <a:rPr lang="en-US" sz="1400" dirty="0"/>
              <a:t> = await </a:t>
            </a:r>
            <a:r>
              <a:rPr lang="en-US" sz="1400" dirty="0" err="1"/>
              <a:t>db.</a:t>
            </a:r>
            <a:r>
              <a:rPr lang="en-US" sz="1400" b="1" dirty="0" err="1">
                <a:solidFill>
                  <a:schemeClr val="accent1"/>
                </a:solidFill>
              </a:rPr>
              <a:t>createCollection</a:t>
            </a:r>
            <a:r>
              <a:rPr lang="en-US" sz="1400" dirty="0"/>
              <a:t>(“sweets");</a:t>
            </a:r>
          </a:p>
          <a:p>
            <a:pPr marL="0" indent="0">
              <a:buNone/>
            </a:pPr>
            <a:r>
              <a:rPr lang="en-US" sz="1400" dirty="0"/>
              <a:t>   await </a:t>
            </a:r>
            <a:r>
              <a:rPr lang="en-US" sz="1400" dirty="0" err="1"/>
              <a:t>coll.</a:t>
            </a:r>
            <a:r>
              <a:rPr lang="en-US" sz="1400" b="1" dirty="0" err="1">
                <a:solidFill>
                  <a:schemeClr val="accent1"/>
                </a:solidFill>
              </a:rPr>
              <a:t>drop</a:t>
            </a:r>
            <a:r>
              <a:rPr lang="en-US" sz="1400" dirty="0"/>
              <a:t>();</a:t>
            </a:r>
          </a:p>
          <a:p>
            <a:pPr marL="0" indent="0">
              <a:buNone/>
            </a:pPr>
            <a:endParaRPr lang="en-US" sz="1400" dirty="0"/>
          </a:p>
          <a:p>
            <a:pPr marL="0" indent="0">
              <a:buNone/>
            </a:pPr>
            <a:endParaRPr lang="en-US" sz="1400" dirty="0"/>
          </a:p>
        </p:txBody>
      </p:sp>
      <p:sp>
        <p:nvSpPr>
          <p:cNvPr id="8" name="Content Placeholder 2"/>
          <p:cNvSpPr txBox="1">
            <a:spLocks/>
          </p:cNvSpPr>
          <p:nvPr/>
        </p:nvSpPr>
        <p:spPr>
          <a:xfrm>
            <a:off x="496533" y="1984136"/>
            <a:ext cx="5497867" cy="1869172"/>
          </a:xfrm>
          <a:prstGeom prst="rect">
            <a:avLst/>
          </a:prstGeom>
          <a:solidFill>
            <a:schemeClr val="tx1">
              <a:lumMod val="10000"/>
              <a:lumOff val="90000"/>
            </a:schemeClr>
          </a:solidFill>
          <a:ln>
            <a:solidFill>
              <a:schemeClr val="tx2">
                <a:lumMod val="10000"/>
                <a:lumOff val="90000"/>
              </a:schemeClr>
            </a:solidFill>
          </a:ln>
          <a:effectLst>
            <a:outerShdw blurRad="50800" dist="38100" dir="8100000" algn="tr" rotWithShape="0">
              <a:prstClr val="black">
                <a:alpha val="40000"/>
              </a:prstClr>
            </a:outerShdw>
          </a:effectLst>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dirty="0"/>
              <a:t>  </a:t>
            </a:r>
            <a:r>
              <a:rPr lang="en-US" sz="2000" u="sng" dirty="0"/>
              <a:t>Java</a:t>
            </a:r>
          </a:p>
          <a:p>
            <a:pPr marL="0" indent="0">
              <a:buNone/>
            </a:pPr>
            <a:r>
              <a:rPr lang="en-US" sz="1400" dirty="0"/>
              <a:t>   </a:t>
            </a:r>
            <a:r>
              <a:rPr lang="en-US" sz="1400" dirty="0" err="1"/>
              <a:t>OracleClient</a:t>
            </a:r>
            <a:r>
              <a:rPr lang="en-US" sz="1400" dirty="0"/>
              <a:t> cl = new </a:t>
            </a:r>
            <a:r>
              <a:rPr lang="en-US" sz="1400" dirty="0" err="1"/>
              <a:t>OracleRDBMSClient</a:t>
            </a:r>
            <a:r>
              <a:rPr lang="en-US" sz="1400" dirty="0"/>
              <a:t>();</a:t>
            </a:r>
          </a:p>
          <a:p>
            <a:pPr marL="0" indent="0">
              <a:buNone/>
            </a:pPr>
            <a:r>
              <a:rPr lang="en-US" sz="1400" dirty="0"/>
              <a:t>   </a:t>
            </a:r>
            <a:r>
              <a:rPr lang="en-US" sz="1400" dirty="0" err="1"/>
              <a:t>OracleDatabase</a:t>
            </a:r>
            <a:r>
              <a:rPr lang="en-US" sz="1400" dirty="0"/>
              <a:t> </a:t>
            </a:r>
            <a:r>
              <a:rPr lang="en-US" sz="1400" dirty="0" err="1"/>
              <a:t>db</a:t>
            </a:r>
            <a:r>
              <a:rPr lang="en-US" sz="1400" dirty="0"/>
              <a:t> = </a:t>
            </a:r>
            <a:r>
              <a:rPr lang="en-US" sz="1400" dirty="0" err="1"/>
              <a:t>cl.</a:t>
            </a:r>
            <a:r>
              <a:rPr lang="en-US" sz="1400" b="1" dirty="0" err="1">
                <a:solidFill>
                  <a:schemeClr val="accent1"/>
                </a:solidFill>
              </a:rPr>
              <a:t>getDatabase</a:t>
            </a:r>
            <a:r>
              <a:rPr lang="en-US" sz="1400" dirty="0"/>
              <a:t>(</a:t>
            </a:r>
            <a:r>
              <a:rPr lang="en-US" sz="1400" dirty="0" err="1"/>
              <a:t>jdbcConnection</a:t>
            </a:r>
            <a:r>
              <a:rPr lang="en-US" sz="1400" dirty="0"/>
              <a:t>);</a:t>
            </a:r>
          </a:p>
          <a:p>
            <a:pPr marL="0" indent="0">
              <a:buNone/>
            </a:pPr>
            <a:r>
              <a:rPr lang="en-US" sz="1400" dirty="0"/>
              <a:t>   </a:t>
            </a:r>
            <a:r>
              <a:rPr lang="en-US" sz="1400" dirty="0" err="1"/>
              <a:t>OracleCollection</a:t>
            </a:r>
            <a:r>
              <a:rPr lang="en-US" sz="1400" dirty="0"/>
              <a:t> </a:t>
            </a:r>
            <a:r>
              <a:rPr lang="en-US" sz="1400" dirty="0" err="1"/>
              <a:t>coll</a:t>
            </a:r>
            <a:r>
              <a:rPr lang="en-US" sz="1400" dirty="0"/>
              <a:t> = </a:t>
            </a:r>
            <a:r>
              <a:rPr lang="en-US" sz="1400" dirty="0" err="1"/>
              <a:t>db.admin</a:t>
            </a:r>
            <a:r>
              <a:rPr lang="en-US" sz="1400" dirty="0"/>
              <a:t>().</a:t>
            </a:r>
            <a:r>
              <a:rPr lang="en-US" sz="1400" b="1" dirty="0" err="1">
                <a:solidFill>
                  <a:schemeClr val="accent1"/>
                </a:solidFill>
              </a:rPr>
              <a:t>createCollection</a:t>
            </a:r>
            <a:r>
              <a:rPr lang="en-US" sz="1400" dirty="0"/>
              <a:t>(“sweets");</a:t>
            </a:r>
          </a:p>
          <a:p>
            <a:pPr marL="0" indent="0">
              <a:buNone/>
            </a:pPr>
            <a:r>
              <a:rPr lang="en-US" sz="1400" dirty="0"/>
              <a:t>   </a:t>
            </a:r>
            <a:r>
              <a:rPr lang="en-US" sz="1400" dirty="0" err="1"/>
              <a:t>coll.admin</a:t>
            </a:r>
            <a:r>
              <a:rPr lang="en-US" sz="1400" dirty="0"/>
              <a:t>().</a:t>
            </a:r>
            <a:r>
              <a:rPr lang="en-US" sz="1400" b="1" dirty="0">
                <a:solidFill>
                  <a:srgbClr val="D1350F"/>
                </a:solidFill>
              </a:rPr>
              <a:t>drop</a:t>
            </a:r>
            <a:r>
              <a:rPr lang="en-US" sz="1400" dirty="0"/>
              <a:t>();</a:t>
            </a:r>
          </a:p>
          <a:p>
            <a:pPr lvl="2"/>
            <a:endParaRPr lang="en-US" sz="1800" dirty="0"/>
          </a:p>
        </p:txBody>
      </p:sp>
      <p:sp>
        <p:nvSpPr>
          <p:cNvPr id="10" name="Content Placeholder 2"/>
          <p:cNvSpPr txBox="1">
            <a:spLocks/>
          </p:cNvSpPr>
          <p:nvPr/>
        </p:nvSpPr>
        <p:spPr>
          <a:xfrm>
            <a:off x="6374460" y="1984134"/>
            <a:ext cx="5055540" cy="1869173"/>
          </a:xfrm>
          <a:prstGeom prst="rect">
            <a:avLst/>
          </a:prstGeom>
          <a:solidFill>
            <a:schemeClr val="tx1">
              <a:lumMod val="10000"/>
              <a:lumOff val="90000"/>
            </a:schemeClr>
          </a:solidFill>
          <a:ln>
            <a:solidFill>
              <a:schemeClr val="tx1"/>
            </a:solidFill>
          </a:ln>
          <a:effectLst>
            <a:outerShdw blurRad="50800" dist="38100" dir="8100000" algn="tr" rotWithShape="0">
              <a:prstClr val="black">
                <a:alpha val="40000"/>
              </a:prstClr>
            </a:outerShdw>
          </a:effectLst>
        </p:spPr>
        <p:txBody>
          <a:bodyPr vert="horz" lIns="0" tIns="0" rIns="0" bIns="0" rtlCol="0">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000" b="1" dirty="0"/>
              <a:t>  </a:t>
            </a:r>
            <a:r>
              <a:rPr lang="en-US" sz="2000" u="sng" dirty="0"/>
              <a:t>PL/SQL</a:t>
            </a:r>
          </a:p>
          <a:p>
            <a:pPr marL="0" indent="0">
              <a:buNone/>
            </a:pPr>
            <a:r>
              <a:rPr lang="en-US" sz="1400" dirty="0"/>
              <a:t>   </a:t>
            </a:r>
            <a:r>
              <a:rPr lang="en-US" sz="1400" dirty="0" err="1"/>
              <a:t>coll</a:t>
            </a:r>
            <a:r>
              <a:rPr lang="en-US" sz="1400" dirty="0"/>
              <a:t> := </a:t>
            </a:r>
            <a:r>
              <a:rPr lang="en-US" sz="1400" dirty="0" err="1"/>
              <a:t>dbms_soda.</a:t>
            </a:r>
            <a:r>
              <a:rPr lang="en-US" sz="1400" b="1" dirty="0" err="1">
                <a:solidFill>
                  <a:schemeClr val="accent1"/>
                </a:solidFill>
              </a:rPr>
              <a:t>create_collection</a:t>
            </a:r>
            <a:r>
              <a:rPr lang="en-US" sz="1400" dirty="0"/>
              <a:t>(‘sweets’);</a:t>
            </a:r>
          </a:p>
          <a:p>
            <a:pPr marL="0" indent="0">
              <a:buNone/>
            </a:pPr>
            <a:r>
              <a:rPr lang="en-US" sz="1400" dirty="0"/>
              <a:t>   call </a:t>
            </a:r>
            <a:r>
              <a:rPr lang="en-US" sz="1400" dirty="0" err="1"/>
              <a:t>dbms_soda.</a:t>
            </a:r>
            <a:r>
              <a:rPr lang="en-US" sz="1400" b="1" dirty="0" err="1">
                <a:solidFill>
                  <a:schemeClr val="accent1"/>
                </a:solidFill>
              </a:rPr>
              <a:t>drop_collection</a:t>
            </a:r>
            <a:r>
              <a:rPr lang="en-US" sz="1400" dirty="0"/>
              <a:t>(‘sweets’);</a:t>
            </a:r>
          </a:p>
          <a:p>
            <a:pPr marL="0" indent="0">
              <a:buNone/>
            </a:pPr>
            <a:endParaRPr lang="en-US" sz="1800" dirty="0"/>
          </a:p>
        </p:txBody>
      </p:sp>
    </p:spTree>
    <p:extLst>
      <p:ext uri="{BB962C8B-B14F-4D97-AF65-F5344CB8AC3E}">
        <p14:creationId xmlns:p14="http://schemas.microsoft.com/office/powerpoint/2010/main" val="181406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F75CDB-DAE5-9C4F-BA81-106E895912E9}"/>
              </a:ext>
            </a:extLst>
          </p:cNvPr>
          <p:cNvSpPr>
            <a:spLocks noGrp="1"/>
          </p:cNvSpPr>
          <p:nvPr>
            <p:ph type="ftr" sz="quarter" idx="3"/>
          </p:nvPr>
        </p:nvSpPr>
        <p:spPr/>
        <p:txBody>
          <a:bodyPr/>
          <a:lstStyle/>
          <a:p>
            <a:r>
              <a:rPr lang="en-US" dirty="0">
                <a:solidFill>
                  <a:srgbClr val="58595B"/>
                </a:solidFill>
              </a:rPr>
              <a:t>Copyright © 2019 Oracle and/or its affiliates - CONFIDENTIAL</a:t>
            </a:r>
          </a:p>
        </p:txBody>
      </p:sp>
      <p:sp>
        <p:nvSpPr>
          <p:cNvPr id="8" name="Content Placeholder 7">
            <a:extLst>
              <a:ext uri="{FF2B5EF4-FFF2-40B4-BE49-F238E27FC236}">
                <a16:creationId xmlns:a16="http://schemas.microsoft.com/office/drawing/2014/main" id="{D16FDC83-9B70-F045-A39A-ED9ECA77CD24}"/>
              </a:ext>
            </a:extLst>
          </p:cNvPr>
          <p:cNvSpPr>
            <a:spLocks noGrp="1"/>
          </p:cNvSpPr>
          <p:nvPr>
            <p:ph type="body" sz="quarter" idx="13"/>
          </p:nvPr>
        </p:nvSpPr>
        <p:spPr/>
        <p:txBody>
          <a:bodyPr/>
          <a:lstStyle/>
          <a:p>
            <a:r>
              <a:rPr lang="en-US" b="1" dirty="0"/>
              <a:t>Polyglot persistence</a:t>
            </a:r>
          </a:p>
          <a:p>
            <a:pPr lvl="1"/>
            <a:r>
              <a:rPr lang="en-US" dirty="0"/>
              <a:t>data pipelines to move out data for OLTP, analytics, search, …</a:t>
            </a:r>
          </a:p>
          <a:p>
            <a:pPr lvl="6"/>
            <a:endParaRPr lang="en-US" dirty="0"/>
          </a:p>
          <a:p>
            <a:pPr marL="274320" lvl="1" algn="r"/>
            <a:endParaRPr lang="en-US" i="1" dirty="0"/>
          </a:p>
          <a:p>
            <a:pPr marL="274320" lvl="1" algn="r"/>
            <a:endParaRPr lang="en-US" i="1" dirty="0"/>
          </a:p>
          <a:p>
            <a:pPr marL="274320" lvl="1" algn="r"/>
            <a:endParaRPr lang="en-US" i="1" dirty="0"/>
          </a:p>
          <a:p>
            <a:pPr marL="274320" lvl="1" algn="r"/>
            <a:endParaRPr lang="en-US" i="1" dirty="0"/>
          </a:p>
          <a:p>
            <a:pPr marL="274320" lvl="1" algn="r"/>
            <a:endParaRPr lang="en-US" sz="2000" i="1" dirty="0"/>
          </a:p>
          <a:p>
            <a:pPr marL="274320" lvl="1" algn="r"/>
            <a:endParaRPr lang="en-US" sz="2000" i="1" dirty="0"/>
          </a:p>
          <a:p>
            <a:pPr marL="274320" lvl="1"/>
            <a:r>
              <a:rPr lang="en-US" sz="2000" i="1" dirty="0"/>
              <a:t>Multiple databases to maintain, patch</a:t>
            </a:r>
          </a:p>
          <a:p>
            <a:pPr marL="274320" lvl="1"/>
            <a:r>
              <a:rPr lang="en-US" sz="2000" i="1" dirty="0"/>
              <a:t>Multiple datasets to backup, administer</a:t>
            </a:r>
            <a:endParaRPr lang="en-US" dirty="0"/>
          </a:p>
        </p:txBody>
      </p:sp>
      <p:sp>
        <p:nvSpPr>
          <p:cNvPr id="7" name="Content Placeholder 6">
            <a:extLst>
              <a:ext uri="{FF2B5EF4-FFF2-40B4-BE49-F238E27FC236}">
                <a16:creationId xmlns:a16="http://schemas.microsoft.com/office/drawing/2014/main" id="{EF55D5A9-ADA7-C048-89FF-E30B3E9C7F39}"/>
              </a:ext>
            </a:extLst>
          </p:cNvPr>
          <p:cNvSpPr>
            <a:spLocks noGrp="1"/>
          </p:cNvSpPr>
          <p:nvPr>
            <p:ph type="body" sz="quarter" idx="12"/>
          </p:nvPr>
        </p:nvSpPr>
        <p:spPr/>
        <p:txBody>
          <a:bodyPr/>
          <a:lstStyle/>
          <a:p>
            <a:r>
              <a:rPr lang="en-US" b="1" dirty="0"/>
              <a:t>Oracle Database </a:t>
            </a:r>
          </a:p>
          <a:p>
            <a:pPr lvl="1"/>
            <a:r>
              <a:rPr lang="en-US" dirty="0"/>
              <a:t>Converged Architecture</a:t>
            </a:r>
          </a:p>
          <a:p>
            <a:endParaRPr lang="en-US" sz="2000" i="1" dirty="0"/>
          </a:p>
        </p:txBody>
      </p:sp>
      <p:sp>
        <p:nvSpPr>
          <p:cNvPr id="5" name="Title 4">
            <a:extLst>
              <a:ext uri="{FF2B5EF4-FFF2-40B4-BE49-F238E27FC236}">
                <a16:creationId xmlns:a16="http://schemas.microsoft.com/office/drawing/2014/main" id="{9AAD0CEF-7D85-3D4E-9B59-A57D74582AE6}"/>
              </a:ext>
            </a:extLst>
          </p:cNvPr>
          <p:cNvSpPr>
            <a:spLocks noGrp="1"/>
          </p:cNvSpPr>
          <p:nvPr>
            <p:ph type="title"/>
          </p:nvPr>
        </p:nvSpPr>
        <p:spPr/>
        <p:txBody>
          <a:bodyPr/>
          <a:lstStyle/>
          <a:p>
            <a:r>
              <a:rPr lang="en-US" dirty="0"/>
              <a:t>Data Strategy </a:t>
            </a:r>
            <a:r>
              <a:rPr lang="en-US" b="1" dirty="0"/>
              <a:t>-</a:t>
            </a:r>
            <a:r>
              <a:rPr lang="en-US" dirty="0"/>
              <a:t> </a:t>
            </a:r>
            <a:r>
              <a:rPr lang="en-US" b="0" dirty="0"/>
              <a:t>Converged vs Polyglot</a:t>
            </a:r>
            <a:endParaRPr lang="en-US" sz="3200" b="0" dirty="0"/>
          </a:p>
        </p:txBody>
      </p:sp>
      <p:sp>
        <p:nvSpPr>
          <p:cNvPr id="50" name="Rounded Rectangle 49">
            <a:extLst>
              <a:ext uri="{FF2B5EF4-FFF2-40B4-BE49-F238E27FC236}">
                <a16:creationId xmlns:a16="http://schemas.microsoft.com/office/drawing/2014/main" id="{FF3A892E-BC70-7341-999F-1A9D44479942}"/>
              </a:ext>
            </a:extLst>
          </p:cNvPr>
          <p:cNvSpPr/>
          <p:nvPr/>
        </p:nvSpPr>
        <p:spPr>
          <a:xfrm>
            <a:off x="6817847" y="2992321"/>
            <a:ext cx="4609701" cy="1793218"/>
          </a:xfrm>
          <a:prstGeom prst="round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b="1" dirty="0"/>
          </a:p>
        </p:txBody>
      </p:sp>
      <p:sp>
        <p:nvSpPr>
          <p:cNvPr id="53" name="Right Arrow 52">
            <a:extLst>
              <a:ext uri="{FF2B5EF4-FFF2-40B4-BE49-F238E27FC236}">
                <a16:creationId xmlns:a16="http://schemas.microsoft.com/office/drawing/2014/main" id="{C2B5C039-57D5-0A4E-AC4E-93031398A26B}"/>
              </a:ext>
            </a:extLst>
          </p:cNvPr>
          <p:cNvSpPr/>
          <p:nvPr/>
        </p:nvSpPr>
        <p:spPr>
          <a:xfrm>
            <a:off x="7019835" y="4396578"/>
            <a:ext cx="4210417" cy="289444"/>
          </a:xfrm>
          <a:prstGeom prst="rightArrow">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4" name="Up-Down Arrow 53">
            <a:extLst>
              <a:ext uri="{FF2B5EF4-FFF2-40B4-BE49-F238E27FC236}">
                <a16:creationId xmlns:a16="http://schemas.microsoft.com/office/drawing/2014/main" id="{B3A0E3C6-8D8A-4E49-9383-CE3E10BB8B7C}"/>
              </a:ext>
            </a:extLst>
          </p:cNvPr>
          <p:cNvSpPr/>
          <p:nvPr/>
        </p:nvSpPr>
        <p:spPr>
          <a:xfrm>
            <a:off x="8571144" y="3990252"/>
            <a:ext cx="195399" cy="494407"/>
          </a:xfrm>
          <a:prstGeom prst="upDownArrow">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5" name="Up-Down Arrow 54">
            <a:extLst>
              <a:ext uri="{FF2B5EF4-FFF2-40B4-BE49-F238E27FC236}">
                <a16:creationId xmlns:a16="http://schemas.microsoft.com/office/drawing/2014/main" id="{1D872F49-9333-244B-82CE-5D5361B5A918}"/>
              </a:ext>
            </a:extLst>
          </p:cNvPr>
          <p:cNvSpPr/>
          <p:nvPr/>
        </p:nvSpPr>
        <p:spPr>
          <a:xfrm>
            <a:off x="7452840" y="3964356"/>
            <a:ext cx="195399" cy="494407"/>
          </a:xfrm>
          <a:prstGeom prst="upDownArrow">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6" name="Up-Down Arrow 55">
            <a:extLst>
              <a:ext uri="{FF2B5EF4-FFF2-40B4-BE49-F238E27FC236}">
                <a16:creationId xmlns:a16="http://schemas.microsoft.com/office/drawing/2014/main" id="{9BFEF371-E99F-A546-97BE-75458FCED102}"/>
              </a:ext>
            </a:extLst>
          </p:cNvPr>
          <p:cNvSpPr/>
          <p:nvPr/>
        </p:nvSpPr>
        <p:spPr>
          <a:xfrm>
            <a:off x="9648406" y="3990252"/>
            <a:ext cx="195399" cy="494407"/>
          </a:xfrm>
          <a:prstGeom prst="upDownArrow">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7" name="Up-Down Arrow 56">
            <a:extLst>
              <a:ext uri="{FF2B5EF4-FFF2-40B4-BE49-F238E27FC236}">
                <a16:creationId xmlns:a16="http://schemas.microsoft.com/office/drawing/2014/main" id="{6AD31FB4-A857-0E40-9CA4-F878E3BD413D}"/>
              </a:ext>
            </a:extLst>
          </p:cNvPr>
          <p:cNvSpPr/>
          <p:nvPr/>
        </p:nvSpPr>
        <p:spPr>
          <a:xfrm>
            <a:off x="10672084" y="3990252"/>
            <a:ext cx="195399" cy="494407"/>
          </a:xfrm>
          <a:prstGeom prst="upDownArrow">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58" name="TextBox 57">
            <a:extLst>
              <a:ext uri="{FF2B5EF4-FFF2-40B4-BE49-F238E27FC236}">
                <a16:creationId xmlns:a16="http://schemas.microsoft.com/office/drawing/2014/main" id="{5B5355F4-77E3-6D4C-8DB2-1D89D28AB7EC}"/>
              </a:ext>
            </a:extLst>
          </p:cNvPr>
          <p:cNvSpPr txBox="1"/>
          <p:nvPr/>
        </p:nvSpPr>
        <p:spPr>
          <a:xfrm>
            <a:off x="7158668" y="3222767"/>
            <a:ext cx="1090757" cy="274670"/>
          </a:xfrm>
          <a:prstGeom prst="rect">
            <a:avLst/>
          </a:prstGeom>
          <a:noFill/>
        </p:spPr>
        <p:txBody>
          <a:bodyPr wrap="square" lIns="0" tIns="0" rIns="0" bIns="0" rtlCol="0">
            <a:noAutofit/>
          </a:bodyPr>
          <a:lstStyle/>
          <a:p>
            <a:pPr>
              <a:lnSpc>
                <a:spcPct val="90000"/>
              </a:lnSpc>
            </a:pPr>
            <a:r>
              <a:rPr lang="en-US" sz="1600" dirty="0" err="1"/>
              <a:t>OracleDB</a:t>
            </a:r>
            <a:endParaRPr lang="en-US" sz="1600" dirty="0"/>
          </a:p>
        </p:txBody>
      </p:sp>
      <p:sp>
        <p:nvSpPr>
          <p:cNvPr id="59" name="TextBox 58">
            <a:extLst>
              <a:ext uri="{FF2B5EF4-FFF2-40B4-BE49-F238E27FC236}">
                <a16:creationId xmlns:a16="http://schemas.microsoft.com/office/drawing/2014/main" id="{5CD9C465-8864-1C43-AC79-EED2428EA825}"/>
              </a:ext>
            </a:extLst>
          </p:cNvPr>
          <p:cNvSpPr txBox="1"/>
          <p:nvPr/>
        </p:nvSpPr>
        <p:spPr>
          <a:xfrm>
            <a:off x="8209708" y="3210614"/>
            <a:ext cx="1009960" cy="237022"/>
          </a:xfrm>
          <a:prstGeom prst="rect">
            <a:avLst/>
          </a:prstGeom>
          <a:noFill/>
        </p:spPr>
        <p:txBody>
          <a:bodyPr wrap="square" lIns="0" tIns="0" rIns="0" bIns="0" rtlCol="0">
            <a:noAutofit/>
          </a:bodyPr>
          <a:lstStyle/>
          <a:p>
            <a:pPr>
              <a:lnSpc>
                <a:spcPct val="90000"/>
              </a:lnSpc>
            </a:pPr>
            <a:r>
              <a:rPr lang="en-US" sz="1600" dirty="0" err="1"/>
              <a:t>mongoDB</a:t>
            </a:r>
            <a:endParaRPr lang="en-US" sz="1600" dirty="0"/>
          </a:p>
        </p:txBody>
      </p:sp>
      <p:sp>
        <p:nvSpPr>
          <p:cNvPr id="60" name="TextBox 59">
            <a:extLst>
              <a:ext uri="{FF2B5EF4-FFF2-40B4-BE49-F238E27FC236}">
                <a16:creationId xmlns:a16="http://schemas.microsoft.com/office/drawing/2014/main" id="{26D8C1B3-9FE9-D040-A35C-C70F492FACFF}"/>
              </a:ext>
            </a:extLst>
          </p:cNvPr>
          <p:cNvSpPr txBox="1"/>
          <p:nvPr/>
        </p:nvSpPr>
        <p:spPr>
          <a:xfrm>
            <a:off x="9215147" y="3211818"/>
            <a:ext cx="1652335" cy="217182"/>
          </a:xfrm>
          <a:prstGeom prst="rect">
            <a:avLst/>
          </a:prstGeom>
          <a:noFill/>
        </p:spPr>
        <p:txBody>
          <a:bodyPr wrap="square" lIns="0" tIns="0" rIns="0" bIns="0" rtlCol="0">
            <a:noAutofit/>
          </a:bodyPr>
          <a:lstStyle/>
          <a:p>
            <a:pPr>
              <a:lnSpc>
                <a:spcPct val="90000"/>
              </a:lnSpc>
            </a:pPr>
            <a:r>
              <a:rPr lang="en-US" sz="1600" dirty="0" err="1"/>
              <a:t>ElasticSearch</a:t>
            </a:r>
            <a:endParaRPr lang="en-US" sz="1600" dirty="0"/>
          </a:p>
        </p:txBody>
      </p:sp>
      <p:sp>
        <p:nvSpPr>
          <p:cNvPr id="28" name="Parallelogram 27">
            <a:extLst>
              <a:ext uri="{FF2B5EF4-FFF2-40B4-BE49-F238E27FC236}">
                <a16:creationId xmlns:a16="http://schemas.microsoft.com/office/drawing/2014/main" id="{07919752-5553-384C-ABDD-E12E55C04600}"/>
              </a:ext>
            </a:extLst>
          </p:cNvPr>
          <p:cNvSpPr/>
          <p:nvPr/>
        </p:nvSpPr>
        <p:spPr>
          <a:xfrm>
            <a:off x="1002323" y="2790591"/>
            <a:ext cx="3068972" cy="3296719"/>
          </a:xfrm>
          <a:prstGeom prst="parallelogram">
            <a:avLst>
              <a:gd name="adj" fmla="val 43570"/>
            </a:avLst>
          </a:prstGeom>
          <a:noFill/>
          <a:ln w="38100">
            <a:solidFill>
              <a:schemeClr val="bg1">
                <a:lumMod val="65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29" name="Triangle 28">
            <a:extLst>
              <a:ext uri="{FF2B5EF4-FFF2-40B4-BE49-F238E27FC236}">
                <a16:creationId xmlns:a16="http://schemas.microsoft.com/office/drawing/2014/main" id="{7F033397-9476-3A41-A21C-4C021AD023C0}"/>
              </a:ext>
            </a:extLst>
          </p:cNvPr>
          <p:cNvSpPr/>
          <p:nvPr/>
        </p:nvSpPr>
        <p:spPr>
          <a:xfrm rot="19812347">
            <a:off x="3145132" y="2711258"/>
            <a:ext cx="151111" cy="121430"/>
          </a:xfrm>
          <a:prstGeom prst="triangle">
            <a:avLst/>
          </a:prstGeom>
          <a:solidFill>
            <a:schemeClr val="bg1">
              <a:lumMod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30" name="Triangle 29">
            <a:extLst>
              <a:ext uri="{FF2B5EF4-FFF2-40B4-BE49-F238E27FC236}">
                <a16:creationId xmlns:a16="http://schemas.microsoft.com/office/drawing/2014/main" id="{757C5306-A8C5-6749-8A90-BE3C5A44EB22}"/>
              </a:ext>
            </a:extLst>
          </p:cNvPr>
          <p:cNvSpPr/>
          <p:nvPr/>
        </p:nvSpPr>
        <p:spPr>
          <a:xfrm rot="19812347">
            <a:off x="1787873" y="6007364"/>
            <a:ext cx="151111" cy="121430"/>
          </a:xfrm>
          <a:prstGeom prst="triangle">
            <a:avLst/>
          </a:prstGeom>
          <a:solidFill>
            <a:schemeClr val="bg1">
              <a:lumMod val="6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pic>
        <p:nvPicPr>
          <p:cNvPr id="32" name="Picture 31" descr="database_rw-yellow.png">
            <a:extLst>
              <a:ext uri="{FF2B5EF4-FFF2-40B4-BE49-F238E27FC236}">
                <a16:creationId xmlns:a16="http://schemas.microsoft.com/office/drawing/2014/main" id="{F49DA41D-E5C8-C94C-AFD5-65C9997B109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484" y="5688865"/>
            <a:ext cx="841248" cy="701855"/>
          </a:xfrm>
          <a:prstGeom prst="rect">
            <a:avLst/>
          </a:prstGeom>
        </p:spPr>
      </p:pic>
      <p:pic>
        <p:nvPicPr>
          <p:cNvPr id="35" name="Picture 34" descr="database_rw-brown.png">
            <a:extLst>
              <a:ext uri="{FF2B5EF4-FFF2-40B4-BE49-F238E27FC236}">
                <a16:creationId xmlns:a16="http://schemas.microsoft.com/office/drawing/2014/main" id="{880293AD-5AC5-D142-A066-4742CDC7EB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9988" y="5049363"/>
            <a:ext cx="841248" cy="701855"/>
          </a:xfrm>
          <a:prstGeom prst="rect">
            <a:avLst/>
          </a:prstGeom>
        </p:spPr>
      </p:pic>
      <p:pic>
        <p:nvPicPr>
          <p:cNvPr id="39" name="Picture 38" descr="database_rw-green.png">
            <a:extLst>
              <a:ext uri="{FF2B5EF4-FFF2-40B4-BE49-F238E27FC236}">
                <a16:creationId xmlns:a16="http://schemas.microsoft.com/office/drawing/2014/main" id="{307AB3C1-3E08-F748-B3AE-4666D659DB6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712121" y="3184530"/>
            <a:ext cx="841248" cy="701855"/>
          </a:xfrm>
          <a:prstGeom prst="rect">
            <a:avLst/>
          </a:prstGeom>
        </p:spPr>
      </p:pic>
      <p:sp>
        <p:nvSpPr>
          <p:cNvPr id="43" name="TextBox 42">
            <a:extLst>
              <a:ext uri="{FF2B5EF4-FFF2-40B4-BE49-F238E27FC236}">
                <a16:creationId xmlns:a16="http://schemas.microsoft.com/office/drawing/2014/main" id="{99F30F12-397D-C647-897A-10E99761FFA5}"/>
              </a:ext>
            </a:extLst>
          </p:cNvPr>
          <p:cNvSpPr txBox="1"/>
          <p:nvPr/>
        </p:nvSpPr>
        <p:spPr>
          <a:xfrm>
            <a:off x="2628994" y="3457925"/>
            <a:ext cx="559357" cy="209100"/>
          </a:xfrm>
          <a:prstGeom prst="rect">
            <a:avLst/>
          </a:prstGeom>
          <a:noFill/>
        </p:spPr>
        <p:txBody>
          <a:bodyPr wrap="none" lIns="0" tIns="0" rIns="0" bIns="0" rtlCol="0">
            <a:noAutofit/>
          </a:bodyPr>
          <a:lstStyle/>
          <a:p>
            <a:pPr>
              <a:lnSpc>
                <a:spcPct val="90000"/>
              </a:lnSpc>
            </a:pPr>
            <a:r>
              <a:rPr lang="en-US" sz="1400" dirty="0"/>
              <a:t>JSON</a:t>
            </a:r>
          </a:p>
        </p:txBody>
      </p:sp>
      <p:pic>
        <p:nvPicPr>
          <p:cNvPr id="44" name="Picture 43" descr="json.png">
            <a:extLst>
              <a:ext uri="{FF2B5EF4-FFF2-40B4-BE49-F238E27FC236}">
                <a16:creationId xmlns:a16="http://schemas.microsoft.com/office/drawing/2014/main" id="{6888FFD6-9778-3F45-B3D4-615AD7065C5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68363" y="3447536"/>
            <a:ext cx="367894" cy="181389"/>
          </a:xfrm>
          <a:prstGeom prst="rect">
            <a:avLst/>
          </a:prstGeom>
        </p:spPr>
      </p:pic>
      <p:sp>
        <p:nvSpPr>
          <p:cNvPr id="46" name="TextBox 45">
            <a:extLst>
              <a:ext uri="{FF2B5EF4-FFF2-40B4-BE49-F238E27FC236}">
                <a16:creationId xmlns:a16="http://schemas.microsoft.com/office/drawing/2014/main" id="{40B99EE7-8002-5440-B286-DD3FBC4D42C9}"/>
              </a:ext>
            </a:extLst>
          </p:cNvPr>
          <p:cNvSpPr txBox="1"/>
          <p:nvPr/>
        </p:nvSpPr>
        <p:spPr>
          <a:xfrm>
            <a:off x="1920790" y="4686799"/>
            <a:ext cx="559370" cy="232256"/>
          </a:xfrm>
          <a:prstGeom prst="rect">
            <a:avLst/>
          </a:prstGeom>
          <a:noFill/>
        </p:spPr>
        <p:txBody>
          <a:bodyPr wrap="none" lIns="0" tIns="0" rIns="0" bIns="0" rtlCol="0">
            <a:noAutofit/>
          </a:bodyPr>
          <a:lstStyle/>
          <a:p>
            <a:pPr>
              <a:lnSpc>
                <a:spcPct val="90000"/>
              </a:lnSpc>
            </a:pPr>
            <a:r>
              <a:rPr lang="en-US" sz="1400" dirty="0"/>
              <a:t>Graph</a:t>
            </a:r>
          </a:p>
        </p:txBody>
      </p:sp>
      <p:grpSp>
        <p:nvGrpSpPr>
          <p:cNvPr id="9" name="Group 8">
            <a:extLst>
              <a:ext uri="{FF2B5EF4-FFF2-40B4-BE49-F238E27FC236}">
                <a16:creationId xmlns:a16="http://schemas.microsoft.com/office/drawing/2014/main" id="{89EBDB19-1FB0-CA41-A335-F0B35292DC8E}"/>
              </a:ext>
            </a:extLst>
          </p:cNvPr>
          <p:cNvGrpSpPr/>
          <p:nvPr/>
        </p:nvGrpSpPr>
        <p:grpSpPr>
          <a:xfrm>
            <a:off x="1161788" y="4364179"/>
            <a:ext cx="841248" cy="701855"/>
            <a:chOff x="1504103" y="4674759"/>
            <a:chExt cx="841248" cy="701855"/>
          </a:xfrm>
        </p:grpSpPr>
        <p:pic>
          <p:nvPicPr>
            <p:cNvPr id="34" name="Picture 33" descr="database_rw-light-brown.png">
              <a:extLst>
                <a:ext uri="{FF2B5EF4-FFF2-40B4-BE49-F238E27FC236}">
                  <a16:creationId xmlns:a16="http://schemas.microsoft.com/office/drawing/2014/main" id="{8E5856A3-2BA6-714D-A23E-C0BBC78D806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504103" y="4674759"/>
              <a:ext cx="841248" cy="701855"/>
            </a:xfrm>
            <a:prstGeom prst="rect">
              <a:avLst/>
            </a:prstGeom>
          </p:spPr>
        </p:pic>
        <p:pic>
          <p:nvPicPr>
            <p:cNvPr id="47" name="Picture 46" descr="rdf.png">
              <a:extLst>
                <a:ext uri="{FF2B5EF4-FFF2-40B4-BE49-F238E27FC236}">
                  <a16:creationId xmlns:a16="http://schemas.microsoft.com/office/drawing/2014/main" id="{B8D09EC2-75E3-2F4F-86DB-27A48517ADC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764909" y="4932071"/>
              <a:ext cx="340264" cy="224800"/>
            </a:xfrm>
            <a:prstGeom prst="rect">
              <a:avLst/>
            </a:prstGeom>
          </p:spPr>
        </p:pic>
      </p:grpSp>
      <p:sp>
        <p:nvSpPr>
          <p:cNvPr id="49" name="TextBox 48">
            <a:extLst>
              <a:ext uri="{FF2B5EF4-FFF2-40B4-BE49-F238E27FC236}">
                <a16:creationId xmlns:a16="http://schemas.microsoft.com/office/drawing/2014/main" id="{C797B7B5-AD37-7F4D-8E23-843D66444EF1}"/>
              </a:ext>
            </a:extLst>
          </p:cNvPr>
          <p:cNvSpPr txBox="1"/>
          <p:nvPr/>
        </p:nvSpPr>
        <p:spPr>
          <a:xfrm>
            <a:off x="2323660" y="4080015"/>
            <a:ext cx="559369" cy="209100"/>
          </a:xfrm>
          <a:prstGeom prst="rect">
            <a:avLst/>
          </a:prstGeom>
          <a:noFill/>
        </p:spPr>
        <p:txBody>
          <a:bodyPr wrap="none" lIns="0" tIns="0" rIns="0" bIns="0" rtlCol="0">
            <a:noAutofit/>
          </a:bodyPr>
          <a:lstStyle/>
          <a:p>
            <a:pPr algn="r">
              <a:lnSpc>
                <a:spcPct val="90000"/>
              </a:lnSpc>
            </a:pPr>
            <a:r>
              <a:rPr lang="en-US" sz="1400" dirty="0"/>
              <a:t>Key Value</a:t>
            </a:r>
          </a:p>
        </p:txBody>
      </p:sp>
      <p:grpSp>
        <p:nvGrpSpPr>
          <p:cNvPr id="10" name="Group 9">
            <a:extLst>
              <a:ext uri="{FF2B5EF4-FFF2-40B4-BE49-F238E27FC236}">
                <a16:creationId xmlns:a16="http://schemas.microsoft.com/office/drawing/2014/main" id="{F2F205A0-408F-5E41-93BA-2C36F9995E6B}"/>
              </a:ext>
            </a:extLst>
          </p:cNvPr>
          <p:cNvGrpSpPr/>
          <p:nvPr/>
        </p:nvGrpSpPr>
        <p:grpSpPr>
          <a:xfrm>
            <a:off x="1424255" y="3763759"/>
            <a:ext cx="841248" cy="701855"/>
            <a:chOff x="1766570" y="4074339"/>
            <a:chExt cx="841248" cy="701855"/>
          </a:xfrm>
        </p:grpSpPr>
        <p:pic>
          <p:nvPicPr>
            <p:cNvPr id="41" name="Picture 40" descr="database_rw-blue.png">
              <a:extLst>
                <a:ext uri="{FF2B5EF4-FFF2-40B4-BE49-F238E27FC236}">
                  <a16:creationId xmlns:a16="http://schemas.microsoft.com/office/drawing/2014/main" id="{C363C818-3CD5-7F45-93EB-60B92C9FDFB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66570" y="4074339"/>
              <a:ext cx="841248" cy="701855"/>
            </a:xfrm>
            <a:prstGeom prst="rect">
              <a:avLst/>
            </a:prstGeom>
          </p:spPr>
        </p:pic>
        <p:sp>
          <p:nvSpPr>
            <p:cNvPr id="65" name="TextBox 64">
              <a:extLst>
                <a:ext uri="{FF2B5EF4-FFF2-40B4-BE49-F238E27FC236}">
                  <a16:creationId xmlns:a16="http://schemas.microsoft.com/office/drawing/2014/main" id="{6FF2638D-C768-BF4A-AFC7-79C3B6708A49}"/>
                </a:ext>
              </a:extLst>
            </p:cNvPr>
            <p:cNvSpPr txBox="1"/>
            <p:nvPr/>
          </p:nvSpPr>
          <p:spPr>
            <a:xfrm>
              <a:off x="2015085" y="4378450"/>
              <a:ext cx="480521" cy="160474"/>
            </a:xfrm>
            <a:prstGeom prst="rect">
              <a:avLst/>
            </a:prstGeom>
            <a:noFill/>
          </p:spPr>
          <p:txBody>
            <a:bodyPr wrap="square" lIns="0" tIns="0" rIns="0" bIns="0" rtlCol="0">
              <a:noAutofit/>
            </a:bodyPr>
            <a:lstStyle/>
            <a:p>
              <a:pPr>
                <a:lnSpc>
                  <a:spcPct val="90000"/>
                </a:lnSpc>
              </a:pPr>
              <a:r>
                <a:rPr lang="en-US" sz="1100" dirty="0">
                  <a:solidFill>
                    <a:schemeClr val="bg1"/>
                  </a:solidFill>
                </a:rPr>
                <a:t>NoSQL</a:t>
              </a:r>
            </a:p>
          </p:txBody>
        </p:sp>
      </p:grpSp>
      <p:grpSp>
        <p:nvGrpSpPr>
          <p:cNvPr id="66" name="Group 65">
            <a:extLst>
              <a:ext uri="{FF2B5EF4-FFF2-40B4-BE49-F238E27FC236}">
                <a16:creationId xmlns:a16="http://schemas.microsoft.com/office/drawing/2014/main" id="{D1BDDC19-70E0-1747-8C22-C7A95EC9E7B6}"/>
              </a:ext>
            </a:extLst>
          </p:cNvPr>
          <p:cNvGrpSpPr/>
          <p:nvPr/>
        </p:nvGrpSpPr>
        <p:grpSpPr>
          <a:xfrm>
            <a:off x="1950124" y="2568742"/>
            <a:ext cx="1576501" cy="703497"/>
            <a:chOff x="5233336" y="1827313"/>
            <a:chExt cx="1576501" cy="843215"/>
          </a:xfrm>
        </p:grpSpPr>
        <p:pic>
          <p:nvPicPr>
            <p:cNvPr id="67" name="Picture 66" descr="database_rw-red.png">
              <a:extLst>
                <a:ext uri="{FF2B5EF4-FFF2-40B4-BE49-F238E27FC236}">
                  <a16:creationId xmlns:a16="http://schemas.microsoft.com/office/drawing/2014/main" id="{F149C7D6-0699-1140-A66F-5267AA83FCA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233336" y="1827313"/>
              <a:ext cx="843215" cy="843215"/>
            </a:xfrm>
            <a:prstGeom prst="rect">
              <a:avLst/>
            </a:prstGeom>
          </p:spPr>
        </p:pic>
        <p:grpSp>
          <p:nvGrpSpPr>
            <p:cNvPr id="68" name="Group 67">
              <a:extLst>
                <a:ext uri="{FF2B5EF4-FFF2-40B4-BE49-F238E27FC236}">
                  <a16:creationId xmlns:a16="http://schemas.microsoft.com/office/drawing/2014/main" id="{87E5178E-6962-704B-9687-CB4F45E43077}"/>
                </a:ext>
              </a:extLst>
            </p:cNvPr>
            <p:cNvGrpSpPr/>
            <p:nvPr/>
          </p:nvGrpSpPr>
          <p:grpSpPr>
            <a:xfrm>
              <a:off x="5490505" y="2140610"/>
              <a:ext cx="1319332" cy="250628"/>
              <a:chOff x="5022660" y="3226512"/>
              <a:chExt cx="1319679" cy="250693"/>
            </a:xfrm>
          </p:grpSpPr>
          <p:sp>
            <p:nvSpPr>
              <p:cNvPr id="69" name="TextBox 68">
                <a:extLst>
                  <a:ext uri="{FF2B5EF4-FFF2-40B4-BE49-F238E27FC236}">
                    <a16:creationId xmlns:a16="http://schemas.microsoft.com/office/drawing/2014/main" id="{BD084551-5DA3-894A-AFAF-BEE0C2915476}"/>
                  </a:ext>
                </a:extLst>
              </p:cNvPr>
              <p:cNvSpPr txBox="1"/>
              <p:nvPr/>
            </p:nvSpPr>
            <p:spPr>
              <a:xfrm>
                <a:off x="5782824" y="3226512"/>
                <a:ext cx="559515" cy="250693"/>
              </a:xfrm>
              <a:prstGeom prst="rect">
                <a:avLst/>
              </a:prstGeom>
              <a:noFill/>
            </p:spPr>
            <p:txBody>
              <a:bodyPr wrap="none" lIns="0" tIns="0" rIns="0" bIns="0" rtlCol="0">
                <a:noAutofit/>
              </a:bodyPr>
              <a:lstStyle/>
              <a:p>
                <a:pPr>
                  <a:lnSpc>
                    <a:spcPct val="90000"/>
                  </a:lnSpc>
                </a:pPr>
                <a:r>
                  <a:rPr lang="en-US" sz="1400" dirty="0"/>
                  <a:t>Relational</a:t>
                </a:r>
              </a:p>
            </p:txBody>
          </p:sp>
          <p:pic>
            <p:nvPicPr>
              <p:cNvPr id="70" name="Picture 69">
                <a:extLst>
                  <a:ext uri="{FF2B5EF4-FFF2-40B4-BE49-F238E27FC236}">
                    <a16:creationId xmlns:a16="http://schemas.microsoft.com/office/drawing/2014/main" id="{40DDC5DE-6A14-2C49-A60A-AFEF1C62A4E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22660" y="3252613"/>
                <a:ext cx="332894" cy="206107"/>
              </a:xfrm>
              <a:prstGeom prst="rect">
                <a:avLst/>
              </a:prstGeom>
            </p:spPr>
          </p:pic>
        </p:grpSp>
      </p:grpSp>
      <p:sp>
        <p:nvSpPr>
          <p:cNvPr id="71" name="TextBox 70">
            <a:extLst>
              <a:ext uri="{FF2B5EF4-FFF2-40B4-BE49-F238E27FC236}">
                <a16:creationId xmlns:a16="http://schemas.microsoft.com/office/drawing/2014/main" id="{A0878E88-ED72-4343-A755-E5A7040E5D37}"/>
              </a:ext>
            </a:extLst>
          </p:cNvPr>
          <p:cNvSpPr txBox="1"/>
          <p:nvPr/>
        </p:nvSpPr>
        <p:spPr>
          <a:xfrm>
            <a:off x="1647273" y="5280014"/>
            <a:ext cx="559369" cy="209100"/>
          </a:xfrm>
          <a:prstGeom prst="rect">
            <a:avLst/>
          </a:prstGeom>
          <a:noFill/>
        </p:spPr>
        <p:txBody>
          <a:bodyPr wrap="none" lIns="0" tIns="0" rIns="0" bIns="0" rtlCol="0">
            <a:noAutofit/>
          </a:bodyPr>
          <a:lstStyle/>
          <a:p>
            <a:pPr>
              <a:lnSpc>
                <a:spcPct val="90000"/>
              </a:lnSpc>
            </a:pPr>
            <a:r>
              <a:rPr lang="en-US" sz="1400" dirty="0"/>
              <a:t>Spatial</a:t>
            </a:r>
          </a:p>
        </p:txBody>
      </p:sp>
      <p:grpSp>
        <p:nvGrpSpPr>
          <p:cNvPr id="72" name="Group 71">
            <a:extLst>
              <a:ext uri="{FF2B5EF4-FFF2-40B4-BE49-F238E27FC236}">
                <a16:creationId xmlns:a16="http://schemas.microsoft.com/office/drawing/2014/main" id="{C9E93C45-724B-5049-A956-57A09A7D3F03}"/>
              </a:ext>
            </a:extLst>
          </p:cNvPr>
          <p:cNvGrpSpPr/>
          <p:nvPr/>
        </p:nvGrpSpPr>
        <p:grpSpPr>
          <a:xfrm>
            <a:off x="671107" y="5840231"/>
            <a:ext cx="1374054" cy="339061"/>
            <a:chOff x="3709018" y="5989540"/>
            <a:chExt cx="1373700" cy="406400"/>
          </a:xfrm>
        </p:grpSpPr>
        <p:sp>
          <p:nvSpPr>
            <p:cNvPr id="73" name="TextBox 72">
              <a:extLst>
                <a:ext uri="{FF2B5EF4-FFF2-40B4-BE49-F238E27FC236}">
                  <a16:creationId xmlns:a16="http://schemas.microsoft.com/office/drawing/2014/main" id="{203338A4-C847-014C-91E1-2664A548E7B5}"/>
                </a:ext>
              </a:extLst>
            </p:cNvPr>
            <p:cNvSpPr txBox="1"/>
            <p:nvPr/>
          </p:nvSpPr>
          <p:spPr>
            <a:xfrm>
              <a:off x="4523495" y="6029886"/>
              <a:ext cx="559223" cy="250628"/>
            </a:xfrm>
            <a:prstGeom prst="rect">
              <a:avLst/>
            </a:prstGeom>
            <a:noFill/>
          </p:spPr>
          <p:txBody>
            <a:bodyPr wrap="none" lIns="0" tIns="0" rIns="0" bIns="0" rtlCol="0">
              <a:noAutofit/>
            </a:bodyPr>
            <a:lstStyle/>
            <a:p>
              <a:pPr>
                <a:lnSpc>
                  <a:spcPct val="90000"/>
                </a:lnSpc>
              </a:pPr>
              <a:r>
                <a:rPr lang="en-US" sz="1400" dirty="0"/>
                <a:t>Files</a:t>
              </a:r>
            </a:p>
          </p:txBody>
        </p:sp>
        <p:pic>
          <p:nvPicPr>
            <p:cNvPr id="74" name="Picture 73" descr="file-storage.png">
              <a:extLst>
                <a:ext uri="{FF2B5EF4-FFF2-40B4-BE49-F238E27FC236}">
                  <a16:creationId xmlns:a16="http://schemas.microsoft.com/office/drawing/2014/main" id="{CEBBA969-50CE-1540-B735-F257729C782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709018" y="5989540"/>
              <a:ext cx="406294" cy="406400"/>
            </a:xfrm>
            <a:prstGeom prst="rect">
              <a:avLst/>
            </a:prstGeom>
          </p:spPr>
        </p:pic>
      </p:grpSp>
      <p:pic>
        <p:nvPicPr>
          <p:cNvPr id="75" name="Picture 74" descr="database_rw-red.png">
            <a:extLst>
              <a:ext uri="{FF2B5EF4-FFF2-40B4-BE49-F238E27FC236}">
                <a16:creationId xmlns:a16="http://schemas.microsoft.com/office/drawing/2014/main" id="{A375CAD5-B3FD-6F40-A8DF-778B2B6B283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687435" y="3562475"/>
            <a:ext cx="1669336" cy="1668205"/>
          </a:xfrm>
          <a:prstGeom prst="rect">
            <a:avLst/>
          </a:prstGeom>
        </p:spPr>
      </p:pic>
      <p:pic>
        <p:nvPicPr>
          <p:cNvPr id="76" name="Picture 75">
            <a:extLst>
              <a:ext uri="{FF2B5EF4-FFF2-40B4-BE49-F238E27FC236}">
                <a16:creationId xmlns:a16="http://schemas.microsoft.com/office/drawing/2014/main" id="{E7AF4DA0-67D7-894F-996E-FE789F64B8B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43652" y="5235267"/>
            <a:ext cx="431800" cy="360252"/>
          </a:xfrm>
          <a:prstGeom prst="rect">
            <a:avLst/>
          </a:prstGeom>
        </p:spPr>
      </p:pic>
      <p:grpSp>
        <p:nvGrpSpPr>
          <p:cNvPr id="6" name="Group 5">
            <a:extLst>
              <a:ext uri="{FF2B5EF4-FFF2-40B4-BE49-F238E27FC236}">
                <a16:creationId xmlns:a16="http://schemas.microsoft.com/office/drawing/2014/main" id="{39E4D257-87A0-3040-B30C-53370C97A97C}"/>
              </a:ext>
            </a:extLst>
          </p:cNvPr>
          <p:cNvGrpSpPr/>
          <p:nvPr/>
        </p:nvGrpSpPr>
        <p:grpSpPr>
          <a:xfrm>
            <a:off x="8217622" y="3400819"/>
            <a:ext cx="841248" cy="701855"/>
            <a:chOff x="7139702" y="3689562"/>
            <a:chExt cx="841248" cy="701855"/>
          </a:xfrm>
        </p:grpSpPr>
        <p:pic>
          <p:nvPicPr>
            <p:cNvPr id="83" name="Picture 82" descr="database_rw-green.png">
              <a:extLst>
                <a:ext uri="{FF2B5EF4-FFF2-40B4-BE49-F238E27FC236}">
                  <a16:creationId xmlns:a16="http://schemas.microsoft.com/office/drawing/2014/main" id="{90E28612-B315-F342-BA7F-F5E4BB455FF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39702" y="3689562"/>
              <a:ext cx="841248" cy="701855"/>
            </a:xfrm>
            <a:prstGeom prst="rect">
              <a:avLst/>
            </a:prstGeom>
          </p:spPr>
        </p:pic>
        <p:pic>
          <p:nvPicPr>
            <p:cNvPr id="84" name="Picture 83" descr="json.png">
              <a:extLst>
                <a:ext uri="{FF2B5EF4-FFF2-40B4-BE49-F238E27FC236}">
                  <a16:creationId xmlns:a16="http://schemas.microsoft.com/office/drawing/2014/main" id="{733CC2E9-1A95-314E-BFE3-586C40FF344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95944" y="3952568"/>
              <a:ext cx="367894" cy="181389"/>
            </a:xfrm>
            <a:prstGeom prst="rect">
              <a:avLst/>
            </a:prstGeom>
          </p:spPr>
        </p:pic>
      </p:grpSp>
      <p:grpSp>
        <p:nvGrpSpPr>
          <p:cNvPr id="85" name="Group 84">
            <a:extLst>
              <a:ext uri="{FF2B5EF4-FFF2-40B4-BE49-F238E27FC236}">
                <a16:creationId xmlns:a16="http://schemas.microsoft.com/office/drawing/2014/main" id="{51C1288F-7FA5-BA48-BEDB-EEF341A15915}"/>
              </a:ext>
            </a:extLst>
          </p:cNvPr>
          <p:cNvGrpSpPr/>
          <p:nvPr/>
        </p:nvGrpSpPr>
        <p:grpSpPr>
          <a:xfrm>
            <a:off x="7114072" y="3391805"/>
            <a:ext cx="843215" cy="703497"/>
            <a:chOff x="5233336" y="1827313"/>
            <a:chExt cx="843215" cy="843215"/>
          </a:xfrm>
        </p:grpSpPr>
        <p:pic>
          <p:nvPicPr>
            <p:cNvPr id="86" name="Picture 85" descr="database_rw-red.png">
              <a:extLst>
                <a:ext uri="{FF2B5EF4-FFF2-40B4-BE49-F238E27FC236}">
                  <a16:creationId xmlns:a16="http://schemas.microsoft.com/office/drawing/2014/main" id="{46E79C1F-096E-8349-BD18-FABA9ED04F9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233336" y="1827313"/>
              <a:ext cx="843215" cy="843215"/>
            </a:xfrm>
            <a:prstGeom prst="rect">
              <a:avLst/>
            </a:prstGeom>
          </p:spPr>
        </p:pic>
        <p:pic>
          <p:nvPicPr>
            <p:cNvPr id="89" name="Picture 88">
              <a:extLst>
                <a:ext uri="{FF2B5EF4-FFF2-40B4-BE49-F238E27FC236}">
                  <a16:creationId xmlns:a16="http://schemas.microsoft.com/office/drawing/2014/main" id="{3FD3151D-A5CB-FC4A-BE82-B5CD3B08ABD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490505" y="2166705"/>
              <a:ext cx="332806" cy="206053"/>
            </a:xfrm>
            <a:prstGeom prst="rect">
              <a:avLst/>
            </a:prstGeom>
          </p:spPr>
        </p:pic>
      </p:grpSp>
      <p:grpSp>
        <p:nvGrpSpPr>
          <p:cNvPr id="97" name="Group 96">
            <a:extLst>
              <a:ext uri="{FF2B5EF4-FFF2-40B4-BE49-F238E27FC236}">
                <a16:creationId xmlns:a16="http://schemas.microsoft.com/office/drawing/2014/main" id="{B2A10956-0824-184E-816E-75B2366811DA}"/>
              </a:ext>
            </a:extLst>
          </p:cNvPr>
          <p:cNvGrpSpPr/>
          <p:nvPr/>
        </p:nvGrpSpPr>
        <p:grpSpPr>
          <a:xfrm>
            <a:off x="9296316" y="3397848"/>
            <a:ext cx="841248" cy="701855"/>
            <a:chOff x="1750753" y="4024551"/>
            <a:chExt cx="841248" cy="701855"/>
          </a:xfrm>
        </p:grpSpPr>
        <p:pic>
          <p:nvPicPr>
            <p:cNvPr id="98" name="Picture 97" descr="database_rw-blue.png">
              <a:extLst>
                <a:ext uri="{FF2B5EF4-FFF2-40B4-BE49-F238E27FC236}">
                  <a16:creationId xmlns:a16="http://schemas.microsoft.com/office/drawing/2014/main" id="{9115B586-0247-4B4D-9B19-993D7C004D6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50753" y="4024551"/>
              <a:ext cx="841248" cy="701855"/>
            </a:xfrm>
            <a:prstGeom prst="rect">
              <a:avLst/>
            </a:prstGeom>
          </p:spPr>
        </p:pic>
        <p:sp>
          <p:nvSpPr>
            <p:cNvPr id="99" name="TextBox 98">
              <a:extLst>
                <a:ext uri="{FF2B5EF4-FFF2-40B4-BE49-F238E27FC236}">
                  <a16:creationId xmlns:a16="http://schemas.microsoft.com/office/drawing/2014/main" id="{B25716A8-6ADE-F04B-9012-DAED3E572F10}"/>
                </a:ext>
              </a:extLst>
            </p:cNvPr>
            <p:cNvSpPr txBox="1"/>
            <p:nvPr/>
          </p:nvSpPr>
          <p:spPr>
            <a:xfrm>
              <a:off x="2025182" y="4330029"/>
              <a:ext cx="480521" cy="160474"/>
            </a:xfrm>
            <a:prstGeom prst="rect">
              <a:avLst/>
            </a:prstGeom>
            <a:noFill/>
          </p:spPr>
          <p:txBody>
            <a:bodyPr wrap="square" lIns="0" tIns="0" rIns="0" bIns="0" rtlCol="0">
              <a:noAutofit/>
            </a:bodyPr>
            <a:lstStyle/>
            <a:p>
              <a:pPr>
                <a:lnSpc>
                  <a:spcPct val="90000"/>
                </a:lnSpc>
              </a:pPr>
              <a:r>
                <a:rPr lang="en-US" sz="1100" b="1" dirty="0">
                  <a:solidFill>
                    <a:schemeClr val="bg1"/>
                  </a:solidFill>
                </a:rPr>
                <a:t>TEXT</a:t>
              </a:r>
            </a:p>
          </p:txBody>
        </p:sp>
      </p:grpSp>
      <p:grpSp>
        <p:nvGrpSpPr>
          <p:cNvPr id="11" name="Group 10">
            <a:extLst>
              <a:ext uri="{FF2B5EF4-FFF2-40B4-BE49-F238E27FC236}">
                <a16:creationId xmlns:a16="http://schemas.microsoft.com/office/drawing/2014/main" id="{13753DF5-582D-3046-8EA7-F86FF206C51F}"/>
              </a:ext>
            </a:extLst>
          </p:cNvPr>
          <p:cNvGrpSpPr/>
          <p:nvPr/>
        </p:nvGrpSpPr>
        <p:grpSpPr>
          <a:xfrm>
            <a:off x="10349161" y="3407188"/>
            <a:ext cx="841248" cy="701855"/>
            <a:chOff x="10478182" y="3407188"/>
            <a:chExt cx="841248" cy="701855"/>
          </a:xfrm>
        </p:grpSpPr>
        <p:pic>
          <p:nvPicPr>
            <p:cNvPr id="95" name="Picture 94" descr="database_rw-light-brown.png">
              <a:extLst>
                <a:ext uri="{FF2B5EF4-FFF2-40B4-BE49-F238E27FC236}">
                  <a16:creationId xmlns:a16="http://schemas.microsoft.com/office/drawing/2014/main" id="{4FE91A52-F9A5-CE49-B497-71B6F9309F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78182" y="3407188"/>
              <a:ext cx="841248" cy="701855"/>
            </a:xfrm>
            <a:prstGeom prst="rect">
              <a:avLst/>
            </a:prstGeom>
          </p:spPr>
        </p:pic>
        <p:sp>
          <p:nvSpPr>
            <p:cNvPr id="100" name="TextBox 99">
              <a:extLst>
                <a:ext uri="{FF2B5EF4-FFF2-40B4-BE49-F238E27FC236}">
                  <a16:creationId xmlns:a16="http://schemas.microsoft.com/office/drawing/2014/main" id="{C7F8FE8B-6238-B64F-A406-F6D19008E316}"/>
                </a:ext>
              </a:extLst>
            </p:cNvPr>
            <p:cNvSpPr txBox="1"/>
            <p:nvPr/>
          </p:nvSpPr>
          <p:spPr>
            <a:xfrm>
              <a:off x="10619127" y="3653565"/>
              <a:ext cx="559357" cy="209100"/>
            </a:xfrm>
            <a:prstGeom prst="rect">
              <a:avLst/>
            </a:prstGeom>
            <a:noFill/>
          </p:spPr>
          <p:txBody>
            <a:bodyPr wrap="none" lIns="0" tIns="0" rIns="0" bIns="0" rtlCol="0">
              <a:noAutofit/>
            </a:bodyPr>
            <a:lstStyle/>
            <a:p>
              <a:pPr algn="ctr">
                <a:lnSpc>
                  <a:spcPct val="90000"/>
                </a:lnSpc>
              </a:pPr>
              <a:r>
                <a:rPr lang="en-US" sz="1400" b="1" dirty="0">
                  <a:solidFill>
                    <a:schemeClr val="bg1"/>
                  </a:solidFill>
                </a:rPr>
                <a:t>……..</a:t>
              </a:r>
            </a:p>
          </p:txBody>
        </p:sp>
      </p:grpSp>
      <p:sp>
        <p:nvSpPr>
          <p:cNvPr id="12" name="TextBox 11">
            <a:extLst>
              <a:ext uri="{FF2B5EF4-FFF2-40B4-BE49-F238E27FC236}">
                <a16:creationId xmlns:a16="http://schemas.microsoft.com/office/drawing/2014/main" id="{1E5B2EA7-4432-AF41-AC77-C31A39EA3C9F}"/>
              </a:ext>
            </a:extLst>
          </p:cNvPr>
          <p:cNvSpPr txBox="1"/>
          <p:nvPr/>
        </p:nvSpPr>
        <p:spPr>
          <a:xfrm>
            <a:off x="3194792" y="5040335"/>
            <a:ext cx="2460176" cy="707886"/>
          </a:xfrm>
          <a:prstGeom prst="rect">
            <a:avLst/>
          </a:prstGeom>
          <a:noFill/>
        </p:spPr>
        <p:txBody>
          <a:bodyPr wrap="square" rtlCol="0">
            <a:spAutoFit/>
          </a:bodyPr>
          <a:lstStyle/>
          <a:p>
            <a:pPr algn="l"/>
            <a:r>
              <a:rPr lang="en-US" sz="2000" i="1" dirty="0">
                <a:latin typeface="Oracle Sans Light" panose="020B0403020204020204" pitchFamily="34" charset="0"/>
                <a:cs typeface="Oracle Sans Light" panose="020B0403020204020204" pitchFamily="34" charset="0"/>
              </a:rPr>
              <a:t>All your data managed together</a:t>
            </a:r>
          </a:p>
        </p:txBody>
      </p:sp>
    </p:spTree>
    <p:extLst>
      <p:ext uri="{BB962C8B-B14F-4D97-AF65-F5344CB8AC3E}">
        <p14:creationId xmlns:p14="http://schemas.microsoft.com/office/powerpoint/2010/main" val="8143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8FDBF8-382B-A549-9BCB-FA4FDE575029}"/>
              </a:ext>
            </a:extLst>
          </p:cNvPr>
          <p:cNvSpPr>
            <a:spLocks noGrp="1"/>
          </p:cNvSpPr>
          <p:nvPr>
            <p:ph type="body" sz="quarter" idx="10"/>
          </p:nvPr>
        </p:nvSpPr>
        <p:spPr/>
        <p:txBody>
          <a:bodyPr/>
          <a:lstStyle/>
          <a:p>
            <a:r>
              <a:rPr lang="en-US" dirty="0"/>
              <a:t>SODA for REST </a:t>
            </a:r>
            <a:r>
              <a:rPr lang="en-US" b="0" dirty="0"/>
              <a:t>– Sample Services</a:t>
            </a:r>
          </a:p>
        </p:txBody>
      </p:sp>
      <p:graphicFrame>
        <p:nvGraphicFramePr>
          <p:cNvPr id="5" name="Content Placeholder 4"/>
          <p:cNvGraphicFramePr>
            <a:graphicFrameLocks noGrp="1"/>
          </p:cNvGraphicFramePr>
          <p:nvPr>
            <p:ph sz="quarter" idx="4294967295"/>
          </p:nvPr>
        </p:nvGraphicFramePr>
        <p:xfrm>
          <a:off x="762000" y="2039072"/>
          <a:ext cx="11119328" cy="3745196"/>
        </p:xfrm>
        <a:graphic>
          <a:graphicData uri="http://schemas.openxmlformats.org/drawingml/2006/table">
            <a:tbl>
              <a:tblPr bandRow="1">
                <a:tableStyleId>{F5AB1C69-6EDB-4FF4-983F-18BD219EF322}</a:tableStyleId>
              </a:tblPr>
              <a:tblGrid>
                <a:gridCol w="6428509">
                  <a:extLst>
                    <a:ext uri="{9D8B030D-6E8A-4147-A177-3AD203B41FA5}">
                      <a16:colId xmlns:a16="http://schemas.microsoft.com/office/drawing/2014/main" val="20000"/>
                    </a:ext>
                  </a:extLst>
                </a:gridCol>
                <a:gridCol w="4690819">
                  <a:extLst>
                    <a:ext uri="{9D8B030D-6E8A-4147-A177-3AD203B41FA5}">
                      <a16:colId xmlns:a16="http://schemas.microsoft.com/office/drawing/2014/main" val="20001"/>
                    </a:ext>
                  </a:extLst>
                </a:gridCol>
              </a:tblGrid>
              <a:tr h="431222">
                <a:tc>
                  <a:txBody>
                    <a:bodyPr/>
                    <a:lstStyle/>
                    <a:p>
                      <a:r>
                        <a:rPr lang="en-US" sz="2000" b="1" dirty="0">
                          <a:solidFill>
                            <a:srgbClr val="0070C0"/>
                          </a:solidFill>
                        </a:rPr>
                        <a:t>GET /DBSODA/schema</a:t>
                      </a:r>
                    </a:p>
                  </a:txBody>
                  <a:tcPr marL="121890" marR="121890" marT="60971" marB="60971"/>
                </a:tc>
                <a:tc>
                  <a:txBody>
                    <a:bodyPr/>
                    <a:lstStyle/>
                    <a:p>
                      <a:r>
                        <a:rPr lang="en-US" sz="2000" dirty="0"/>
                        <a:t>List all collections in a schema</a:t>
                      </a:r>
                    </a:p>
                  </a:txBody>
                  <a:tcPr marL="121890" marR="121890" marT="60971" marB="60971"/>
                </a:tc>
                <a:extLst>
                  <a:ext uri="{0D108BD9-81ED-4DB2-BD59-A6C34878D82A}">
                    <a16:rowId xmlns:a16="http://schemas.microsoft.com/office/drawing/2014/main" val="10000"/>
                  </a:ext>
                </a:extLst>
              </a:tr>
              <a:tr h="506561">
                <a:tc>
                  <a:txBody>
                    <a:bodyPr/>
                    <a:lstStyle/>
                    <a:p>
                      <a:r>
                        <a:rPr lang="en-US" sz="2000" b="1" dirty="0">
                          <a:solidFill>
                            <a:srgbClr val="0070C0"/>
                          </a:solidFill>
                        </a:rPr>
                        <a:t>GET /DBSODA/schema/collection</a:t>
                      </a:r>
                    </a:p>
                  </a:txBody>
                  <a:tcPr marL="121890" marR="121890" marT="60971" marB="60971"/>
                </a:tc>
                <a:tc>
                  <a:txBody>
                    <a:bodyPr/>
                    <a:lstStyle/>
                    <a:p>
                      <a:r>
                        <a:rPr lang="en-US" sz="2000" dirty="0"/>
                        <a:t>Get</a:t>
                      </a:r>
                      <a:r>
                        <a:rPr lang="en-US" sz="2000" baseline="0" dirty="0"/>
                        <a:t> all objects in collection</a:t>
                      </a:r>
                      <a:endParaRPr lang="en-US" sz="2000" dirty="0"/>
                    </a:p>
                  </a:txBody>
                  <a:tcPr marL="121890" marR="121890" marT="60971" marB="60971"/>
                </a:tc>
                <a:extLst>
                  <a:ext uri="{0D108BD9-81ED-4DB2-BD59-A6C34878D82A}">
                    <a16:rowId xmlns:a16="http://schemas.microsoft.com/office/drawing/2014/main" val="10001"/>
                  </a:ext>
                </a:extLst>
              </a:tr>
              <a:tr h="479591">
                <a:tc>
                  <a:txBody>
                    <a:bodyPr/>
                    <a:lstStyle/>
                    <a:p>
                      <a:r>
                        <a:rPr lang="en-US" sz="2000" b="1" dirty="0">
                          <a:solidFill>
                            <a:srgbClr val="0070C0"/>
                          </a:solidFill>
                        </a:rPr>
                        <a:t>GET /DBSODA/schema/collection/id</a:t>
                      </a:r>
                    </a:p>
                  </a:txBody>
                  <a:tcPr marL="121890" marR="121890" marT="60971" marB="60971"/>
                </a:tc>
                <a:tc>
                  <a:txBody>
                    <a:bodyPr/>
                    <a:lstStyle/>
                    <a:p>
                      <a:r>
                        <a:rPr lang="en-US" sz="2000" dirty="0"/>
                        <a:t>Get specific object in collection</a:t>
                      </a:r>
                    </a:p>
                  </a:txBody>
                  <a:tcPr marL="121890" marR="121890" marT="60971" marB="60971"/>
                </a:tc>
                <a:extLst>
                  <a:ext uri="{0D108BD9-81ED-4DB2-BD59-A6C34878D82A}">
                    <a16:rowId xmlns:a16="http://schemas.microsoft.com/office/drawing/2014/main" val="10002"/>
                  </a:ext>
                </a:extLst>
              </a:tr>
              <a:tr h="494083">
                <a:tc>
                  <a:txBody>
                    <a:bodyPr/>
                    <a:lstStyle/>
                    <a:p>
                      <a:r>
                        <a:rPr lang="en-US" sz="2000" b="1" dirty="0">
                          <a:solidFill>
                            <a:srgbClr val="0070C0"/>
                          </a:solidFill>
                        </a:rPr>
                        <a:t>PUT /DBSODA/schema/collection </a:t>
                      </a:r>
                    </a:p>
                  </a:txBody>
                  <a:tcPr marL="121890" marR="121890" marT="60971" marB="60971"/>
                </a:tc>
                <a:tc>
                  <a:txBody>
                    <a:bodyPr/>
                    <a:lstStyle/>
                    <a:p>
                      <a:r>
                        <a:rPr lang="en-US" sz="2000" dirty="0"/>
                        <a:t>Create a collection</a:t>
                      </a:r>
                      <a:r>
                        <a:rPr lang="en-US" sz="2000" baseline="0" dirty="0"/>
                        <a:t> if necessary</a:t>
                      </a:r>
                      <a:endParaRPr lang="en-US" sz="2000" dirty="0"/>
                    </a:p>
                  </a:txBody>
                  <a:tcPr marL="121890" marR="121890" marT="60971" marB="60971"/>
                </a:tc>
                <a:extLst>
                  <a:ext uri="{0D108BD9-81ED-4DB2-BD59-A6C34878D82A}">
                    <a16:rowId xmlns:a16="http://schemas.microsoft.com/office/drawing/2014/main" val="10003"/>
                  </a:ext>
                </a:extLst>
              </a:tr>
              <a:tr h="550037">
                <a:tc>
                  <a:txBody>
                    <a:bodyPr/>
                    <a:lstStyle/>
                    <a:p>
                      <a:r>
                        <a:rPr lang="en-US" sz="2000" b="1" dirty="0">
                          <a:solidFill>
                            <a:srgbClr val="0070C0"/>
                          </a:solidFill>
                        </a:rPr>
                        <a:t>PUT /DBSODA/schema/collection/id</a:t>
                      </a:r>
                    </a:p>
                  </a:txBody>
                  <a:tcPr marL="121890" marR="121890" marT="60971" marB="6097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Update</a:t>
                      </a:r>
                      <a:r>
                        <a:rPr lang="en-US" sz="2000" baseline="0" dirty="0"/>
                        <a:t> object with id</a:t>
                      </a:r>
                      <a:endParaRPr lang="en-US" sz="2000" dirty="0"/>
                    </a:p>
                  </a:txBody>
                  <a:tcPr marL="121890" marR="121890" marT="60971" marB="60971"/>
                </a:tc>
                <a:extLst>
                  <a:ext uri="{0D108BD9-81ED-4DB2-BD59-A6C34878D82A}">
                    <a16:rowId xmlns:a16="http://schemas.microsoft.com/office/drawing/2014/main" val="10004"/>
                  </a:ext>
                </a:extLst>
              </a:tr>
              <a:tr h="574895">
                <a:tc>
                  <a:txBody>
                    <a:bodyPr/>
                    <a:lstStyle/>
                    <a:p>
                      <a:r>
                        <a:rPr lang="en-US" sz="2000" b="1" dirty="0">
                          <a:solidFill>
                            <a:srgbClr val="0070C0"/>
                          </a:solidFill>
                        </a:rPr>
                        <a:t>POST /DBSODA/schema/collection</a:t>
                      </a:r>
                    </a:p>
                  </a:txBody>
                  <a:tcPr marL="121890" marR="121890" marT="60971" marB="60971"/>
                </a:tc>
                <a:tc>
                  <a:txBody>
                    <a:bodyPr/>
                    <a:lstStyle/>
                    <a:p>
                      <a:r>
                        <a:rPr lang="en-US" sz="2000" dirty="0"/>
                        <a:t>Insert object into collection</a:t>
                      </a:r>
                    </a:p>
                  </a:txBody>
                  <a:tcPr marL="121890" marR="121890" marT="60971" marB="60971"/>
                </a:tc>
                <a:extLst>
                  <a:ext uri="{0D108BD9-81ED-4DB2-BD59-A6C34878D82A}">
                    <a16:rowId xmlns:a16="http://schemas.microsoft.com/office/drawing/2014/main" val="10005"/>
                  </a:ext>
                </a:extLst>
              </a:tr>
              <a:tr h="708807">
                <a:tc>
                  <a:txBody>
                    <a:bodyPr/>
                    <a:lstStyle/>
                    <a:p>
                      <a:r>
                        <a:rPr lang="en-US" sz="2000" b="1" dirty="0">
                          <a:solidFill>
                            <a:srgbClr val="0070C0"/>
                          </a:solidFill>
                        </a:rPr>
                        <a:t>POST /DBSODA/schema/</a:t>
                      </a:r>
                      <a:r>
                        <a:rPr lang="en-US" sz="2000" b="1" dirty="0" err="1">
                          <a:solidFill>
                            <a:srgbClr val="0070C0"/>
                          </a:solidFill>
                        </a:rPr>
                        <a:t>collection?action</a:t>
                      </a:r>
                      <a:r>
                        <a:rPr lang="en-US" sz="2000" b="1" dirty="0">
                          <a:solidFill>
                            <a:srgbClr val="0070C0"/>
                          </a:solidFill>
                        </a:rPr>
                        <a:t>=query</a:t>
                      </a:r>
                    </a:p>
                  </a:txBody>
                  <a:tcPr marL="121890" marR="121890" marT="60971" marB="60971"/>
                </a:tc>
                <a:tc>
                  <a:txBody>
                    <a:bodyPr/>
                    <a:lstStyle/>
                    <a:p>
                      <a:r>
                        <a:rPr lang="en-US" sz="2000" dirty="0"/>
                        <a:t>Find objects matching filter</a:t>
                      </a:r>
                      <a:r>
                        <a:rPr lang="en-US" sz="2000" baseline="0" dirty="0"/>
                        <a:t> in body</a:t>
                      </a:r>
                      <a:endParaRPr lang="en-US" sz="2000" dirty="0"/>
                    </a:p>
                  </a:txBody>
                  <a:tcPr marL="121890" marR="121890" marT="60971" marB="60971"/>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065403822"/>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Copyright © 2020, Oracle and/or its affiliates</a:t>
            </a:r>
            <a:endParaRPr lang="en-US" dirty="0"/>
          </a:p>
        </p:txBody>
      </p:sp>
      <p:sp>
        <p:nvSpPr>
          <p:cNvPr id="3" name="Slide Number Placeholder 2"/>
          <p:cNvSpPr>
            <a:spLocks noGrp="1"/>
          </p:cNvSpPr>
          <p:nvPr>
            <p:ph type="sldNum" sz="quarter" idx="4"/>
          </p:nvPr>
        </p:nvSpPr>
        <p:spPr/>
        <p:txBody>
          <a:bodyPr/>
          <a:lstStyle/>
          <a:p>
            <a:fld id="{345D60D9-5372-5F40-9443-0F9AE5BDC3C8}" type="slidenum">
              <a:rPr lang="en-US" smtClean="0"/>
              <a:pPr/>
              <a:t>41</a:t>
            </a:fld>
            <a:endParaRPr lang="en-US" dirty="0"/>
          </a:p>
        </p:txBody>
      </p:sp>
      <p:sp>
        <p:nvSpPr>
          <p:cNvPr id="21" name="Text Placeholder 18">
            <a:extLst>
              <a:ext uri="{FF2B5EF4-FFF2-40B4-BE49-F238E27FC236}">
                <a16:creationId xmlns:a16="http://schemas.microsoft.com/office/drawing/2014/main" id="{A994E7DD-F8E1-4440-9D95-DB2DD7A30AFB}"/>
              </a:ext>
            </a:extLst>
          </p:cNvPr>
          <p:cNvSpPr>
            <a:spLocks noGrp="1"/>
          </p:cNvSpPr>
          <p:nvPr>
            <p:ph type="body" sz="quarter" idx="13"/>
          </p:nvPr>
        </p:nvSpPr>
        <p:spPr>
          <a:xfrm>
            <a:off x="6809096" y="1837944"/>
            <a:ext cx="4620907" cy="4261104"/>
          </a:xfrm>
        </p:spPr>
        <p:txBody>
          <a:bodyPr/>
          <a:lstStyle/>
          <a:p>
            <a:r>
              <a:rPr lang="fr-FR" b="1" dirty="0" err="1">
                <a:solidFill>
                  <a:schemeClr val="accent1"/>
                </a:solidFill>
              </a:rPr>
              <a:t>SQLcl</a:t>
            </a:r>
            <a:endParaRPr lang="fr-FR" b="1" dirty="0">
              <a:solidFill>
                <a:schemeClr val="accent1"/>
              </a:solidFill>
            </a:endParaRPr>
          </a:p>
          <a:p>
            <a:pPr marL="285750" indent="-285750">
              <a:buFont typeface="Arial" panose="020B0604020202020204" pitchFamily="34" charset="0"/>
              <a:buChar char="•"/>
            </a:pPr>
            <a:r>
              <a:rPr lang="fr-FR" dirty="0"/>
              <a:t>Modern SQL </a:t>
            </a:r>
            <a:r>
              <a:rPr lang="fr-FR" dirty="0" err="1"/>
              <a:t>Developer</a:t>
            </a:r>
            <a:r>
              <a:rPr lang="fr-FR" dirty="0"/>
              <a:t> Command Line interface for Oracle </a:t>
            </a:r>
            <a:r>
              <a:rPr lang="fr-FR" dirty="0" err="1"/>
              <a:t>database</a:t>
            </a:r>
            <a:endParaRPr lang="fr-FR" dirty="0"/>
          </a:p>
          <a:p>
            <a:pPr marL="285750" indent="-285750">
              <a:buFont typeface="Arial" panose="020B0604020202020204" pitchFamily="34" charset="0"/>
              <a:buChar char="•"/>
            </a:pPr>
            <a:r>
              <a:rPr lang="en-US" dirty="0"/>
              <a:t>Provides </a:t>
            </a:r>
          </a:p>
          <a:p>
            <a:pPr marL="651510" lvl="1" indent="-285750"/>
            <a:r>
              <a:rPr lang="en-US" dirty="0"/>
              <a:t>inline editing, statement completion, command recall…</a:t>
            </a:r>
          </a:p>
          <a:p>
            <a:pPr marL="651510" lvl="1" indent="-285750"/>
            <a:r>
              <a:rPr lang="fr-FR" b="1" dirty="0">
                <a:solidFill>
                  <a:schemeClr val="accent1"/>
                </a:solidFill>
              </a:rPr>
              <a:t>SODA </a:t>
            </a:r>
            <a:r>
              <a:rPr lang="fr-FR" b="1" dirty="0" err="1">
                <a:solidFill>
                  <a:schemeClr val="accent1"/>
                </a:solidFill>
              </a:rPr>
              <a:t>commands</a:t>
            </a:r>
            <a:endParaRPr lang="fr-FR" b="1" dirty="0">
              <a:solidFill>
                <a:schemeClr val="accent1"/>
              </a:solidFill>
            </a:endParaRPr>
          </a:p>
          <a:p>
            <a:pPr marL="651510" lvl="1" indent="-285750"/>
            <a:r>
              <a:rPr lang="fr-FR" dirty="0"/>
              <a:t>(SODA </a:t>
            </a:r>
            <a:r>
              <a:rPr lang="fr-FR" dirty="0" err="1"/>
              <a:t>commands</a:t>
            </a:r>
            <a:r>
              <a:rPr lang="fr-FR" dirty="0"/>
              <a:t> </a:t>
            </a:r>
            <a:r>
              <a:rPr lang="fr-FR" dirty="0" err="1"/>
              <a:t>also</a:t>
            </a:r>
            <a:r>
              <a:rPr lang="fr-FR" dirty="0"/>
              <a:t> </a:t>
            </a:r>
            <a:r>
              <a:rPr lang="fr-FR" dirty="0" err="1"/>
              <a:t>available</a:t>
            </a:r>
            <a:r>
              <a:rPr lang="fr-FR" dirty="0"/>
              <a:t> in SQL </a:t>
            </a:r>
            <a:r>
              <a:rPr lang="fr-FR" dirty="0" err="1"/>
              <a:t>Developer</a:t>
            </a:r>
            <a:r>
              <a:rPr lang="fr-FR" dirty="0"/>
              <a:t> Web)</a:t>
            </a:r>
          </a:p>
          <a:p>
            <a:pPr marL="651510" lvl="1" indent="-285750"/>
            <a:endParaRPr lang="fr-FR" dirty="0"/>
          </a:p>
        </p:txBody>
      </p:sp>
      <p:sp>
        <p:nvSpPr>
          <p:cNvPr id="17" name="Text Placeholder 16"/>
          <p:cNvSpPr>
            <a:spLocks noGrp="1"/>
          </p:cNvSpPr>
          <p:nvPr>
            <p:ph type="body" sz="quarter" idx="12"/>
          </p:nvPr>
        </p:nvSpPr>
        <p:spPr/>
        <p:txBody>
          <a:bodyPr/>
          <a:lstStyle/>
          <a:p>
            <a:r>
              <a:rPr lang="fr-FR" dirty="0" err="1"/>
              <a:t>Introducing</a:t>
            </a:r>
            <a:r>
              <a:rPr lang="fr-FR" dirty="0"/>
              <a:t> </a:t>
            </a:r>
            <a:r>
              <a:rPr lang="fr-FR" dirty="0">
                <a:solidFill>
                  <a:schemeClr val="accent1"/>
                </a:solidFill>
              </a:rPr>
              <a:t>SODA</a:t>
            </a:r>
            <a:r>
              <a:rPr lang="fr-FR" dirty="0"/>
              <a:t> (Simple Oracle Document Access) and </a:t>
            </a:r>
            <a:r>
              <a:rPr lang="fr-FR" dirty="0" err="1">
                <a:solidFill>
                  <a:schemeClr val="accent1"/>
                </a:solidFill>
              </a:rPr>
              <a:t>SQLcl</a:t>
            </a:r>
            <a:endParaRPr lang="en-US" dirty="0"/>
          </a:p>
        </p:txBody>
      </p:sp>
      <p:sp>
        <p:nvSpPr>
          <p:cNvPr id="12" name="Title 14">
            <a:extLst>
              <a:ext uri="{FF2B5EF4-FFF2-40B4-BE49-F238E27FC236}">
                <a16:creationId xmlns:a16="http://schemas.microsoft.com/office/drawing/2014/main" id="{EC9EF28D-54C8-1248-891D-DC6865E6FAAA}"/>
              </a:ext>
            </a:extLst>
          </p:cNvPr>
          <p:cNvSpPr>
            <a:spLocks noGrp="1"/>
          </p:cNvSpPr>
          <p:nvPr>
            <p:ph type="title"/>
          </p:nvPr>
        </p:nvSpPr>
        <p:spPr/>
        <p:txBody>
          <a:bodyPr/>
          <a:lstStyle/>
          <a:p>
            <a:r>
              <a:rPr lang="fr-FR" sz="2400" b="0" dirty="0">
                <a:latin typeface="+mn-lt"/>
              </a:rPr>
              <a:t>SODA – </a:t>
            </a:r>
            <a:r>
              <a:rPr lang="fr-FR" sz="2400" b="0" dirty="0" err="1">
                <a:latin typeface="+mn-lt"/>
              </a:rPr>
              <a:t>supported</a:t>
            </a:r>
            <a:r>
              <a:rPr lang="fr-FR" sz="2400" b="0" dirty="0">
                <a:latin typeface="+mn-lt"/>
              </a:rPr>
              <a:t> in </a:t>
            </a:r>
            <a:r>
              <a:rPr lang="fr-FR" sz="2400" b="1" dirty="0">
                <a:latin typeface="+mn-lt"/>
              </a:rPr>
              <a:t>SQLCL, </a:t>
            </a:r>
            <a:r>
              <a:rPr lang="fr-FR" sz="2400" b="1" dirty="0" err="1">
                <a:latin typeface="+mn-lt"/>
              </a:rPr>
              <a:t>SQLDeveloperweb</a:t>
            </a:r>
            <a:endParaRPr lang="en-US" sz="2400" b="1" dirty="0">
              <a:latin typeface="+mn-lt"/>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435" y="1473702"/>
            <a:ext cx="1238310" cy="1144610"/>
          </a:xfrm>
          <a:prstGeom prst="rect">
            <a:avLst/>
          </a:prstGeom>
          <a:noFill/>
          <a:ln>
            <a:noFill/>
          </a:ln>
        </p:spPr>
      </p:pic>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893" y="1489710"/>
            <a:ext cx="6516688" cy="49339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16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1AD19D-B576-2542-982C-0EB47797361E}"/>
              </a:ext>
            </a:extLst>
          </p:cNvPr>
          <p:cNvSpPr>
            <a:spLocks noGrp="1"/>
          </p:cNvSpPr>
          <p:nvPr>
            <p:ph type="ftr" sz="quarter" idx="3"/>
          </p:nvPr>
        </p:nvSpPr>
        <p:spPr/>
        <p:txBody>
          <a:bodyPr/>
          <a:lstStyle/>
          <a:p>
            <a:endParaRPr lang="en-US" dirty="0">
              <a:solidFill>
                <a:srgbClr val="413636">
                  <a:tint val="75000"/>
                </a:srgbClr>
              </a:solidFill>
            </a:endParaRPr>
          </a:p>
        </p:txBody>
      </p:sp>
      <p:sp>
        <p:nvSpPr>
          <p:cNvPr id="7" name="Text Placeholder 6">
            <a:extLst>
              <a:ext uri="{FF2B5EF4-FFF2-40B4-BE49-F238E27FC236}">
                <a16:creationId xmlns:a16="http://schemas.microsoft.com/office/drawing/2014/main" id="{7B8FEBC8-074A-9648-81A1-C7CA5FDC82C1}"/>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Oracle converged Database</a:t>
            </a:r>
          </a:p>
          <a:p>
            <a:pPr marL="342900" indent="-342900">
              <a:buFont typeface="Arial" panose="020B0604020202020204" pitchFamily="34" charset="0"/>
              <a:buChar char="•"/>
            </a:pPr>
            <a:r>
              <a:rPr lang="en-US" dirty="0">
                <a:solidFill>
                  <a:schemeClr val="tx1">
                    <a:lumMod val="90000"/>
                    <a:lumOff val="10000"/>
                  </a:schemeClr>
                </a:solidFill>
              </a:rPr>
              <a:t>JSON in the Database</a:t>
            </a:r>
            <a:endParaRPr lang="en-US" dirty="0"/>
          </a:p>
          <a:p>
            <a:pPr marL="342900" indent="-342900">
              <a:buFont typeface="Arial" panose="020B0604020202020204" pitchFamily="34" charset="0"/>
              <a:buChar char="•"/>
            </a:pPr>
            <a:r>
              <a:rPr lang="en-US" dirty="0">
                <a:solidFill>
                  <a:srgbClr val="FF0000"/>
                </a:solidFill>
              </a:rPr>
              <a:t>Autonomous JSON Database</a:t>
            </a:r>
          </a:p>
          <a:p>
            <a:pPr marL="342900" indent="-342900">
              <a:buFont typeface="Arial" panose="020B0604020202020204" pitchFamily="34" charset="0"/>
              <a:buChar char="•"/>
            </a:pPr>
            <a:r>
              <a:rPr lang="en-US" dirty="0"/>
              <a:t>Why Oracle?</a:t>
            </a:r>
          </a:p>
          <a:p>
            <a:pPr marL="342900" indent="-342900">
              <a:buFont typeface="Arial" panose="020B0604020202020204" pitchFamily="34" charset="0"/>
              <a:buChar char="•"/>
            </a:pPr>
            <a:r>
              <a:rPr lang="en-US" dirty="0">
                <a:solidFill>
                  <a:schemeClr val="tx1">
                    <a:lumMod val="90000"/>
                    <a:lumOff val="10000"/>
                  </a:schemeClr>
                </a:solidFill>
              </a:rPr>
              <a:t>Benchmarks</a:t>
            </a:r>
          </a:p>
          <a:p>
            <a:pPr marL="342900" indent="-342900">
              <a:buFont typeface="Arial" panose="020B0604020202020204" pitchFamily="34" charset="0"/>
              <a:buChar char="•"/>
            </a:pPr>
            <a:r>
              <a:rPr lang="en-US" dirty="0">
                <a:solidFill>
                  <a:schemeClr val="tx1">
                    <a:lumMod val="90000"/>
                    <a:lumOff val="10000"/>
                  </a:schemeClr>
                </a:solidFill>
              </a:rPr>
              <a:t>Summary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chemeClr val="accent1"/>
              </a:solidFill>
            </a:endParaRPr>
          </a:p>
        </p:txBody>
      </p:sp>
      <p:sp>
        <p:nvSpPr>
          <p:cNvPr id="6" name="Title 5">
            <a:extLst>
              <a:ext uri="{FF2B5EF4-FFF2-40B4-BE49-F238E27FC236}">
                <a16:creationId xmlns:a16="http://schemas.microsoft.com/office/drawing/2014/main" id="{2DEF4E52-2901-7042-89FA-7459BBE8709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53966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4E160D2-BFC5-9B4E-AD4B-A756ED9BBF1D}"/>
              </a:ext>
            </a:extLst>
          </p:cNvPr>
          <p:cNvSpPr>
            <a:spLocks noGrp="1"/>
          </p:cNvSpPr>
          <p:nvPr>
            <p:ph type="body" sz="quarter" idx="11"/>
          </p:nvPr>
        </p:nvSpPr>
        <p:spPr>
          <a:xfrm>
            <a:off x="762000" y="1219105"/>
            <a:ext cx="10671048" cy="330540"/>
          </a:xfrm>
        </p:spPr>
        <p:txBody>
          <a:bodyPr/>
          <a:lstStyle/>
          <a:p>
            <a:r>
              <a:rPr lang="en-US" sz="2400" dirty="0"/>
              <a:t>A managed cloud service for JSON storage</a:t>
            </a:r>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a:xfrm>
            <a:off x="768875" y="377273"/>
            <a:ext cx="10671048" cy="822960"/>
          </a:xfrm>
        </p:spPr>
        <p:txBody>
          <a:bodyPr/>
          <a:lstStyle/>
          <a:p>
            <a:r>
              <a:rPr lang="en-US" sz="3600" dirty="0"/>
              <a:t>Autonomous </a:t>
            </a:r>
            <a:r>
              <a:rPr lang="en-US" sz="3600" dirty="0">
                <a:solidFill>
                  <a:schemeClr val="accent1"/>
                </a:solidFill>
              </a:rPr>
              <a:t>JSON Database</a:t>
            </a:r>
            <a:endParaRPr lang="en-US" sz="3600" dirty="0"/>
          </a:p>
        </p:txBody>
      </p:sp>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1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Oracle Confidential</a:t>
            </a:r>
            <a:endParaRPr lang="en-US" dirty="0"/>
          </a:p>
        </p:txBody>
      </p:sp>
      <p:sp>
        <p:nvSpPr>
          <p:cNvPr id="63" name="Text Placeholder 13">
            <a:extLst>
              <a:ext uri="{FF2B5EF4-FFF2-40B4-BE49-F238E27FC236}">
                <a16:creationId xmlns:a16="http://schemas.microsoft.com/office/drawing/2014/main" id="{227B68CB-084D-6643-A09D-B26AC8040C52}"/>
              </a:ext>
            </a:extLst>
          </p:cNvPr>
          <p:cNvSpPr txBox="1">
            <a:spLocks/>
          </p:cNvSpPr>
          <p:nvPr/>
        </p:nvSpPr>
        <p:spPr>
          <a:xfrm>
            <a:off x="425124" y="2005625"/>
            <a:ext cx="8033075" cy="429481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1510" lvl="1" indent="-285750">
              <a:lnSpc>
                <a:spcPct val="150000"/>
              </a:lnSpc>
            </a:pPr>
            <a:r>
              <a:rPr kumimoji="1" lang="en-US" altLang="ja-JP" sz="2400" dirty="0"/>
              <a:t> New ADB-S service for</a:t>
            </a:r>
            <a:r>
              <a:rPr kumimoji="1" lang="en-US" altLang="ja-JP" sz="2400" b="1" dirty="0"/>
              <a:t> </a:t>
            </a:r>
            <a:r>
              <a:rPr kumimoji="1" lang="en-US" altLang="ja-JP" sz="2400" b="1" dirty="0">
                <a:solidFill>
                  <a:schemeClr val="accent1"/>
                </a:solidFill>
              </a:rPr>
              <a:t>JSON-centric</a:t>
            </a:r>
            <a:r>
              <a:rPr kumimoji="1" lang="en-US" altLang="ja-JP" sz="2400" b="1" dirty="0"/>
              <a:t> </a:t>
            </a:r>
            <a:r>
              <a:rPr kumimoji="1" lang="en-US" altLang="ja-JP" sz="2400" dirty="0"/>
              <a:t>development</a:t>
            </a:r>
          </a:p>
          <a:p>
            <a:pPr marL="651510" lvl="1" indent="-285750">
              <a:lnSpc>
                <a:spcPct val="150000"/>
              </a:lnSpc>
            </a:pPr>
            <a:r>
              <a:rPr kumimoji="1" lang="en-US" altLang="ja-JP" sz="2400" dirty="0"/>
              <a:t> Flexible and fast at scale </a:t>
            </a:r>
          </a:p>
          <a:p>
            <a:pPr marL="651510" lvl="1" indent="-285750">
              <a:lnSpc>
                <a:spcPct val="150000"/>
              </a:lnSpc>
            </a:pPr>
            <a:r>
              <a:rPr kumimoji="1" lang="en-US" altLang="ja-JP" sz="2400" b="1" dirty="0"/>
              <a:t> </a:t>
            </a:r>
            <a:r>
              <a:rPr kumimoji="1" lang="en-US" altLang="ja-JP" sz="2400" b="1" dirty="0">
                <a:solidFill>
                  <a:schemeClr val="accent1"/>
                </a:solidFill>
              </a:rPr>
              <a:t>Native</a:t>
            </a:r>
            <a:r>
              <a:rPr kumimoji="1" lang="en-US" altLang="ja-JP" sz="2400" dirty="0"/>
              <a:t> JSON storage</a:t>
            </a:r>
          </a:p>
          <a:p>
            <a:pPr marL="651510" lvl="1" indent="-285750">
              <a:lnSpc>
                <a:spcPct val="150000"/>
              </a:lnSpc>
            </a:pPr>
            <a:r>
              <a:rPr kumimoji="1" lang="en-US" altLang="ja-JP" sz="2400" dirty="0"/>
              <a:t> Simple </a:t>
            </a:r>
            <a:r>
              <a:rPr kumimoji="1" lang="en-US" altLang="ja-JP" sz="2400" b="1" dirty="0">
                <a:solidFill>
                  <a:schemeClr val="accent1"/>
                </a:solidFill>
              </a:rPr>
              <a:t>document APIs</a:t>
            </a:r>
          </a:p>
          <a:p>
            <a:pPr marL="1074420" lvl="2" indent="-342900">
              <a:lnSpc>
                <a:spcPct val="100000"/>
              </a:lnSpc>
            </a:pPr>
            <a:r>
              <a:rPr kumimoji="1" lang="en-US" altLang="ja-JP" sz="2000" dirty="0">
                <a:latin typeface="+mn-lt"/>
              </a:rPr>
              <a:t> Language drivers, command-line, and REST</a:t>
            </a:r>
          </a:p>
          <a:p>
            <a:pPr marL="1074420" lvl="2" indent="-342900">
              <a:lnSpc>
                <a:spcPct val="100000"/>
              </a:lnSpc>
            </a:pPr>
            <a:r>
              <a:rPr kumimoji="1" lang="en-US" altLang="ja-JP" sz="2000" dirty="0">
                <a:latin typeface="+mn-lt"/>
              </a:rPr>
              <a:t> SQL not required</a:t>
            </a:r>
          </a:p>
          <a:p>
            <a:pPr marL="651510" lvl="1" indent="-285750">
              <a:lnSpc>
                <a:spcPct val="150000"/>
              </a:lnSpc>
            </a:pPr>
            <a:endParaRPr kumimoji="1" lang="en-US" altLang="ja-JP" sz="2000" dirty="0"/>
          </a:p>
          <a:p>
            <a:pPr lvl="1" indent="0">
              <a:lnSpc>
                <a:spcPct val="150000"/>
              </a:lnSpc>
              <a:buNone/>
            </a:pPr>
            <a:endParaRPr lang="en-US" sz="2000" dirty="0"/>
          </a:p>
        </p:txBody>
      </p:sp>
      <p:pic>
        <p:nvPicPr>
          <p:cNvPr id="66" name="Picture 65" descr="A picture containing drawing&#10;&#10;Description automatically generated">
            <a:extLst>
              <a:ext uri="{FF2B5EF4-FFF2-40B4-BE49-F238E27FC236}">
                <a16:creationId xmlns:a16="http://schemas.microsoft.com/office/drawing/2014/main" id="{FD3F13F5-76EA-1646-ACA0-1D52EBECDB4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36805" y="2667137"/>
            <a:ext cx="1965475" cy="1617941"/>
          </a:xfrm>
          <a:prstGeom prst="rect">
            <a:avLst/>
          </a:prstGeom>
          <a:ln w="19050">
            <a:solidFill>
              <a:schemeClr val="bg1"/>
            </a:solidFill>
          </a:ln>
        </p:spPr>
      </p:pic>
      <p:sp>
        <p:nvSpPr>
          <p:cNvPr id="67" name="Rectangle 66">
            <a:extLst>
              <a:ext uri="{FF2B5EF4-FFF2-40B4-BE49-F238E27FC236}">
                <a16:creationId xmlns:a16="http://schemas.microsoft.com/office/drawing/2014/main" id="{51DD68AA-1186-3841-959C-33BFE6618F2C}"/>
              </a:ext>
            </a:extLst>
          </p:cNvPr>
          <p:cNvSpPr/>
          <p:nvPr/>
        </p:nvSpPr>
        <p:spPr>
          <a:xfrm>
            <a:off x="8878750" y="3191054"/>
            <a:ext cx="1763562" cy="570106"/>
          </a:xfrm>
          <a:prstGeom prst="rect">
            <a:avLst/>
          </a:prstGeom>
          <a:solidFill>
            <a:srgbClr val="E0503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1684851B-F1CD-3642-B14B-AF954B12C9F1}"/>
              </a:ext>
            </a:extLst>
          </p:cNvPr>
          <p:cNvSpPr/>
          <p:nvPr/>
        </p:nvSpPr>
        <p:spPr>
          <a:xfrm>
            <a:off x="9034712" y="3002614"/>
            <a:ext cx="1569660" cy="923330"/>
          </a:xfrm>
          <a:prstGeom prst="rect">
            <a:avLst/>
          </a:prstGeom>
        </p:spPr>
        <p:txBody>
          <a:bodyPr wrap="none">
            <a:spAutoFit/>
          </a:bodyPr>
          <a:lstStyle/>
          <a:p>
            <a:r>
              <a:rPr lang="en-US" sz="5400" b="1" dirty="0">
                <a:solidFill>
                  <a:schemeClr val="bg1"/>
                </a:solidFill>
                <a:latin typeface="Arial" panose="020B0604020202020204" pitchFamily="34" charset="0"/>
                <a:cs typeface="Arial" panose="020B0604020202020204" pitchFamily="34" charset="0"/>
              </a:rPr>
              <a:t>AJD</a:t>
            </a:r>
          </a:p>
        </p:txBody>
      </p:sp>
    </p:spTree>
    <p:extLst>
      <p:ext uri="{BB962C8B-B14F-4D97-AF65-F5344CB8AC3E}">
        <p14:creationId xmlns:p14="http://schemas.microsoft.com/office/powerpoint/2010/main" val="409128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54E160D2-BFC5-9B4E-AD4B-A756ED9BBF1D}"/>
              </a:ext>
            </a:extLst>
          </p:cNvPr>
          <p:cNvSpPr>
            <a:spLocks noGrp="1"/>
          </p:cNvSpPr>
          <p:nvPr>
            <p:ph type="body" sz="quarter" idx="11"/>
          </p:nvPr>
        </p:nvSpPr>
        <p:spPr>
          <a:xfrm>
            <a:off x="762000" y="1219105"/>
            <a:ext cx="10671048" cy="330540"/>
          </a:xfrm>
        </p:spPr>
        <p:txBody>
          <a:bodyPr/>
          <a:lstStyle/>
          <a:p>
            <a:r>
              <a:rPr lang="en-US" sz="2400" dirty="0"/>
              <a:t>Provides the same benefits as NoSQL document stores</a:t>
            </a:r>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a:xfrm>
            <a:off x="768875" y="377273"/>
            <a:ext cx="10671048" cy="822960"/>
          </a:xfrm>
        </p:spPr>
        <p:txBody>
          <a:bodyPr/>
          <a:lstStyle/>
          <a:p>
            <a:r>
              <a:rPr lang="en-US" sz="3600" dirty="0"/>
              <a:t>Autonomous </a:t>
            </a:r>
            <a:r>
              <a:rPr lang="en-US" sz="3600" dirty="0">
                <a:solidFill>
                  <a:schemeClr val="accent1"/>
                </a:solidFill>
              </a:rPr>
              <a:t>JSON Database</a:t>
            </a:r>
            <a:endParaRPr lang="en-US" sz="3600" dirty="0"/>
          </a:p>
        </p:txBody>
      </p:sp>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1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Oracle Confidential</a:t>
            </a:r>
            <a:endParaRPr lang="en-US" dirty="0"/>
          </a:p>
        </p:txBody>
      </p:sp>
      <p:sp>
        <p:nvSpPr>
          <p:cNvPr id="63" name="Text Placeholder 13">
            <a:extLst>
              <a:ext uri="{FF2B5EF4-FFF2-40B4-BE49-F238E27FC236}">
                <a16:creationId xmlns:a16="http://schemas.microsoft.com/office/drawing/2014/main" id="{227B68CB-084D-6643-A09D-B26AC8040C52}"/>
              </a:ext>
            </a:extLst>
          </p:cNvPr>
          <p:cNvSpPr txBox="1">
            <a:spLocks/>
          </p:cNvSpPr>
          <p:nvPr/>
        </p:nvSpPr>
        <p:spPr>
          <a:xfrm>
            <a:off x="9322601" y="4529201"/>
            <a:ext cx="2357574" cy="98467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dirty="0"/>
              <a:t>Low price, </a:t>
            </a:r>
            <a:br>
              <a:rPr lang="en-US" dirty="0"/>
            </a:br>
            <a:r>
              <a:rPr lang="en-US" dirty="0"/>
              <a:t>always-free tier</a:t>
            </a:r>
          </a:p>
        </p:txBody>
      </p:sp>
      <p:grpSp>
        <p:nvGrpSpPr>
          <p:cNvPr id="22" name="Group 21">
            <a:extLst>
              <a:ext uri="{FF2B5EF4-FFF2-40B4-BE49-F238E27FC236}">
                <a16:creationId xmlns:a16="http://schemas.microsoft.com/office/drawing/2014/main" id="{40CD124E-BBC1-644D-A80C-7140E491F2D8}"/>
              </a:ext>
            </a:extLst>
          </p:cNvPr>
          <p:cNvGrpSpPr/>
          <p:nvPr/>
        </p:nvGrpSpPr>
        <p:grpSpPr>
          <a:xfrm>
            <a:off x="9677326" y="2706365"/>
            <a:ext cx="1648130" cy="1597852"/>
            <a:chOff x="9791793" y="2441672"/>
            <a:chExt cx="1648130" cy="1597852"/>
          </a:xfrm>
        </p:grpSpPr>
        <p:grpSp>
          <p:nvGrpSpPr>
            <p:cNvPr id="53" name="Group 52">
              <a:extLst>
                <a:ext uri="{FF2B5EF4-FFF2-40B4-BE49-F238E27FC236}">
                  <a16:creationId xmlns:a16="http://schemas.microsoft.com/office/drawing/2014/main" id="{D7D710B3-5959-114F-A5E5-2A33B60BAB99}"/>
                </a:ext>
              </a:extLst>
            </p:cNvPr>
            <p:cNvGrpSpPr/>
            <p:nvPr/>
          </p:nvGrpSpPr>
          <p:grpSpPr>
            <a:xfrm>
              <a:off x="9791793" y="2441672"/>
              <a:ext cx="1648130" cy="1597852"/>
              <a:chOff x="1045009" y="2684551"/>
              <a:chExt cx="705040" cy="654097"/>
            </a:xfrm>
          </p:grpSpPr>
          <p:pic>
            <p:nvPicPr>
              <p:cNvPr id="54" name="Picture 53" descr="A picture containing drawing&#10;&#10;Description automatically generated">
                <a:extLst>
                  <a:ext uri="{FF2B5EF4-FFF2-40B4-BE49-F238E27FC236}">
                    <a16:creationId xmlns:a16="http://schemas.microsoft.com/office/drawing/2014/main" id="{20076F8D-9D56-2F49-9B92-E4F4CA719F2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55" name="Rectangle 54">
                <a:extLst>
                  <a:ext uri="{FF2B5EF4-FFF2-40B4-BE49-F238E27FC236}">
                    <a16:creationId xmlns:a16="http://schemas.microsoft.com/office/drawing/2014/main" id="{A770085E-8B84-4A46-B424-8AC5491C22B7}"/>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890DB127-CE74-8F4C-8855-C860DB4C572F}"/>
                </a:ext>
              </a:extLst>
            </p:cNvPr>
            <p:cNvSpPr/>
            <p:nvPr/>
          </p:nvSpPr>
          <p:spPr>
            <a:xfrm>
              <a:off x="10231811" y="2581183"/>
              <a:ext cx="787395" cy="1292662"/>
            </a:xfrm>
            <a:prstGeom prst="rect">
              <a:avLst/>
            </a:prstGeom>
          </p:spPr>
          <p:txBody>
            <a:bodyPr wrap="none">
              <a:spAutoFit/>
            </a:bodyPr>
            <a:lstStyle/>
            <a:p>
              <a:r>
                <a:rPr lang="en-US" sz="7800" dirty="0">
                  <a:solidFill>
                    <a:schemeClr val="bg1"/>
                  </a:solidFill>
                  <a:latin typeface="Menlo" panose="020B0609030804020204" pitchFamily="49" charset="0"/>
                  <a:ea typeface="Menlo" panose="020B0609030804020204" pitchFamily="49" charset="0"/>
                  <a:cs typeface="Menlo" panose="020B0609030804020204" pitchFamily="49" charset="0"/>
                </a:rPr>
                <a:t>$</a:t>
              </a:r>
            </a:p>
          </p:txBody>
        </p:sp>
      </p:grpSp>
      <p:sp>
        <p:nvSpPr>
          <p:cNvPr id="9" name="Rectangle 8">
            <a:extLst>
              <a:ext uri="{FF2B5EF4-FFF2-40B4-BE49-F238E27FC236}">
                <a16:creationId xmlns:a16="http://schemas.microsoft.com/office/drawing/2014/main" id="{7B2213F0-EDEE-DA45-9322-CF3CADE5CCB5}"/>
              </a:ext>
            </a:extLst>
          </p:cNvPr>
          <p:cNvSpPr/>
          <p:nvPr/>
        </p:nvSpPr>
        <p:spPr>
          <a:xfrm>
            <a:off x="6732661" y="4548779"/>
            <a:ext cx="1821717" cy="369332"/>
          </a:xfrm>
          <a:prstGeom prst="rect">
            <a:avLst/>
          </a:prstGeom>
        </p:spPr>
        <p:txBody>
          <a:bodyPr wrap="none">
            <a:spAutoFit/>
          </a:bodyPr>
          <a:lstStyle/>
          <a:p>
            <a:r>
              <a:rPr lang="en-US" dirty="0"/>
              <a:t>Highly available</a:t>
            </a:r>
          </a:p>
        </p:txBody>
      </p:sp>
      <p:grpSp>
        <p:nvGrpSpPr>
          <p:cNvPr id="24" name="Group 23">
            <a:extLst>
              <a:ext uri="{FF2B5EF4-FFF2-40B4-BE49-F238E27FC236}">
                <a16:creationId xmlns:a16="http://schemas.microsoft.com/office/drawing/2014/main" id="{19970ACC-B8DF-5C4B-9ACA-9054498026BB}"/>
              </a:ext>
            </a:extLst>
          </p:cNvPr>
          <p:cNvGrpSpPr/>
          <p:nvPr/>
        </p:nvGrpSpPr>
        <p:grpSpPr>
          <a:xfrm>
            <a:off x="6757712" y="2706365"/>
            <a:ext cx="1648130" cy="1597852"/>
            <a:chOff x="6978911" y="2454756"/>
            <a:chExt cx="1648130" cy="1597852"/>
          </a:xfrm>
        </p:grpSpPr>
        <p:grpSp>
          <p:nvGrpSpPr>
            <p:cNvPr id="49" name="Group 48">
              <a:extLst>
                <a:ext uri="{FF2B5EF4-FFF2-40B4-BE49-F238E27FC236}">
                  <a16:creationId xmlns:a16="http://schemas.microsoft.com/office/drawing/2014/main" id="{E698D462-964F-4B4F-8A2C-406E9682F496}"/>
                </a:ext>
              </a:extLst>
            </p:cNvPr>
            <p:cNvGrpSpPr/>
            <p:nvPr/>
          </p:nvGrpSpPr>
          <p:grpSpPr>
            <a:xfrm>
              <a:off x="6978911" y="2454756"/>
              <a:ext cx="1648130" cy="1597852"/>
              <a:chOff x="1045009" y="2684551"/>
              <a:chExt cx="705040" cy="654097"/>
            </a:xfrm>
          </p:grpSpPr>
          <p:pic>
            <p:nvPicPr>
              <p:cNvPr id="51" name="Picture 50" descr="A picture containing drawing&#10;&#10;Description automatically generated">
                <a:extLst>
                  <a:ext uri="{FF2B5EF4-FFF2-40B4-BE49-F238E27FC236}">
                    <a16:creationId xmlns:a16="http://schemas.microsoft.com/office/drawing/2014/main" id="{0E00662B-EC6E-F846-8ABF-9E9220E5496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52" name="Rectangle 51">
                <a:extLst>
                  <a:ext uri="{FF2B5EF4-FFF2-40B4-BE49-F238E27FC236}">
                    <a16:creationId xmlns:a16="http://schemas.microsoft.com/office/drawing/2014/main" id="{693E6D8D-49D9-9C40-BBA3-2C550951BB10}"/>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EAB8BF0-82A1-DB48-8436-9A04ECF832F3}"/>
                </a:ext>
              </a:extLst>
            </p:cNvPr>
            <p:cNvGrpSpPr/>
            <p:nvPr/>
          </p:nvGrpSpPr>
          <p:grpSpPr>
            <a:xfrm>
              <a:off x="7151770" y="2592129"/>
              <a:ext cx="1253633" cy="1440053"/>
              <a:chOff x="7151770" y="2592129"/>
              <a:chExt cx="1253633" cy="1440053"/>
            </a:xfrm>
          </p:grpSpPr>
          <p:sp>
            <p:nvSpPr>
              <p:cNvPr id="57" name="Rectangle 56">
                <a:extLst>
                  <a:ext uri="{FF2B5EF4-FFF2-40B4-BE49-F238E27FC236}">
                    <a16:creationId xmlns:a16="http://schemas.microsoft.com/office/drawing/2014/main" id="{9EB60DB0-3CCA-1E4F-AF2E-619C848CA430}"/>
                  </a:ext>
                </a:extLst>
              </p:cNvPr>
              <p:cNvSpPr/>
              <p:nvPr/>
            </p:nvSpPr>
            <p:spPr>
              <a:xfrm>
                <a:off x="7151770" y="2592129"/>
                <a:ext cx="825803" cy="800219"/>
              </a:xfrm>
              <a:prstGeom prst="rect">
                <a:avLst/>
              </a:prstGeom>
            </p:spPr>
            <p:txBody>
              <a:bodyPr wrap="none">
                <a:spAutoFit/>
              </a:bodyPr>
              <a:lstStyle/>
              <a:p>
                <a:r>
                  <a:rPr lang="en-US" sz="4600" dirty="0">
                    <a:solidFill>
                      <a:schemeClr val="bg1"/>
                    </a:solidFill>
                    <a:latin typeface="Oracle Sans" panose="020B0503020204020204" pitchFamily="34" charset="0"/>
                    <a:ea typeface="Menlo" panose="020B0609030804020204" pitchFamily="49" charset="0"/>
                    <a:cs typeface="Oracle Sans" panose="020B0503020204020204" pitchFamily="34" charset="0"/>
                  </a:rPr>
                  <a:t>24</a:t>
                </a:r>
              </a:p>
            </p:txBody>
          </p:sp>
          <p:sp>
            <p:nvSpPr>
              <p:cNvPr id="58" name="Rectangle 57">
                <a:extLst>
                  <a:ext uri="{FF2B5EF4-FFF2-40B4-BE49-F238E27FC236}">
                    <a16:creationId xmlns:a16="http://schemas.microsoft.com/office/drawing/2014/main" id="{35A4CEE9-E831-9649-A2D0-92E6F088F214}"/>
                  </a:ext>
                </a:extLst>
              </p:cNvPr>
              <p:cNvSpPr/>
              <p:nvPr/>
            </p:nvSpPr>
            <p:spPr>
              <a:xfrm>
                <a:off x="7901739" y="3231963"/>
                <a:ext cx="503664" cy="800219"/>
              </a:xfrm>
              <a:prstGeom prst="rect">
                <a:avLst/>
              </a:prstGeom>
            </p:spPr>
            <p:txBody>
              <a:bodyPr wrap="none">
                <a:spAutoFit/>
              </a:bodyPr>
              <a:lstStyle/>
              <a:p>
                <a:r>
                  <a:rPr lang="en-US" sz="4600" dirty="0">
                    <a:solidFill>
                      <a:schemeClr val="bg1"/>
                    </a:solidFill>
                    <a:latin typeface="Oracle Sans" panose="020B0503020204020204" pitchFamily="34" charset="0"/>
                    <a:ea typeface="Menlo" panose="020B0609030804020204" pitchFamily="49" charset="0"/>
                    <a:cs typeface="Oracle Sans" panose="020B0503020204020204" pitchFamily="34" charset="0"/>
                  </a:rPr>
                  <a:t>7</a:t>
                </a:r>
              </a:p>
            </p:txBody>
          </p:sp>
          <p:cxnSp>
            <p:nvCxnSpPr>
              <p:cNvPr id="12" name="Straight Connector 11">
                <a:extLst>
                  <a:ext uri="{FF2B5EF4-FFF2-40B4-BE49-F238E27FC236}">
                    <a16:creationId xmlns:a16="http://schemas.microsoft.com/office/drawing/2014/main" id="{D2B736BC-5F4A-3C40-BDA3-275D73BEE101}"/>
                  </a:ext>
                </a:extLst>
              </p:cNvPr>
              <p:cNvCxnSpPr>
                <a:cxnSpLocks/>
              </p:cNvCxnSpPr>
              <p:nvPr/>
            </p:nvCxnSpPr>
            <p:spPr>
              <a:xfrm flipV="1">
                <a:off x="7502218" y="2913383"/>
                <a:ext cx="743590" cy="772221"/>
              </a:xfrm>
              <a:prstGeom prst="line">
                <a:avLst/>
              </a:prstGeom>
              <a:ln w="63500">
                <a:solidFill>
                  <a:schemeClr val="bg2"/>
                </a:solidFill>
              </a:ln>
            </p:spPr>
            <p:style>
              <a:lnRef idx="1">
                <a:schemeClr val="accent1"/>
              </a:lnRef>
              <a:fillRef idx="0">
                <a:schemeClr val="accent1"/>
              </a:fillRef>
              <a:effectRef idx="0">
                <a:schemeClr val="accent1"/>
              </a:effectRef>
              <a:fontRef idx="minor">
                <a:schemeClr val="tx1"/>
              </a:fontRef>
            </p:style>
          </p:cxnSp>
        </p:grpSp>
      </p:grpSp>
      <p:sp>
        <p:nvSpPr>
          <p:cNvPr id="8" name="Rectangle 7">
            <a:extLst>
              <a:ext uri="{FF2B5EF4-FFF2-40B4-BE49-F238E27FC236}">
                <a16:creationId xmlns:a16="http://schemas.microsoft.com/office/drawing/2014/main" id="{1FE38C34-1DA3-774A-8F84-EA708B42066F}"/>
              </a:ext>
            </a:extLst>
          </p:cNvPr>
          <p:cNvSpPr/>
          <p:nvPr/>
        </p:nvSpPr>
        <p:spPr>
          <a:xfrm>
            <a:off x="3536338" y="4548779"/>
            <a:ext cx="2251642" cy="646331"/>
          </a:xfrm>
          <a:prstGeom prst="rect">
            <a:avLst/>
          </a:prstGeom>
        </p:spPr>
        <p:txBody>
          <a:bodyPr wrap="none">
            <a:spAutoFit/>
          </a:bodyPr>
          <a:lstStyle/>
          <a:p>
            <a:pPr algn="ctr"/>
            <a:r>
              <a:rPr lang="en-US" dirty="0"/>
              <a:t>Single-digit latency </a:t>
            </a:r>
            <a:br>
              <a:rPr lang="en-US" dirty="0"/>
            </a:br>
            <a:r>
              <a:rPr lang="en-US" dirty="0"/>
              <a:t>reads and writes</a:t>
            </a:r>
          </a:p>
        </p:txBody>
      </p:sp>
      <p:grpSp>
        <p:nvGrpSpPr>
          <p:cNvPr id="27" name="Group 26">
            <a:extLst>
              <a:ext uri="{FF2B5EF4-FFF2-40B4-BE49-F238E27FC236}">
                <a16:creationId xmlns:a16="http://schemas.microsoft.com/office/drawing/2014/main" id="{5EF0AACA-2957-0447-9F39-0A52EF44F0B2}"/>
              </a:ext>
            </a:extLst>
          </p:cNvPr>
          <p:cNvGrpSpPr/>
          <p:nvPr/>
        </p:nvGrpSpPr>
        <p:grpSpPr>
          <a:xfrm>
            <a:off x="3838097" y="2706365"/>
            <a:ext cx="1648130" cy="1597852"/>
            <a:chOff x="3890648" y="2441672"/>
            <a:chExt cx="1648130" cy="1597852"/>
          </a:xfrm>
        </p:grpSpPr>
        <p:grpSp>
          <p:nvGrpSpPr>
            <p:cNvPr id="40" name="Group 39">
              <a:extLst>
                <a:ext uri="{FF2B5EF4-FFF2-40B4-BE49-F238E27FC236}">
                  <a16:creationId xmlns:a16="http://schemas.microsoft.com/office/drawing/2014/main" id="{FEB7B408-225B-1E40-82DB-F08BFE2DFB0F}"/>
                </a:ext>
              </a:extLst>
            </p:cNvPr>
            <p:cNvGrpSpPr/>
            <p:nvPr/>
          </p:nvGrpSpPr>
          <p:grpSpPr>
            <a:xfrm>
              <a:off x="3890648" y="2441672"/>
              <a:ext cx="1648130" cy="1597852"/>
              <a:chOff x="1045009" y="2684551"/>
              <a:chExt cx="705040" cy="654097"/>
            </a:xfrm>
          </p:grpSpPr>
          <p:pic>
            <p:nvPicPr>
              <p:cNvPr id="44" name="Picture 43" descr="A picture containing drawing&#10;&#10;Description automatically generated">
                <a:extLst>
                  <a:ext uri="{FF2B5EF4-FFF2-40B4-BE49-F238E27FC236}">
                    <a16:creationId xmlns:a16="http://schemas.microsoft.com/office/drawing/2014/main" id="{12E37BAF-25F5-D144-8BF8-333A6E375E2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46" name="Rectangle 45">
                <a:extLst>
                  <a:ext uri="{FF2B5EF4-FFF2-40B4-BE49-F238E27FC236}">
                    <a16:creationId xmlns:a16="http://schemas.microsoft.com/office/drawing/2014/main" id="{8C79BE4E-0BB3-F14C-BD4D-B4D1298AF754}"/>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a:extLst>
                <a:ext uri="{FF2B5EF4-FFF2-40B4-BE49-F238E27FC236}">
                  <a16:creationId xmlns:a16="http://schemas.microsoft.com/office/drawing/2014/main" id="{448C518B-5463-7E4D-80DB-A3F56D39CFCC}"/>
                </a:ext>
              </a:extLst>
            </p:cNvPr>
            <p:cNvGrpSpPr/>
            <p:nvPr/>
          </p:nvGrpSpPr>
          <p:grpSpPr>
            <a:xfrm>
              <a:off x="4310578" y="2769154"/>
              <a:ext cx="841980" cy="1043823"/>
              <a:chOff x="4302514" y="2647948"/>
              <a:chExt cx="864133" cy="1234491"/>
            </a:xfrm>
          </p:grpSpPr>
          <p:cxnSp>
            <p:nvCxnSpPr>
              <p:cNvPr id="67" name="Straight Connector 66">
                <a:extLst>
                  <a:ext uri="{FF2B5EF4-FFF2-40B4-BE49-F238E27FC236}">
                    <a16:creationId xmlns:a16="http://schemas.microsoft.com/office/drawing/2014/main" id="{0AA70A80-69BD-744E-9CA8-32890ED46BFC}"/>
                  </a:ext>
                </a:extLst>
              </p:cNvPr>
              <p:cNvCxnSpPr>
                <a:cxnSpLocks/>
              </p:cNvCxnSpPr>
              <p:nvPr/>
            </p:nvCxnSpPr>
            <p:spPr>
              <a:xfrm>
                <a:off x="4646642" y="2648459"/>
                <a:ext cx="344056"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242FE37-344D-4244-AAE5-34FA5016D63F}"/>
                  </a:ext>
                </a:extLst>
              </p:cNvPr>
              <p:cNvCxnSpPr>
                <a:cxnSpLocks/>
              </p:cNvCxnSpPr>
              <p:nvPr/>
            </p:nvCxnSpPr>
            <p:spPr>
              <a:xfrm flipV="1">
                <a:off x="4791531" y="2680987"/>
                <a:ext cx="199167" cy="352778"/>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B672A05-3F51-B444-B665-2FE913893FBA}"/>
                  </a:ext>
                </a:extLst>
              </p:cNvPr>
              <p:cNvCxnSpPr>
                <a:cxnSpLocks/>
              </p:cNvCxnSpPr>
              <p:nvPr/>
            </p:nvCxnSpPr>
            <p:spPr>
              <a:xfrm>
                <a:off x="4824300" y="3033764"/>
                <a:ext cx="342347"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9577B8A-DC1B-2742-8EE7-3D02294A9500}"/>
                  </a:ext>
                </a:extLst>
              </p:cNvPr>
              <p:cNvCxnSpPr>
                <a:cxnSpLocks/>
              </p:cNvCxnSpPr>
              <p:nvPr/>
            </p:nvCxnSpPr>
            <p:spPr>
              <a:xfrm flipV="1">
                <a:off x="4308668" y="3033466"/>
                <a:ext cx="857979" cy="848973"/>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35C4A87-2706-9444-86B6-D35880548CE9}"/>
                  </a:ext>
                </a:extLst>
              </p:cNvPr>
              <p:cNvCxnSpPr>
                <a:cxnSpLocks/>
              </p:cNvCxnSpPr>
              <p:nvPr/>
            </p:nvCxnSpPr>
            <p:spPr>
              <a:xfrm flipV="1">
                <a:off x="4302514" y="3229543"/>
                <a:ext cx="346142" cy="637411"/>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B7DAE1F-7AE2-C646-9B29-9D16CB12D1EB}"/>
                  </a:ext>
                </a:extLst>
              </p:cNvPr>
              <p:cNvCxnSpPr>
                <a:cxnSpLocks/>
              </p:cNvCxnSpPr>
              <p:nvPr/>
            </p:nvCxnSpPr>
            <p:spPr>
              <a:xfrm>
                <a:off x="4302514" y="3229543"/>
                <a:ext cx="344128" cy="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E42897-E805-1D4D-9555-F8955160D373}"/>
                  </a:ext>
                </a:extLst>
              </p:cNvPr>
              <p:cNvCxnSpPr>
                <a:cxnSpLocks/>
              </p:cNvCxnSpPr>
              <p:nvPr/>
            </p:nvCxnSpPr>
            <p:spPr>
              <a:xfrm flipV="1">
                <a:off x="4302514" y="2647948"/>
                <a:ext cx="323940" cy="556074"/>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7" name="Rectangle 6">
            <a:extLst>
              <a:ext uri="{FF2B5EF4-FFF2-40B4-BE49-F238E27FC236}">
                <a16:creationId xmlns:a16="http://schemas.microsoft.com/office/drawing/2014/main" id="{41E157A5-CF42-C644-9D75-A607E97EF42A}"/>
              </a:ext>
            </a:extLst>
          </p:cNvPr>
          <p:cNvSpPr/>
          <p:nvPr/>
        </p:nvSpPr>
        <p:spPr>
          <a:xfrm>
            <a:off x="693573" y="4499946"/>
            <a:ext cx="1898084" cy="646331"/>
          </a:xfrm>
          <a:prstGeom prst="rect">
            <a:avLst/>
          </a:prstGeom>
        </p:spPr>
        <p:txBody>
          <a:bodyPr wrap="none">
            <a:spAutoFit/>
          </a:bodyPr>
          <a:lstStyle/>
          <a:p>
            <a:pPr algn="ctr"/>
            <a:r>
              <a:rPr lang="en-US" b="1" dirty="0"/>
              <a:t> </a:t>
            </a:r>
            <a:r>
              <a:rPr lang="en-US" dirty="0"/>
              <a:t>Elastic compute</a:t>
            </a:r>
            <a:br>
              <a:rPr lang="en-US" dirty="0"/>
            </a:br>
            <a:r>
              <a:rPr lang="en-US" dirty="0"/>
              <a:t> and storage</a:t>
            </a:r>
          </a:p>
        </p:txBody>
      </p:sp>
      <p:grpSp>
        <p:nvGrpSpPr>
          <p:cNvPr id="29" name="Group 28">
            <a:extLst>
              <a:ext uri="{FF2B5EF4-FFF2-40B4-BE49-F238E27FC236}">
                <a16:creationId xmlns:a16="http://schemas.microsoft.com/office/drawing/2014/main" id="{06AB3BD7-6DE1-2B41-BE66-4545F0BC3528}"/>
              </a:ext>
            </a:extLst>
          </p:cNvPr>
          <p:cNvGrpSpPr/>
          <p:nvPr/>
        </p:nvGrpSpPr>
        <p:grpSpPr>
          <a:xfrm>
            <a:off x="918482" y="2706365"/>
            <a:ext cx="1648130" cy="1597852"/>
            <a:chOff x="956931" y="2454756"/>
            <a:chExt cx="1648130" cy="1597852"/>
          </a:xfrm>
        </p:grpSpPr>
        <p:grpSp>
          <p:nvGrpSpPr>
            <p:cNvPr id="10" name="Group 9">
              <a:extLst>
                <a:ext uri="{FF2B5EF4-FFF2-40B4-BE49-F238E27FC236}">
                  <a16:creationId xmlns:a16="http://schemas.microsoft.com/office/drawing/2014/main" id="{D72FEA00-47F3-B948-AD25-EB96EA6C6E96}"/>
                </a:ext>
              </a:extLst>
            </p:cNvPr>
            <p:cNvGrpSpPr/>
            <p:nvPr/>
          </p:nvGrpSpPr>
          <p:grpSpPr>
            <a:xfrm>
              <a:off x="956931" y="2454756"/>
              <a:ext cx="1648130" cy="1597852"/>
              <a:chOff x="1045009" y="2684551"/>
              <a:chExt cx="705040" cy="654097"/>
            </a:xfrm>
          </p:grpSpPr>
          <p:pic>
            <p:nvPicPr>
              <p:cNvPr id="25" name="Picture 24" descr="A picture containing drawing&#10;&#10;Description automatically generated">
                <a:extLst>
                  <a:ext uri="{FF2B5EF4-FFF2-40B4-BE49-F238E27FC236}">
                    <a16:creationId xmlns:a16="http://schemas.microsoft.com/office/drawing/2014/main" id="{92C8D372-3F8C-8A42-B589-6FDE96FA918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45009" y="2684551"/>
                <a:ext cx="705040" cy="654097"/>
              </a:xfrm>
              <a:prstGeom prst="rect">
                <a:avLst/>
              </a:prstGeom>
            </p:spPr>
          </p:pic>
          <p:sp>
            <p:nvSpPr>
              <p:cNvPr id="26" name="Rectangle 25">
                <a:extLst>
                  <a:ext uri="{FF2B5EF4-FFF2-40B4-BE49-F238E27FC236}">
                    <a16:creationId xmlns:a16="http://schemas.microsoft.com/office/drawing/2014/main" id="{7BF8AFB8-6057-074E-85A4-35211C06ED57}"/>
                  </a:ext>
                </a:extLst>
              </p:cNvPr>
              <p:cNvSpPr/>
              <p:nvPr/>
            </p:nvSpPr>
            <p:spPr>
              <a:xfrm>
                <a:off x="1093476" y="2752358"/>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52B6A077-032C-1D4C-AC83-850CA8098DAE}"/>
                </a:ext>
              </a:extLst>
            </p:cNvPr>
            <p:cNvGrpSpPr/>
            <p:nvPr/>
          </p:nvGrpSpPr>
          <p:grpSpPr>
            <a:xfrm>
              <a:off x="1209518" y="2716007"/>
              <a:ext cx="1147897" cy="1075350"/>
              <a:chOff x="1189568" y="2771411"/>
              <a:chExt cx="1147897" cy="1075350"/>
            </a:xfrm>
          </p:grpSpPr>
          <p:sp>
            <p:nvSpPr>
              <p:cNvPr id="137" name="Freeform 136">
                <a:extLst>
                  <a:ext uri="{FF2B5EF4-FFF2-40B4-BE49-F238E27FC236}">
                    <a16:creationId xmlns:a16="http://schemas.microsoft.com/office/drawing/2014/main" id="{26070067-7804-9A42-9E15-FC28F7034AC7}"/>
                  </a:ext>
                </a:extLst>
              </p:cNvPr>
              <p:cNvSpPr/>
              <p:nvPr/>
            </p:nvSpPr>
            <p:spPr>
              <a:xfrm>
                <a:off x="1189568" y="2771411"/>
                <a:ext cx="1147897" cy="1075350"/>
              </a:xfrm>
              <a:custGeom>
                <a:avLst/>
                <a:gdLst>
                  <a:gd name="connsiteX0" fmla="*/ 757392 w 1147897"/>
                  <a:gd name="connsiteY0" fmla="*/ 0 h 1075350"/>
                  <a:gd name="connsiteX1" fmla="*/ 1147897 w 1147897"/>
                  <a:gd name="connsiteY1" fmla="*/ 390505 h 1075350"/>
                  <a:gd name="connsiteX2" fmla="*/ 757392 w 1147897"/>
                  <a:gd name="connsiteY2" fmla="*/ 781010 h 1075350"/>
                  <a:gd name="connsiteX3" fmla="*/ 710121 w 1147897"/>
                  <a:gd name="connsiteY3" fmla="*/ 776245 h 1075350"/>
                  <a:gd name="connsiteX4" fmla="*/ 683867 w 1147897"/>
                  <a:gd name="connsiteY4" fmla="*/ 824612 h 1075350"/>
                  <a:gd name="connsiteX5" fmla="*/ 441331 w 1147897"/>
                  <a:gd name="connsiteY5" fmla="*/ 953568 h 1075350"/>
                  <a:gd name="connsiteX6" fmla="*/ 385995 w 1147897"/>
                  <a:gd name="connsiteY6" fmla="*/ 947990 h 1075350"/>
                  <a:gd name="connsiteX7" fmla="*/ 384389 w 1147897"/>
                  <a:gd name="connsiteY7" fmla="*/ 953165 h 1075350"/>
                  <a:gd name="connsiteX8" fmla="*/ 200055 w 1147897"/>
                  <a:gd name="connsiteY8" fmla="*/ 1075350 h 1075350"/>
                  <a:gd name="connsiteX9" fmla="*/ 0 w 1147897"/>
                  <a:gd name="connsiteY9" fmla="*/ 875295 h 1075350"/>
                  <a:gd name="connsiteX10" fmla="*/ 122185 w 1147897"/>
                  <a:gd name="connsiteY10" fmla="*/ 690961 h 1075350"/>
                  <a:gd name="connsiteX11" fmla="*/ 150954 w 1147897"/>
                  <a:gd name="connsiteY11" fmla="*/ 682031 h 1075350"/>
                  <a:gd name="connsiteX12" fmla="*/ 148842 w 1147897"/>
                  <a:gd name="connsiteY12" fmla="*/ 661079 h 1075350"/>
                  <a:gd name="connsiteX13" fmla="*/ 327481 w 1147897"/>
                  <a:gd name="connsiteY13" fmla="*/ 391575 h 1075350"/>
                  <a:gd name="connsiteX14" fmla="*/ 368049 w 1147897"/>
                  <a:gd name="connsiteY14" fmla="*/ 378983 h 1075350"/>
                  <a:gd name="connsiteX15" fmla="*/ 374821 w 1147897"/>
                  <a:gd name="connsiteY15" fmla="*/ 311805 h 1075350"/>
                  <a:gd name="connsiteX16" fmla="*/ 757392 w 1147897"/>
                  <a:gd name="connsiteY16" fmla="*/ 0 h 107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7897" h="1075350">
                    <a:moveTo>
                      <a:pt x="757392" y="0"/>
                    </a:moveTo>
                    <a:cubicBezTo>
                      <a:pt x="973062" y="0"/>
                      <a:pt x="1147897" y="174835"/>
                      <a:pt x="1147897" y="390505"/>
                    </a:cubicBezTo>
                    <a:cubicBezTo>
                      <a:pt x="1147897" y="606175"/>
                      <a:pt x="973062" y="781010"/>
                      <a:pt x="757392" y="781010"/>
                    </a:cubicBezTo>
                    <a:lnTo>
                      <a:pt x="710121" y="776245"/>
                    </a:lnTo>
                    <a:lnTo>
                      <a:pt x="683867" y="824612"/>
                    </a:lnTo>
                    <a:cubicBezTo>
                      <a:pt x="631305" y="902415"/>
                      <a:pt x="542292" y="953568"/>
                      <a:pt x="441331" y="953568"/>
                    </a:cubicBezTo>
                    <a:lnTo>
                      <a:pt x="385995" y="947990"/>
                    </a:lnTo>
                    <a:lnTo>
                      <a:pt x="384389" y="953165"/>
                    </a:lnTo>
                    <a:cubicBezTo>
                      <a:pt x="354019" y="1024968"/>
                      <a:pt x="282920" y="1075350"/>
                      <a:pt x="200055" y="1075350"/>
                    </a:cubicBezTo>
                    <a:cubicBezTo>
                      <a:pt x="89568" y="1075350"/>
                      <a:pt x="0" y="985782"/>
                      <a:pt x="0" y="875295"/>
                    </a:cubicBezTo>
                    <a:cubicBezTo>
                      <a:pt x="0" y="792430"/>
                      <a:pt x="50382" y="721332"/>
                      <a:pt x="122185" y="690961"/>
                    </a:cubicBezTo>
                    <a:lnTo>
                      <a:pt x="150954" y="682031"/>
                    </a:lnTo>
                    <a:lnTo>
                      <a:pt x="148842" y="661079"/>
                    </a:lnTo>
                    <a:cubicBezTo>
                      <a:pt x="148842" y="539926"/>
                      <a:pt x="222502" y="435978"/>
                      <a:pt x="327481" y="391575"/>
                    </a:cubicBezTo>
                    <a:lnTo>
                      <a:pt x="368049" y="378983"/>
                    </a:lnTo>
                    <a:lnTo>
                      <a:pt x="374821" y="311805"/>
                    </a:lnTo>
                    <a:cubicBezTo>
                      <a:pt x="411234" y="133858"/>
                      <a:pt x="568681" y="0"/>
                      <a:pt x="757392" y="0"/>
                    </a:cubicBezTo>
                    <a:close/>
                  </a:path>
                </a:pathLst>
              </a:cu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8" name="Freeform 137">
                <a:extLst>
                  <a:ext uri="{FF2B5EF4-FFF2-40B4-BE49-F238E27FC236}">
                    <a16:creationId xmlns:a16="http://schemas.microsoft.com/office/drawing/2014/main" id="{45FBD822-7A03-BE49-83D3-45092772933A}"/>
                  </a:ext>
                </a:extLst>
              </p:cNvPr>
              <p:cNvSpPr/>
              <p:nvPr/>
            </p:nvSpPr>
            <p:spPr>
              <a:xfrm>
                <a:off x="1351738" y="3136282"/>
                <a:ext cx="552462" cy="570693"/>
              </a:xfrm>
              <a:custGeom>
                <a:avLst/>
                <a:gdLst>
                  <a:gd name="connsiteX0" fmla="*/ 206665 w 552462"/>
                  <a:gd name="connsiteY0" fmla="*/ 0 h 570693"/>
                  <a:gd name="connsiteX1" fmla="*/ 204308 w 552462"/>
                  <a:gd name="connsiteY1" fmla="*/ 23377 h 570693"/>
                  <a:gd name="connsiteX2" fmla="*/ 516113 w 552462"/>
                  <a:gd name="connsiteY2" fmla="*/ 405948 h 570693"/>
                  <a:gd name="connsiteX3" fmla="*/ 552462 w 552462"/>
                  <a:gd name="connsiteY3" fmla="*/ 409613 h 570693"/>
                  <a:gd name="connsiteX4" fmla="*/ 535025 w 552462"/>
                  <a:gd name="connsiteY4" fmla="*/ 441737 h 570693"/>
                  <a:gd name="connsiteX5" fmla="*/ 292489 w 552462"/>
                  <a:gd name="connsiteY5" fmla="*/ 570693 h 570693"/>
                  <a:gd name="connsiteX6" fmla="*/ 0 w 552462"/>
                  <a:gd name="connsiteY6" fmla="*/ 278204 h 570693"/>
                  <a:gd name="connsiteX7" fmla="*/ 178639 w 552462"/>
                  <a:gd name="connsiteY7" fmla="*/ 8700 h 570693"/>
                  <a:gd name="connsiteX8" fmla="*/ 206665 w 552462"/>
                  <a:gd name="connsiteY8" fmla="*/ 0 h 57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462" h="570693">
                    <a:moveTo>
                      <a:pt x="206665" y="0"/>
                    </a:moveTo>
                    <a:lnTo>
                      <a:pt x="204308" y="23377"/>
                    </a:lnTo>
                    <a:cubicBezTo>
                      <a:pt x="204308" y="212088"/>
                      <a:pt x="338166" y="369535"/>
                      <a:pt x="516113" y="405948"/>
                    </a:cubicBezTo>
                    <a:lnTo>
                      <a:pt x="552462" y="409613"/>
                    </a:lnTo>
                    <a:lnTo>
                      <a:pt x="535025" y="441737"/>
                    </a:lnTo>
                    <a:cubicBezTo>
                      <a:pt x="482463" y="519540"/>
                      <a:pt x="393450" y="570693"/>
                      <a:pt x="292489" y="570693"/>
                    </a:cubicBezTo>
                    <a:cubicBezTo>
                      <a:pt x="130952" y="570693"/>
                      <a:pt x="0" y="439741"/>
                      <a:pt x="0" y="278204"/>
                    </a:cubicBezTo>
                    <a:cubicBezTo>
                      <a:pt x="0" y="157051"/>
                      <a:pt x="73661" y="53103"/>
                      <a:pt x="178639" y="8700"/>
                    </a:cubicBezTo>
                    <a:lnTo>
                      <a:pt x="206665" y="0"/>
                    </a:lnTo>
                    <a:close/>
                  </a:path>
                </a:pathLst>
              </a:custGeom>
              <a:no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Tree>
    <p:extLst>
      <p:ext uri="{BB962C8B-B14F-4D97-AF65-F5344CB8AC3E}">
        <p14:creationId xmlns:p14="http://schemas.microsoft.com/office/powerpoint/2010/main" val="2533675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descr="A picture containing drawing&#10;&#10;Description automatically generated">
            <a:extLst>
              <a:ext uri="{FF2B5EF4-FFF2-40B4-BE49-F238E27FC236}">
                <a16:creationId xmlns:a16="http://schemas.microsoft.com/office/drawing/2014/main" id="{0E82A911-99C0-4C4B-B1FE-86C5942D9D5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34293" y="4154039"/>
            <a:ext cx="705040" cy="654097"/>
          </a:xfrm>
          <a:prstGeom prst="rect">
            <a:avLst/>
          </a:prstGeom>
        </p:spPr>
      </p:pic>
      <p:sp>
        <p:nvSpPr>
          <p:cNvPr id="13" name="Text Placeholder 12">
            <a:extLst>
              <a:ext uri="{FF2B5EF4-FFF2-40B4-BE49-F238E27FC236}">
                <a16:creationId xmlns:a16="http://schemas.microsoft.com/office/drawing/2014/main" id="{54E160D2-BFC5-9B4E-AD4B-A756ED9BBF1D}"/>
              </a:ext>
            </a:extLst>
          </p:cNvPr>
          <p:cNvSpPr>
            <a:spLocks noGrp="1"/>
          </p:cNvSpPr>
          <p:nvPr>
            <p:ph type="body" sz="quarter" idx="11"/>
          </p:nvPr>
        </p:nvSpPr>
        <p:spPr>
          <a:xfrm>
            <a:off x="762000" y="1219105"/>
            <a:ext cx="10671048" cy="330540"/>
          </a:xfrm>
        </p:spPr>
        <p:txBody>
          <a:bodyPr/>
          <a:lstStyle/>
          <a:p>
            <a:r>
              <a:rPr lang="en-US" sz="2400" dirty="0"/>
              <a:t>More than a simple document store</a:t>
            </a:r>
          </a:p>
        </p:txBody>
      </p:sp>
      <p:sp>
        <p:nvSpPr>
          <p:cNvPr id="2" name="Title 1">
            <a:extLst>
              <a:ext uri="{FF2B5EF4-FFF2-40B4-BE49-F238E27FC236}">
                <a16:creationId xmlns:a16="http://schemas.microsoft.com/office/drawing/2014/main" id="{BD40D5BB-0493-A74D-9D82-17E2E312B861}"/>
              </a:ext>
            </a:extLst>
          </p:cNvPr>
          <p:cNvSpPr>
            <a:spLocks noGrp="1"/>
          </p:cNvSpPr>
          <p:nvPr>
            <p:ph type="title"/>
          </p:nvPr>
        </p:nvSpPr>
        <p:spPr>
          <a:xfrm>
            <a:off x="768875" y="377273"/>
            <a:ext cx="10671048" cy="822960"/>
          </a:xfrm>
        </p:spPr>
        <p:txBody>
          <a:bodyPr/>
          <a:lstStyle/>
          <a:p>
            <a:r>
              <a:rPr lang="en-US" sz="3600" dirty="0"/>
              <a:t>Autonomous </a:t>
            </a:r>
            <a:r>
              <a:rPr lang="en-US" sz="3600" dirty="0">
                <a:solidFill>
                  <a:schemeClr val="accent1"/>
                </a:solidFill>
              </a:rPr>
              <a:t>JSON Database</a:t>
            </a:r>
            <a:endParaRPr lang="en-US" sz="3600" dirty="0"/>
          </a:p>
        </p:txBody>
      </p:sp>
      <p:sp>
        <p:nvSpPr>
          <p:cNvPr id="4" name="Footer Placeholder 3">
            <a:extLst>
              <a:ext uri="{FF2B5EF4-FFF2-40B4-BE49-F238E27FC236}">
                <a16:creationId xmlns:a16="http://schemas.microsoft.com/office/drawing/2014/main" id="{25BBD675-5A27-7145-B310-51D8A6FF7A93}"/>
              </a:ext>
            </a:extLst>
          </p:cNvPr>
          <p:cNvSpPr>
            <a:spLocks noGrp="1"/>
          </p:cNvSpPr>
          <p:nvPr>
            <p:ph type="ftr" sz="quarter" idx="13"/>
          </p:nvPr>
        </p:nvSpPr>
        <p:spPr>
          <a:xfrm>
            <a:off x="1127759" y="6423978"/>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2020 Oracle and/or its affiliates. Oracle Confidential</a:t>
            </a:r>
            <a:endParaRPr lang="en-US" dirty="0"/>
          </a:p>
        </p:txBody>
      </p:sp>
      <p:sp>
        <p:nvSpPr>
          <p:cNvPr id="63" name="Text Placeholder 13">
            <a:extLst>
              <a:ext uri="{FF2B5EF4-FFF2-40B4-BE49-F238E27FC236}">
                <a16:creationId xmlns:a16="http://schemas.microsoft.com/office/drawing/2014/main" id="{227B68CB-084D-6643-A09D-B26AC8040C52}"/>
              </a:ext>
            </a:extLst>
          </p:cNvPr>
          <p:cNvSpPr txBox="1">
            <a:spLocks/>
          </p:cNvSpPr>
          <p:nvPr/>
        </p:nvSpPr>
        <p:spPr>
          <a:xfrm>
            <a:off x="762000" y="2348690"/>
            <a:ext cx="6299069" cy="372587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4310" indent="-285750">
              <a:lnSpc>
                <a:spcPct val="150000"/>
              </a:lnSpc>
              <a:buFont typeface="Wingdings" pitchFamily="2" charset="2"/>
              <a:buChar char="ü"/>
            </a:pPr>
            <a:r>
              <a:rPr lang="en-US" sz="2400" dirty="0"/>
              <a:t> Autonomous</a:t>
            </a:r>
          </a:p>
          <a:p>
            <a:pPr marL="194310" indent="-285750">
              <a:lnSpc>
                <a:spcPct val="150000"/>
              </a:lnSpc>
              <a:buFont typeface="Wingdings" pitchFamily="2" charset="2"/>
              <a:buChar char="ü"/>
            </a:pPr>
            <a:r>
              <a:rPr lang="en-US" sz="2400" dirty="0"/>
              <a:t> ACID Transactions</a:t>
            </a:r>
          </a:p>
          <a:p>
            <a:pPr marL="194310" indent="-285750">
              <a:lnSpc>
                <a:spcPct val="150000"/>
              </a:lnSpc>
              <a:buFont typeface="Wingdings" pitchFamily="2" charset="2"/>
              <a:buChar char="ü"/>
            </a:pPr>
            <a:r>
              <a:rPr lang="en-US" sz="2400" dirty="0"/>
              <a:t>  Full SQL query support</a:t>
            </a:r>
          </a:p>
          <a:p>
            <a:pPr marL="194310" indent="-285750">
              <a:lnSpc>
                <a:spcPct val="150000"/>
              </a:lnSpc>
              <a:buFont typeface="Wingdings" pitchFamily="2" charset="2"/>
              <a:buChar char="ü"/>
            </a:pPr>
            <a:r>
              <a:rPr lang="en-US" sz="2400" dirty="0"/>
              <a:t>  APEX low-code development</a:t>
            </a:r>
          </a:p>
          <a:p>
            <a:pPr marL="194310" indent="-285750">
              <a:lnSpc>
                <a:spcPct val="150000"/>
              </a:lnSpc>
              <a:buFont typeface="Wingdings" pitchFamily="2" charset="2"/>
              <a:buChar char="ü"/>
            </a:pPr>
            <a:r>
              <a:rPr lang="en-US" sz="2400" dirty="0"/>
              <a:t>  Advanced security</a:t>
            </a:r>
          </a:p>
          <a:p>
            <a:pPr marL="194310" indent="-285750">
              <a:lnSpc>
                <a:spcPct val="150000"/>
              </a:lnSpc>
              <a:buFont typeface="Wingdings" pitchFamily="2" charset="2"/>
              <a:buChar char="ü"/>
            </a:pPr>
            <a:r>
              <a:rPr lang="en-US" sz="2400" dirty="0"/>
              <a:t>  One-click upgrade to ATP</a:t>
            </a:r>
          </a:p>
        </p:txBody>
      </p:sp>
      <p:cxnSp>
        <p:nvCxnSpPr>
          <p:cNvPr id="21" name="Elbow Connector 20">
            <a:extLst>
              <a:ext uri="{FF2B5EF4-FFF2-40B4-BE49-F238E27FC236}">
                <a16:creationId xmlns:a16="http://schemas.microsoft.com/office/drawing/2014/main" id="{F67B90A7-F908-F549-8CF2-3D5C01DD74FE}"/>
              </a:ext>
            </a:extLst>
          </p:cNvPr>
          <p:cNvCxnSpPr>
            <a:cxnSpLocks/>
            <a:stCxn id="71" idx="2"/>
          </p:cNvCxnSpPr>
          <p:nvPr/>
        </p:nvCxnSpPr>
        <p:spPr>
          <a:xfrm rot="5400000">
            <a:off x="9243279" y="3166057"/>
            <a:ext cx="226562" cy="729100"/>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E83F41B7-FD33-B544-B1AD-286EA62A2882}"/>
              </a:ext>
            </a:extLst>
          </p:cNvPr>
          <p:cNvCxnSpPr>
            <a:cxnSpLocks/>
          </p:cNvCxnSpPr>
          <p:nvPr/>
        </p:nvCxnSpPr>
        <p:spPr>
          <a:xfrm rot="10800000" flipV="1">
            <a:off x="7267674" y="3972641"/>
            <a:ext cx="914082" cy="167452"/>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9161A4B4-8FAC-EA47-8491-462F2A4FC389}"/>
              </a:ext>
            </a:extLst>
          </p:cNvPr>
          <p:cNvCxnSpPr>
            <a:cxnSpLocks/>
            <a:endCxn id="47" idx="2"/>
          </p:cNvCxnSpPr>
          <p:nvPr/>
        </p:nvCxnSpPr>
        <p:spPr>
          <a:xfrm rot="10800000">
            <a:off x="7282049" y="3437397"/>
            <a:ext cx="564160" cy="206491"/>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descr="A picture containing drawing&#10;&#10;Description automatically generated">
            <a:extLst>
              <a:ext uri="{FF2B5EF4-FFF2-40B4-BE49-F238E27FC236}">
                <a16:creationId xmlns:a16="http://schemas.microsoft.com/office/drawing/2014/main" id="{FCB035AB-D694-6044-A86D-D609342152E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423465" y="4140094"/>
            <a:ext cx="705040" cy="654097"/>
          </a:xfrm>
          <a:prstGeom prst="rect">
            <a:avLst/>
          </a:prstGeom>
        </p:spPr>
      </p:pic>
      <p:cxnSp>
        <p:nvCxnSpPr>
          <p:cNvPr id="25" name="Straight Connector 24">
            <a:extLst>
              <a:ext uri="{FF2B5EF4-FFF2-40B4-BE49-F238E27FC236}">
                <a16:creationId xmlns:a16="http://schemas.microsoft.com/office/drawing/2014/main" id="{F965800C-B3BD-E847-9038-913B97D0465A}"/>
              </a:ext>
            </a:extLst>
          </p:cNvPr>
          <p:cNvCxnSpPr>
            <a:cxnSpLocks/>
          </p:cNvCxnSpPr>
          <p:nvPr/>
        </p:nvCxnSpPr>
        <p:spPr>
          <a:xfrm flipH="1">
            <a:off x="8531901" y="2840135"/>
            <a:ext cx="3836" cy="56220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71" name="Picture 70" descr="A picture containing drawing&#10;&#10;Description automatically generated">
            <a:extLst>
              <a:ext uri="{FF2B5EF4-FFF2-40B4-BE49-F238E27FC236}">
                <a16:creationId xmlns:a16="http://schemas.microsoft.com/office/drawing/2014/main" id="{4B7605DC-CCD5-5D4B-82E2-71389E2AAA4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370507" y="2769707"/>
            <a:ext cx="701203" cy="647620"/>
          </a:xfrm>
          <a:prstGeom prst="rect">
            <a:avLst/>
          </a:prstGeom>
        </p:spPr>
      </p:pic>
      <p:pic>
        <p:nvPicPr>
          <p:cNvPr id="47" name="Picture 46" descr="A picture containing clock&#10;&#10;Description automatically generated">
            <a:extLst>
              <a:ext uri="{FF2B5EF4-FFF2-40B4-BE49-F238E27FC236}">
                <a16:creationId xmlns:a16="http://schemas.microsoft.com/office/drawing/2014/main" id="{1C45955E-AC64-464A-964E-C121F5B3F33A}"/>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929529" y="2783299"/>
            <a:ext cx="705040" cy="654097"/>
          </a:xfrm>
          <a:prstGeom prst="rect">
            <a:avLst/>
          </a:prstGeom>
        </p:spPr>
      </p:pic>
      <p:cxnSp>
        <p:nvCxnSpPr>
          <p:cNvPr id="29" name="Elbow Connector 28">
            <a:extLst>
              <a:ext uri="{FF2B5EF4-FFF2-40B4-BE49-F238E27FC236}">
                <a16:creationId xmlns:a16="http://schemas.microsoft.com/office/drawing/2014/main" id="{85F1570F-7C10-4647-B4B7-9835B0ED3D41}"/>
              </a:ext>
            </a:extLst>
          </p:cNvPr>
          <p:cNvCxnSpPr>
            <a:cxnSpLocks/>
            <a:endCxn id="24" idx="0"/>
          </p:cNvCxnSpPr>
          <p:nvPr/>
        </p:nvCxnSpPr>
        <p:spPr>
          <a:xfrm>
            <a:off x="9023216" y="3972644"/>
            <a:ext cx="752768" cy="167450"/>
          </a:xfrm>
          <a:prstGeom prst="bentConnector2">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850039D9-9489-BF4D-B93E-5CA1106DBE80}"/>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113869" y="4781060"/>
            <a:ext cx="763400" cy="763400"/>
          </a:xfrm>
          <a:prstGeom prst="rect">
            <a:avLst/>
          </a:prstGeom>
        </p:spPr>
      </p:pic>
      <p:sp>
        <p:nvSpPr>
          <p:cNvPr id="45" name="Rounded Rectangle 44">
            <a:extLst>
              <a:ext uri="{FF2B5EF4-FFF2-40B4-BE49-F238E27FC236}">
                <a16:creationId xmlns:a16="http://schemas.microsoft.com/office/drawing/2014/main" id="{D1B1821F-F50C-1343-9B07-9A06230DAB42}"/>
              </a:ext>
            </a:extLst>
          </p:cNvPr>
          <p:cNvSpPr/>
          <p:nvPr/>
        </p:nvSpPr>
        <p:spPr>
          <a:xfrm>
            <a:off x="8191259" y="4821595"/>
            <a:ext cx="599046" cy="652516"/>
          </a:xfrm>
          <a:prstGeom prst="round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close up of a sign&#10;&#10;Description automatically generated">
            <a:extLst>
              <a:ext uri="{FF2B5EF4-FFF2-40B4-BE49-F238E27FC236}">
                <a16:creationId xmlns:a16="http://schemas.microsoft.com/office/drawing/2014/main" id="{F3E5DE02-1652-944C-8746-8EAA4EAF2EE0}"/>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8181755" y="2230490"/>
            <a:ext cx="705040" cy="654097"/>
          </a:xfrm>
          <a:prstGeom prst="rect">
            <a:avLst/>
          </a:prstGeom>
        </p:spPr>
      </p:pic>
      <p:cxnSp>
        <p:nvCxnSpPr>
          <p:cNvPr id="33" name="Straight Connector 32">
            <a:extLst>
              <a:ext uri="{FF2B5EF4-FFF2-40B4-BE49-F238E27FC236}">
                <a16:creationId xmlns:a16="http://schemas.microsoft.com/office/drawing/2014/main" id="{9B815530-639D-004C-B472-C617715C27E6}"/>
              </a:ext>
            </a:extLst>
          </p:cNvPr>
          <p:cNvCxnSpPr>
            <a:cxnSpLocks/>
          </p:cNvCxnSpPr>
          <p:nvPr/>
        </p:nvCxnSpPr>
        <p:spPr>
          <a:xfrm flipH="1">
            <a:off x="8498565" y="4191219"/>
            <a:ext cx="3836" cy="562209"/>
          </a:xfrm>
          <a:prstGeom prst="line">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AF88A16-B0EF-E449-978D-0685D07C3A9E}"/>
              </a:ext>
            </a:extLst>
          </p:cNvPr>
          <p:cNvGrpSpPr/>
          <p:nvPr/>
        </p:nvGrpSpPr>
        <p:grpSpPr>
          <a:xfrm>
            <a:off x="7825490" y="3330594"/>
            <a:ext cx="1358911" cy="1008921"/>
            <a:chOff x="1824721" y="3410812"/>
            <a:chExt cx="1469564" cy="1091074"/>
          </a:xfrm>
        </p:grpSpPr>
        <p:pic>
          <p:nvPicPr>
            <p:cNvPr id="35" name="Picture 34" descr="A picture containing drawing&#10;&#10;Description automatically generated">
              <a:extLst>
                <a:ext uri="{FF2B5EF4-FFF2-40B4-BE49-F238E27FC236}">
                  <a16:creationId xmlns:a16="http://schemas.microsoft.com/office/drawing/2014/main" id="{247CFECE-BEBA-7543-BFD6-8C78ED8F6B7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824721" y="3410812"/>
              <a:ext cx="1460685" cy="1091074"/>
            </a:xfrm>
            <a:prstGeom prst="rect">
              <a:avLst/>
            </a:prstGeom>
            <a:solidFill>
              <a:schemeClr val="bg1">
                <a:lumMod val="50000"/>
              </a:schemeClr>
            </a:solidFill>
          </p:spPr>
        </p:pic>
        <p:pic>
          <p:nvPicPr>
            <p:cNvPr id="36" name="Picture 35">
              <a:extLst>
                <a:ext uri="{FF2B5EF4-FFF2-40B4-BE49-F238E27FC236}">
                  <a16:creationId xmlns:a16="http://schemas.microsoft.com/office/drawing/2014/main" id="{A1859CB5-9DE2-8246-AD53-3E642B7349C2}"/>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Lst>
            </a:blip>
            <a:srcRect t="14306"/>
            <a:stretch/>
          </p:blipFill>
          <p:spPr>
            <a:xfrm>
              <a:off x="1842854" y="3460906"/>
              <a:ext cx="1451432" cy="1029244"/>
            </a:xfrm>
            <a:prstGeom prst="rect">
              <a:avLst/>
            </a:prstGeom>
            <a:ln>
              <a:noFill/>
            </a:ln>
            <a:effectLst>
              <a:outerShdw blurRad="292100" dist="139700" dir="2700000" algn="tl" rotWithShape="0">
                <a:srgbClr val="333333">
                  <a:alpha val="65000"/>
                </a:srgbClr>
              </a:outerShdw>
            </a:effectLst>
          </p:spPr>
        </p:pic>
      </p:grpSp>
      <p:pic>
        <p:nvPicPr>
          <p:cNvPr id="85" name="Picture 84" descr="A close up of a sign&#10;&#10;Description automatically generated">
            <a:extLst>
              <a:ext uri="{FF2B5EF4-FFF2-40B4-BE49-F238E27FC236}">
                <a16:creationId xmlns:a16="http://schemas.microsoft.com/office/drawing/2014/main" id="{67E6E190-937D-9B4D-B61C-AA74F47E8FFA}"/>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367112" y="2750182"/>
            <a:ext cx="713518" cy="706936"/>
          </a:xfrm>
          <a:prstGeom prst="rect">
            <a:avLst/>
          </a:prstGeom>
        </p:spPr>
      </p:pic>
      <p:pic>
        <p:nvPicPr>
          <p:cNvPr id="88" name="Picture 87" descr="A close up of a logo&#10;&#10;Description automatically generated">
            <a:extLst>
              <a:ext uri="{FF2B5EF4-FFF2-40B4-BE49-F238E27FC236}">
                <a16:creationId xmlns:a16="http://schemas.microsoft.com/office/drawing/2014/main" id="{CF321CA9-00E9-494D-9B20-8FF034C328E9}"/>
              </a:ext>
            </a:extLst>
          </p:cNvPr>
          <p:cNvPicPr>
            <a:picLocks noChangeAspect="1"/>
          </p:cNvPicPr>
          <p:nvPr/>
        </p:nvPicPr>
        <p:blipFill>
          <a:blip r:embed="rId11" cstate="hqprint">
            <a:duotone>
              <a:srgbClr val="E05039">
                <a:shade val="45000"/>
                <a:satMod val="135000"/>
              </a:srgbClr>
              <a:prstClr val="white"/>
            </a:duotone>
            <a:extLst>
              <a:ext uri="{28A0092B-C50C-407E-A947-70E740481C1C}">
                <a14:useLocalDpi xmlns:a14="http://schemas.microsoft.com/office/drawing/2010/main" val="0"/>
              </a:ext>
            </a:extLst>
          </a:blip>
          <a:stretch>
            <a:fillRect/>
          </a:stretch>
        </p:blipFill>
        <p:spPr>
          <a:xfrm>
            <a:off x="6966063" y="2794406"/>
            <a:ext cx="650356" cy="650356"/>
          </a:xfrm>
          <a:prstGeom prst="rect">
            <a:avLst/>
          </a:prstGeom>
        </p:spPr>
      </p:pic>
      <p:sp>
        <p:nvSpPr>
          <p:cNvPr id="73" name="Rectangle 72">
            <a:extLst>
              <a:ext uri="{FF2B5EF4-FFF2-40B4-BE49-F238E27FC236}">
                <a16:creationId xmlns:a16="http://schemas.microsoft.com/office/drawing/2014/main" id="{4071846A-9EC2-3C48-BB02-D0F38E9A8CD6}"/>
              </a:ext>
            </a:extLst>
          </p:cNvPr>
          <p:cNvSpPr/>
          <p:nvPr/>
        </p:nvSpPr>
        <p:spPr>
          <a:xfrm>
            <a:off x="8238375" y="2292449"/>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364C4132-695E-BE43-B46E-7496A4976011}"/>
              </a:ext>
            </a:extLst>
          </p:cNvPr>
          <p:cNvSpPr/>
          <p:nvPr/>
        </p:nvSpPr>
        <p:spPr>
          <a:xfrm>
            <a:off x="8125962" y="2393207"/>
            <a:ext cx="811877" cy="313213"/>
          </a:xfrm>
          <a:prstGeom prst="rect">
            <a:avLst/>
          </a:prstGeom>
        </p:spPr>
        <p:txBody>
          <a:bodyPr wrap="square">
            <a:noAutofit/>
          </a:bodyPr>
          <a:lstStyle/>
          <a:p>
            <a:pPr algn="ctr" defTabSz="913333">
              <a:defRPr/>
            </a:pPr>
            <a:r>
              <a:rPr lang="en-US" sz="1600" b="1" dirty="0">
                <a:solidFill>
                  <a:schemeClr val="bg1"/>
                </a:solidFill>
                <a:ea typeface="Arial" charset="0"/>
                <a:cs typeface="Oracle Sans" panose="020B0503020204020204" pitchFamily="34" charset="0"/>
              </a:rPr>
              <a:t>SQL</a:t>
            </a:r>
          </a:p>
        </p:txBody>
      </p:sp>
      <p:pic>
        <p:nvPicPr>
          <p:cNvPr id="92" name="Picture 91" descr="A close up of a sign&#10;&#10;Description automatically generated">
            <a:extLst>
              <a:ext uri="{FF2B5EF4-FFF2-40B4-BE49-F238E27FC236}">
                <a16:creationId xmlns:a16="http://schemas.microsoft.com/office/drawing/2014/main" id="{618B09E1-FD60-794C-94CE-713098F988B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917525" y="4141798"/>
            <a:ext cx="705040" cy="654097"/>
          </a:xfrm>
          <a:prstGeom prst="rect">
            <a:avLst/>
          </a:prstGeom>
        </p:spPr>
      </p:pic>
      <p:sp>
        <p:nvSpPr>
          <p:cNvPr id="93" name="Rectangle 92">
            <a:extLst>
              <a:ext uri="{FF2B5EF4-FFF2-40B4-BE49-F238E27FC236}">
                <a16:creationId xmlns:a16="http://schemas.microsoft.com/office/drawing/2014/main" id="{54BAB137-623E-E44F-8FA9-9EC01A9F3CAB}"/>
              </a:ext>
            </a:extLst>
          </p:cNvPr>
          <p:cNvSpPr/>
          <p:nvPr/>
        </p:nvSpPr>
        <p:spPr>
          <a:xfrm>
            <a:off x="7013308" y="4227074"/>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Placeholder 4">
            <a:extLst>
              <a:ext uri="{FF2B5EF4-FFF2-40B4-BE49-F238E27FC236}">
                <a16:creationId xmlns:a16="http://schemas.microsoft.com/office/drawing/2014/main" id="{E8A3D016-BDE0-7846-97F3-F0DEA65CC6FC}"/>
              </a:ext>
            </a:extLst>
          </p:cNvPr>
          <p:cNvPicPr>
            <a:picLocks noChangeAspect="1"/>
          </p:cNvPicPr>
          <p:nvPr/>
        </p:nvPicPr>
        <p:blipFill>
          <a:blip r:embed="rId12" cstate="hqprint">
            <a:clrChange>
              <a:clrFrom>
                <a:srgbClr val="314B5C"/>
              </a:clrFrom>
              <a:clrTo>
                <a:srgbClr val="314B5C">
                  <a:alpha val="0"/>
                </a:srgbClr>
              </a:clrTo>
            </a:clrChange>
            <a:biLevel thresh="50000"/>
            <a:extLst>
              <a:ext uri="{28A0092B-C50C-407E-A947-70E740481C1C}">
                <a14:useLocalDpi xmlns:a14="http://schemas.microsoft.com/office/drawing/2010/main" val="0"/>
              </a:ext>
            </a:extLst>
          </a:blip>
          <a:srcRect l="58" r="58"/>
          <a:stretch>
            <a:fillRect/>
          </a:stretch>
        </p:blipFill>
        <p:spPr>
          <a:xfrm>
            <a:off x="8132919" y="4813486"/>
            <a:ext cx="725300" cy="682200"/>
          </a:xfrm>
          <a:prstGeom prst="rect">
            <a:avLst/>
          </a:prstGeom>
        </p:spPr>
      </p:pic>
      <p:sp>
        <p:nvSpPr>
          <p:cNvPr id="97" name="Rectangle 96">
            <a:extLst>
              <a:ext uri="{FF2B5EF4-FFF2-40B4-BE49-F238E27FC236}">
                <a16:creationId xmlns:a16="http://schemas.microsoft.com/office/drawing/2014/main" id="{CB3C5E93-05E4-1D4E-B9A2-9E86A447D1D0}"/>
              </a:ext>
            </a:extLst>
          </p:cNvPr>
          <p:cNvSpPr/>
          <p:nvPr/>
        </p:nvSpPr>
        <p:spPr>
          <a:xfrm>
            <a:off x="9471932" y="4207901"/>
            <a:ext cx="608104" cy="507771"/>
          </a:xfrm>
          <a:prstGeom prst="rect">
            <a:avLst/>
          </a:prstGeom>
          <a:solidFill>
            <a:srgbClr val="E05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5B8D3CA9-5BD6-DD49-A3EE-AEDD40FD1253}"/>
              </a:ext>
            </a:extLst>
          </p:cNvPr>
          <p:cNvPicPr>
            <a:picLocks noChangeAspect="1"/>
          </p:cNvPicPr>
          <p:nvPr/>
        </p:nvPicPr>
        <p:blipFill rotWithShape="1">
          <a:blip r:embed="rId13" cstate="screen">
            <a:lum bright="70000" contrast="-70000"/>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a:ext>
            </a:extLst>
          </a:blip>
          <a:srcRect/>
          <a:stretch/>
        </p:blipFill>
        <p:spPr>
          <a:xfrm>
            <a:off x="6940577" y="4210378"/>
            <a:ext cx="636862" cy="541162"/>
          </a:xfrm>
          <a:prstGeom prst="rect">
            <a:avLst/>
          </a:prstGeom>
        </p:spPr>
      </p:pic>
      <p:sp>
        <p:nvSpPr>
          <p:cNvPr id="94" name="Rectangle 93">
            <a:extLst>
              <a:ext uri="{FF2B5EF4-FFF2-40B4-BE49-F238E27FC236}">
                <a16:creationId xmlns:a16="http://schemas.microsoft.com/office/drawing/2014/main" id="{918B58BB-1D15-044C-BBA4-9ED79A46B5EB}"/>
              </a:ext>
            </a:extLst>
          </p:cNvPr>
          <p:cNvSpPr/>
          <p:nvPr/>
        </p:nvSpPr>
        <p:spPr>
          <a:xfrm>
            <a:off x="9378401" y="4307544"/>
            <a:ext cx="811877" cy="313213"/>
          </a:xfrm>
          <a:prstGeom prst="rect">
            <a:avLst/>
          </a:prstGeom>
        </p:spPr>
        <p:txBody>
          <a:bodyPr wrap="square">
            <a:noAutofit/>
          </a:bodyPr>
          <a:lstStyle/>
          <a:p>
            <a:pPr algn="ctr" defTabSz="913333">
              <a:defRPr/>
            </a:pPr>
            <a:r>
              <a:rPr lang="en-US" sz="1600" b="1" dirty="0">
                <a:solidFill>
                  <a:schemeClr val="bg1"/>
                </a:solidFill>
                <a:ea typeface="Arial" charset="0"/>
                <a:cs typeface="Oracle Sans" panose="020B0503020204020204" pitchFamily="34" charset="0"/>
              </a:rPr>
              <a:t>REST</a:t>
            </a:r>
          </a:p>
        </p:txBody>
      </p:sp>
    </p:spTree>
    <p:extLst>
      <p:ext uri="{BB962C8B-B14F-4D97-AF65-F5344CB8AC3E}">
        <p14:creationId xmlns:p14="http://schemas.microsoft.com/office/powerpoint/2010/main" val="392298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A4509F1-AB79-6E45-97F3-09F17396CC4A}"/>
              </a:ext>
            </a:extLst>
          </p:cNvPr>
          <p:cNvSpPr>
            <a:spLocks noGrp="1"/>
          </p:cNvSpPr>
          <p:nvPr>
            <p:ph type="ftr" sz="quarter" idx="3"/>
          </p:nvPr>
        </p:nvSpPr>
        <p:spPr/>
        <p:txBody>
          <a:bodyPr/>
          <a:lstStyle/>
          <a:p>
            <a:r>
              <a:rPr lang="en-US"/>
              <a:t>Copyright © 2020, Oracle and/or its affiliates</a:t>
            </a:r>
            <a:endParaRPr lang="en-US" dirty="0"/>
          </a:p>
        </p:txBody>
      </p:sp>
      <p:sp>
        <p:nvSpPr>
          <p:cNvPr id="3" name="Slide Number Placeholder 2">
            <a:extLst>
              <a:ext uri="{FF2B5EF4-FFF2-40B4-BE49-F238E27FC236}">
                <a16:creationId xmlns:a16="http://schemas.microsoft.com/office/drawing/2014/main" id="{AD6D297D-BC09-E94B-9283-4F09C9A0374F}"/>
              </a:ext>
            </a:extLst>
          </p:cNvPr>
          <p:cNvSpPr>
            <a:spLocks noGrp="1"/>
          </p:cNvSpPr>
          <p:nvPr>
            <p:ph type="sldNum" sz="quarter" idx="4"/>
          </p:nvPr>
        </p:nvSpPr>
        <p:spPr/>
        <p:txBody>
          <a:bodyPr/>
          <a:lstStyle/>
          <a:p>
            <a:fld id="{345D60D9-5372-5F40-9443-0F9AE5BDC3C8}" type="slidenum">
              <a:rPr lang="en-US" smtClean="0"/>
              <a:pPr/>
              <a:t>46</a:t>
            </a:fld>
            <a:endParaRPr lang="en-US" dirty="0"/>
          </a:p>
        </p:txBody>
      </p:sp>
      <p:graphicFrame>
        <p:nvGraphicFramePr>
          <p:cNvPr id="6" name="Diagram 5">
            <a:extLst>
              <a:ext uri="{FF2B5EF4-FFF2-40B4-BE49-F238E27FC236}">
                <a16:creationId xmlns:a16="http://schemas.microsoft.com/office/drawing/2014/main" id="{D52178D4-ED25-424B-A7BE-E9B07E241B66}"/>
              </a:ext>
            </a:extLst>
          </p:cNvPr>
          <p:cNvGraphicFramePr/>
          <p:nvPr/>
        </p:nvGraphicFramePr>
        <p:xfrm>
          <a:off x="758952" y="1837944"/>
          <a:ext cx="10671048" cy="45857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a:extLst>
              <a:ext uri="{FF2B5EF4-FFF2-40B4-BE49-F238E27FC236}">
                <a16:creationId xmlns:a16="http://schemas.microsoft.com/office/drawing/2014/main" id="{48ADBCCF-2587-7344-A624-10561BE19496}"/>
              </a:ext>
            </a:extLst>
          </p:cNvPr>
          <p:cNvSpPr>
            <a:spLocks noGrp="1"/>
          </p:cNvSpPr>
          <p:nvPr>
            <p:ph type="title"/>
          </p:nvPr>
        </p:nvSpPr>
        <p:spPr/>
        <p:txBody>
          <a:bodyPr/>
          <a:lstStyle/>
          <a:p>
            <a:r>
              <a:rPr lang="en-US" dirty="0"/>
              <a:t>New tier between Free ATP and Paid ATP</a:t>
            </a:r>
          </a:p>
        </p:txBody>
      </p:sp>
    </p:spTree>
    <p:extLst>
      <p:ext uri="{BB962C8B-B14F-4D97-AF65-F5344CB8AC3E}">
        <p14:creationId xmlns:p14="http://schemas.microsoft.com/office/powerpoint/2010/main" val="371591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1252F0-71DC-5844-8273-DF49F019FC1A}"/>
              </a:ext>
            </a:extLst>
          </p:cNvPr>
          <p:cNvSpPr>
            <a:spLocks noGrp="1"/>
          </p:cNvSpPr>
          <p:nvPr>
            <p:ph type="sldNum" sz="quarter" idx="4"/>
          </p:nvPr>
        </p:nvSpPr>
        <p:spPr/>
        <p:txBody>
          <a:bodyPr/>
          <a:lstStyle/>
          <a:p>
            <a:fld id="{345D60D9-5372-5F40-9443-0F9AE5BDC3C8}" type="slidenum">
              <a:rPr lang="en-US" smtClean="0"/>
              <a:pPr/>
              <a:t>47</a:t>
            </a:fld>
            <a:endParaRPr lang="en-US" dirty="0"/>
          </a:p>
        </p:txBody>
      </p:sp>
      <p:sp>
        <p:nvSpPr>
          <p:cNvPr id="7" name="Text Placeholder 6">
            <a:extLst>
              <a:ext uri="{FF2B5EF4-FFF2-40B4-BE49-F238E27FC236}">
                <a16:creationId xmlns:a16="http://schemas.microsoft.com/office/drawing/2014/main" id="{34E3E9A9-2548-5941-8B5A-9CE4879AF836}"/>
              </a:ext>
            </a:extLst>
          </p:cNvPr>
          <p:cNvSpPr>
            <a:spLocks noGrp="1"/>
          </p:cNvSpPr>
          <p:nvPr>
            <p:ph type="body" sz="quarter" idx="12"/>
          </p:nvPr>
        </p:nvSpPr>
        <p:spPr/>
        <p:txBody>
          <a:bodyPr/>
          <a:lstStyle/>
          <a:p>
            <a:r>
              <a:rPr lang="en-US" dirty="0"/>
              <a:t>Pricing:</a:t>
            </a:r>
            <a:endParaRPr lang="en-US" dirty="0">
              <a:solidFill>
                <a:schemeClr val="accent1"/>
              </a:solidFill>
            </a:endParaRPr>
          </a:p>
          <a:p>
            <a:pPr marL="342900" indent="-342900">
              <a:buFont typeface="Arial" panose="020B0604020202020204" pitchFamily="34" charset="0"/>
              <a:buChar char="•"/>
            </a:pPr>
            <a:r>
              <a:rPr lang="en-US" dirty="0"/>
              <a:t>$0.2688 OCPU per hour ($200/month)</a:t>
            </a:r>
          </a:p>
          <a:p>
            <a:pPr marL="342900" indent="-342900">
              <a:buFont typeface="Arial" panose="020B0604020202020204" pitchFamily="34" charset="0"/>
              <a:buChar char="•"/>
            </a:pPr>
            <a:r>
              <a:rPr lang="en-US" dirty="0"/>
              <a:t>$0.1591 TB per hour  ($118.40/month)</a:t>
            </a:r>
          </a:p>
          <a:p>
            <a:pPr marL="342900" indent="-342900">
              <a:buFont typeface="Arial" panose="020B0604020202020204" pitchFamily="34" charset="0"/>
              <a:buChar char="•"/>
            </a:pPr>
            <a:endParaRPr lang="en-US" dirty="0"/>
          </a:p>
          <a:p>
            <a:endParaRPr lang="en-US" dirty="0"/>
          </a:p>
          <a:p>
            <a:endParaRPr lang="en-US" dirty="0"/>
          </a:p>
        </p:txBody>
      </p:sp>
      <p:sp>
        <p:nvSpPr>
          <p:cNvPr id="6" name="Title 5">
            <a:extLst>
              <a:ext uri="{FF2B5EF4-FFF2-40B4-BE49-F238E27FC236}">
                <a16:creationId xmlns:a16="http://schemas.microsoft.com/office/drawing/2014/main" id="{2DCEE937-ECB2-EA42-B505-08A464E37E79}"/>
              </a:ext>
            </a:extLst>
          </p:cNvPr>
          <p:cNvSpPr>
            <a:spLocks noGrp="1"/>
          </p:cNvSpPr>
          <p:nvPr>
            <p:ph type="title"/>
          </p:nvPr>
        </p:nvSpPr>
        <p:spPr/>
        <p:txBody>
          <a:bodyPr/>
          <a:lstStyle/>
          <a:p>
            <a:r>
              <a:rPr lang="en-US" dirty="0"/>
              <a:t>Autonomous JSON Database: Pricing</a:t>
            </a:r>
          </a:p>
        </p:txBody>
      </p:sp>
      <p:graphicFrame>
        <p:nvGraphicFramePr>
          <p:cNvPr id="8" name="Table 7">
            <a:extLst>
              <a:ext uri="{FF2B5EF4-FFF2-40B4-BE49-F238E27FC236}">
                <a16:creationId xmlns:a16="http://schemas.microsoft.com/office/drawing/2014/main" id="{D97289DB-A5D0-4346-912E-AAD20C115106}"/>
              </a:ext>
            </a:extLst>
          </p:cNvPr>
          <p:cNvGraphicFramePr>
            <a:graphicFrameLocks noGrp="1"/>
          </p:cNvGraphicFramePr>
          <p:nvPr/>
        </p:nvGraphicFramePr>
        <p:xfrm>
          <a:off x="468402" y="3441795"/>
          <a:ext cx="11252148" cy="1656080"/>
        </p:xfrm>
        <a:graphic>
          <a:graphicData uri="http://schemas.openxmlformats.org/drawingml/2006/table">
            <a:tbl>
              <a:tblPr firstRow="1" bandRow="1">
                <a:tableStyleId>{69012ECD-51FC-41F1-AA8D-1B2483CD663E}</a:tableStyleId>
              </a:tblPr>
              <a:tblGrid>
                <a:gridCol w="2287498">
                  <a:extLst>
                    <a:ext uri="{9D8B030D-6E8A-4147-A177-3AD203B41FA5}">
                      <a16:colId xmlns:a16="http://schemas.microsoft.com/office/drawing/2014/main" val="20000"/>
                    </a:ext>
                  </a:extLst>
                </a:gridCol>
                <a:gridCol w="3022600">
                  <a:extLst>
                    <a:ext uri="{9D8B030D-6E8A-4147-A177-3AD203B41FA5}">
                      <a16:colId xmlns:a16="http://schemas.microsoft.com/office/drawing/2014/main" val="732997014"/>
                    </a:ext>
                  </a:extLst>
                </a:gridCol>
                <a:gridCol w="3162300">
                  <a:extLst>
                    <a:ext uri="{9D8B030D-6E8A-4147-A177-3AD203B41FA5}">
                      <a16:colId xmlns:a16="http://schemas.microsoft.com/office/drawing/2014/main" val="20001"/>
                    </a:ext>
                  </a:extLst>
                </a:gridCol>
                <a:gridCol w="2779750">
                  <a:extLst>
                    <a:ext uri="{9D8B030D-6E8A-4147-A177-3AD203B41FA5}">
                      <a16:colId xmlns:a16="http://schemas.microsoft.com/office/drawing/2014/main" val="20002"/>
                    </a:ext>
                  </a:extLst>
                </a:gridCol>
              </a:tblGrid>
              <a:tr h="370840">
                <a:tc>
                  <a:txBody>
                    <a:bodyPr/>
                    <a:lstStyle/>
                    <a:p>
                      <a:endParaRPr kumimoji="1" lang="ja-JP" altLang="en-US" dirty="0"/>
                    </a:p>
                  </a:txBody>
                  <a:tcPr/>
                </a:tc>
                <a:tc>
                  <a:txBody>
                    <a:bodyPr/>
                    <a:lstStyle/>
                    <a:p>
                      <a:r>
                        <a:rPr kumimoji="1" lang="en-US" altLang="ja-JP" dirty="0"/>
                        <a:t>Autonomous JSON DB</a:t>
                      </a:r>
                      <a:endParaRPr kumimoji="1" lang="ja-JP" altLang="en-US" dirty="0"/>
                    </a:p>
                  </a:txBody>
                  <a:tcPr/>
                </a:tc>
                <a:tc>
                  <a:txBody>
                    <a:bodyPr/>
                    <a:lstStyle/>
                    <a:p>
                      <a:r>
                        <a:rPr kumimoji="1" lang="en-US" altLang="ja-JP" dirty="0"/>
                        <a:t>AWS Document DB</a:t>
                      </a:r>
                      <a:endParaRPr kumimoji="1" lang="ja-JP" altLang="en-US" dirty="0"/>
                    </a:p>
                  </a:txBody>
                  <a:tcPr/>
                </a:tc>
                <a:tc>
                  <a:txBody>
                    <a:bodyPr/>
                    <a:lstStyle/>
                    <a:p>
                      <a:r>
                        <a:rPr kumimoji="1" lang="en-US" altLang="ja-JP" dirty="0"/>
                        <a:t>MongoDB Atlas</a:t>
                      </a:r>
                      <a:endParaRPr kumimoji="1" lang="ja-JP" altLang="en-US" dirty="0"/>
                    </a:p>
                  </a:txBody>
                  <a:tcPr/>
                </a:tc>
                <a:extLst>
                  <a:ext uri="{0D108BD9-81ED-4DB2-BD59-A6C34878D82A}">
                    <a16:rowId xmlns:a16="http://schemas.microsoft.com/office/drawing/2014/main" val="10000"/>
                  </a:ext>
                </a:extLst>
              </a:tr>
              <a:tr h="370840">
                <a:tc>
                  <a:txBody>
                    <a:bodyPr/>
                    <a:lstStyle/>
                    <a:p>
                      <a:r>
                        <a:rPr kumimoji="1" lang="en-US" altLang="ja-JP" dirty="0"/>
                        <a:t>Configuration</a:t>
                      </a:r>
                      <a:endParaRPr kumimoji="1" lang="ja-JP" altLang="en-US" dirty="0"/>
                    </a:p>
                  </a:txBody>
                  <a:tcPr/>
                </a:tc>
                <a:tc>
                  <a:txBody>
                    <a:bodyPr/>
                    <a:lstStyle/>
                    <a:p>
                      <a:r>
                        <a:rPr kumimoji="1" lang="en-US" altLang="ja-JP" baseline="0" dirty="0"/>
                        <a:t>8 OCPU</a:t>
                      </a:r>
                    </a:p>
                    <a:p>
                      <a:r>
                        <a:rPr kumimoji="1" lang="en-US" altLang="ja-JP" baseline="0" dirty="0"/>
                        <a:t>1 TB storage</a:t>
                      </a:r>
                    </a:p>
                  </a:txBody>
                  <a:tcPr/>
                </a:tc>
                <a:tc>
                  <a:txBody>
                    <a:bodyPr/>
                    <a:lstStyle/>
                    <a:p>
                      <a:r>
                        <a:rPr kumimoji="1" lang="en-US" altLang="ja-JP" dirty="0"/>
                        <a:t>db.r5.4xlarge</a:t>
                      </a:r>
                    </a:p>
                    <a:p>
                      <a:r>
                        <a:rPr kumimoji="1" lang="en-US" altLang="ja-JP" dirty="0"/>
                        <a:t>16 vCPU (= 8</a:t>
                      </a:r>
                      <a:r>
                        <a:rPr kumimoji="1" lang="en-US" altLang="ja-JP" baseline="0" dirty="0"/>
                        <a:t> OCPU)</a:t>
                      </a:r>
                    </a:p>
                    <a:p>
                      <a:r>
                        <a:rPr kumimoji="1" lang="en-US" altLang="ja-JP" baseline="0" dirty="0"/>
                        <a:t>AWS US East (Ohio)</a:t>
                      </a:r>
                    </a:p>
                  </a:txBody>
                  <a:tcPr/>
                </a:tc>
                <a:tc>
                  <a:txBody>
                    <a:bodyPr/>
                    <a:lstStyle/>
                    <a:p>
                      <a:r>
                        <a:rPr kumimoji="1" lang="en-US" altLang="ja-JP" dirty="0"/>
                        <a:t>M60</a:t>
                      </a:r>
                    </a:p>
                    <a:p>
                      <a:r>
                        <a:rPr kumimoji="1" lang="en-US" altLang="ja-JP" dirty="0"/>
                        <a:t>16 vCPU (= 8</a:t>
                      </a:r>
                      <a:r>
                        <a:rPr kumimoji="1" lang="en-US" altLang="ja-JP" baseline="0" dirty="0"/>
                        <a:t> OCPU)</a:t>
                      </a:r>
                    </a:p>
                  </a:txBody>
                  <a:tcPr/>
                </a:tc>
                <a:extLst>
                  <a:ext uri="{0D108BD9-81ED-4DB2-BD59-A6C34878D82A}">
                    <a16:rowId xmlns:a16="http://schemas.microsoft.com/office/drawing/2014/main" val="10001"/>
                  </a:ext>
                </a:extLst>
              </a:tr>
              <a:tr h="370840">
                <a:tc>
                  <a:txBody>
                    <a:bodyPr/>
                    <a:lstStyle/>
                    <a:p>
                      <a:pPr marL="0" lvl="1" indent="0"/>
                      <a:r>
                        <a:rPr kumimoji="1" lang="en-US" altLang="ja-JP" dirty="0"/>
                        <a:t>Price (on-demand)</a:t>
                      </a:r>
                      <a:endParaRPr kumimoji="1" lang="ja-JP" altLang="en-US" dirty="0"/>
                    </a:p>
                  </a:txBody>
                  <a:tcPr/>
                </a:tc>
                <a:tc>
                  <a:txBody>
                    <a:bodyPr/>
                    <a:lstStyle/>
                    <a:p>
                      <a:pPr marL="0" lvl="1" indent="0"/>
                      <a:r>
                        <a:rPr kumimoji="1" lang="en-US" altLang="ja-JP" dirty="0">
                          <a:solidFill>
                            <a:schemeClr val="accent1"/>
                          </a:solidFill>
                        </a:rPr>
                        <a:t>$2.30 / hour</a:t>
                      </a:r>
                      <a:endParaRPr kumimoji="1" lang="ja-JP" altLang="en-US" dirty="0">
                        <a:solidFill>
                          <a:schemeClr val="accent1"/>
                        </a:solidFill>
                      </a:endParaRPr>
                    </a:p>
                  </a:txBody>
                  <a:tcPr/>
                </a:tc>
                <a:tc>
                  <a:txBody>
                    <a:bodyPr/>
                    <a:lstStyle/>
                    <a:p>
                      <a:pPr marL="0" lvl="1" indent="0"/>
                      <a:r>
                        <a:rPr kumimoji="1" lang="en-US" altLang="ja-JP" baseline="0" dirty="0">
                          <a:solidFill>
                            <a:schemeClr val="accent1"/>
                          </a:solidFill>
                        </a:rPr>
                        <a:t>$2.35 / hour</a:t>
                      </a:r>
                    </a:p>
                  </a:txBody>
                  <a:tcPr/>
                </a:tc>
                <a:tc>
                  <a:txBody>
                    <a:bodyPr/>
                    <a:lstStyle/>
                    <a:p>
                      <a:pPr marL="0" lvl="1" indent="0"/>
                      <a:r>
                        <a:rPr kumimoji="1" lang="en-US" altLang="ja-JP" dirty="0">
                          <a:solidFill>
                            <a:schemeClr val="accent1"/>
                          </a:solidFill>
                        </a:rPr>
                        <a:t>$3.95 / hour</a:t>
                      </a:r>
                      <a:endParaRPr kumimoji="1" lang="en-US" altLang="ja-JP" baseline="0" dirty="0">
                        <a:solidFill>
                          <a:schemeClr val="accent1"/>
                        </a:solidFill>
                      </a:endParaRPr>
                    </a:p>
                  </a:txBody>
                  <a:tcPr/>
                </a:tc>
                <a:extLst>
                  <a:ext uri="{0D108BD9-81ED-4DB2-BD59-A6C34878D82A}">
                    <a16:rowId xmlns:a16="http://schemas.microsoft.com/office/drawing/2014/main" val="10002"/>
                  </a:ext>
                </a:extLst>
              </a:tr>
            </a:tbl>
          </a:graphicData>
        </a:graphic>
      </p:graphicFrame>
      <p:sp>
        <p:nvSpPr>
          <p:cNvPr id="10" name="TextBox 9">
            <a:extLst>
              <a:ext uri="{FF2B5EF4-FFF2-40B4-BE49-F238E27FC236}">
                <a16:creationId xmlns:a16="http://schemas.microsoft.com/office/drawing/2014/main" id="{A7639B3F-CECE-FB4E-B37D-506A520F0C29}"/>
              </a:ext>
            </a:extLst>
          </p:cNvPr>
          <p:cNvSpPr txBox="1"/>
          <p:nvPr/>
        </p:nvSpPr>
        <p:spPr>
          <a:xfrm>
            <a:off x="1290712" y="5500489"/>
            <a:ext cx="6951588" cy="923330"/>
          </a:xfrm>
          <a:prstGeom prst="rect">
            <a:avLst/>
          </a:prstGeom>
          <a:noFill/>
        </p:spPr>
        <p:txBody>
          <a:bodyPr wrap="square" rtlCol="0">
            <a:spAutoFit/>
          </a:bodyPr>
          <a:lstStyle/>
          <a:p>
            <a:r>
              <a:rPr lang="en-US" dirty="0"/>
              <a:t>Notes: </a:t>
            </a:r>
          </a:p>
          <a:p>
            <a:pPr marL="285750" indent="-285750">
              <a:buFont typeface="Arial" panose="020B0604020202020204" pitchFamily="34" charset="0"/>
              <a:buChar char="•"/>
            </a:pPr>
            <a:r>
              <a:rPr lang="en-US" dirty="0"/>
              <a:t>1 OCPU = 2 vCPU</a:t>
            </a:r>
          </a:p>
          <a:p>
            <a:pPr marL="285750" indent="-285750">
              <a:buFont typeface="Arial" panose="020B0604020202020204" pitchFamily="34" charset="0"/>
              <a:buChar char="•"/>
            </a:pPr>
            <a:r>
              <a:rPr lang="en-US" dirty="0"/>
              <a:t>MongoDB Atlas scenario assumes 300GB only database size</a:t>
            </a:r>
          </a:p>
        </p:txBody>
      </p:sp>
      <p:sp>
        <p:nvSpPr>
          <p:cNvPr id="9" name="Footer Placeholder 2">
            <a:extLst>
              <a:ext uri="{FF2B5EF4-FFF2-40B4-BE49-F238E27FC236}">
                <a16:creationId xmlns:a16="http://schemas.microsoft.com/office/drawing/2014/main" id="{78B1634E-1087-904F-83C7-20350F961B3E}"/>
              </a:ext>
            </a:extLst>
          </p:cNvPr>
          <p:cNvSpPr>
            <a:spLocks noGrp="1"/>
          </p:cNvSpPr>
          <p:nvPr>
            <p:ph type="ftr" sz="quarter" idx="3"/>
          </p:nvPr>
        </p:nvSpPr>
        <p:spPr bwMode="auto">
          <a:xfrm>
            <a:off x="1127759" y="6423978"/>
            <a:ext cx="5745379" cy="365125"/>
          </a:xfrm>
          <a:prstGeom prst="rect">
            <a:avLst/>
          </a:prstGeom>
          <a:noFill/>
          <a:ln>
            <a:miter lim="800000"/>
            <a:headEnd/>
            <a:tailEnd/>
          </a:ln>
        </p:spPr>
        <p:txBody>
          <a:bodyPr vert="horz" lIns="121899" tIns="60949" rIns="121899" bIns="60949" rtlCol="0" anchor="ctr"/>
          <a:lstStyle/>
          <a:p>
            <a:r>
              <a:rPr lang="en-US" dirty="0"/>
              <a:t>Copyright © 2020 Oracle and/or its affiliates </a:t>
            </a:r>
          </a:p>
        </p:txBody>
      </p:sp>
    </p:spTree>
    <p:extLst>
      <p:ext uri="{BB962C8B-B14F-4D97-AF65-F5344CB8AC3E}">
        <p14:creationId xmlns:p14="http://schemas.microsoft.com/office/powerpoint/2010/main" val="406691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1AD19D-B576-2542-982C-0EB47797361E}"/>
              </a:ext>
            </a:extLst>
          </p:cNvPr>
          <p:cNvSpPr>
            <a:spLocks noGrp="1"/>
          </p:cNvSpPr>
          <p:nvPr>
            <p:ph type="ftr" sz="quarter" idx="3"/>
          </p:nvPr>
        </p:nvSpPr>
        <p:spPr/>
        <p:txBody>
          <a:bodyPr/>
          <a:lstStyle/>
          <a:p>
            <a:endParaRPr lang="en-US" dirty="0">
              <a:solidFill>
                <a:srgbClr val="413636">
                  <a:tint val="75000"/>
                </a:srgbClr>
              </a:solidFill>
            </a:endParaRPr>
          </a:p>
        </p:txBody>
      </p:sp>
      <p:sp>
        <p:nvSpPr>
          <p:cNvPr id="7" name="Text Placeholder 6">
            <a:extLst>
              <a:ext uri="{FF2B5EF4-FFF2-40B4-BE49-F238E27FC236}">
                <a16:creationId xmlns:a16="http://schemas.microsoft.com/office/drawing/2014/main" id="{7B8FEBC8-074A-9648-81A1-C7CA5FDC82C1}"/>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Oracle converged Database</a:t>
            </a:r>
          </a:p>
          <a:p>
            <a:pPr marL="342900" indent="-342900">
              <a:buFont typeface="Arial" panose="020B0604020202020204" pitchFamily="34" charset="0"/>
              <a:buChar char="•"/>
            </a:pPr>
            <a:r>
              <a:rPr lang="en-US" dirty="0">
                <a:solidFill>
                  <a:schemeClr val="tx1">
                    <a:lumMod val="90000"/>
                    <a:lumOff val="10000"/>
                  </a:schemeClr>
                </a:solidFill>
              </a:rPr>
              <a:t>JSON in the Database</a:t>
            </a:r>
            <a:endParaRPr lang="en-US" dirty="0"/>
          </a:p>
          <a:p>
            <a:pPr marL="342900" indent="-342900">
              <a:buFont typeface="Arial" panose="020B0604020202020204" pitchFamily="34" charset="0"/>
              <a:buChar char="•"/>
            </a:pPr>
            <a:r>
              <a:rPr lang="en-US" dirty="0">
                <a:solidFill>
                  <a:schemeClr val="tx1">
                    <a:lumMod val="90000"/>
                    <a:lumOff val="10000"/>
                  </a:schemeClr>
                </a:solidFill>
              </a:rPr>
              <a:t>Autonomous JSON Database</a:t>
            </a:r>
          </a:p>
          <a:p>
            <a:pPr marL="342900" indent="-342900">
              <a:buFont typeface="Arial" panose="020B0604020202020204" pitchFamily="34" charset="0"/>
              <a:buChar char="•"/>
            </a:pPr>
            <a:r>
              <a:rPr lang="en-US" dirty="0">
                <a:solidFill>
                  <a:srgbClr val="FF0000"/>
                </a:solidFill>
              </a:rPr>
              <a:t>Why Oracle?</a:t>
            </a:r>
          </a:p>
          <a:p>
            <a:pPr marL="342900" indent="-342900">
              <a:buFont typeface="Arial" panose="020B0604020202020204" pitchFamily="34" charset="0"/>
              <a:buChar char="•"/>
            </a:pPr>
            <a:r>
              <a:rPr lang="en-US" dirty="0">
                <a:solidFill>
                  <a:schemeClr val="tx1">
                    <a:lumMod val="90000"/>
                    <a:lumOff val="10000"/>
                  </a:schemeClr>
                </a:solidFill>
              </a:rPr>
              <a:t>Benchmarks</a:t>
            </a:r>
          </a:p>
          <a:p>
            <a:pPr marL="342900" indent="-342900">
              <a:buFont typeface="Arial" panose="020B0604020202020204" pitchFamily="34" charset="0"/>
              <a:buChar char="•"/>
            </a:pPr>
            <a:r>
              <a:rPr lang="en-US" dirty="0">
                <a:solidFill>
                  <a:schemeClr val="tx1">
                    <a:lumMod val="90000"/>
                    <a:lumOff val="10000"/>
                  </a:schemeClr>
                </a:solidFill>
              </a:rPr>
              <a:t>Summary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chemeClr val="accent1"/>
              </a:solidFill>
            </a:endParaRPr>
          </a:p>
        </p:txBody>
      </p:sp>
      <p:sp>
        <p:nvSpPr>
          <p:cNvPr id="6" name="Title 5">
            <a:extLst>
              <a:ext uri="{FF2B5EF4-FFF2-40B4-BE49-F238E27FC236}">
                <a16:creationId xmlns:a16="http://schemas.microsoft.com/office/drawing/2014/main" id="{2DEF4E52-2901-7042-89FA-7459BBE8709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31174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860F840-B7F0-4C4E-8E7A-B90FD0A2CE30}"/>
              </a:ext>
            </a:extLst>
          </p:cNvPr>
          <p:cNvSpPr>
            <a:spLocks noGrp="1"/>
          </p:cNvSpPr>
          <p:nvPr>
            <p:ph type="ftr" sz="quarter" idx="3"/>
          </p:nvPr>
        </p:nvSpPr>
        <p:spPr/>
        <p:txBody>
          <a:bodyPr/>
          <a:lstStyle/>
          <a:p>
            <a:r>
              <a:rPr lang="en-US">
                <a:solidFill>
                  <a:srgbClr val="58595B"/>
                </a:solidFill>
              </a:rPr>
              <a:t>Copyright © 2019 Oracle and/or its affiliates - CONFIDENTIAL</a:t>
            </a:r>
            <a:endParaRPr lang="en-US" dirty="0">
              <a:solidFill>
                <a:srgbClr val="58595B"/>
              </a:solidFill>
            </a:endParaRPr>
          </a:p>
        </p:txBody>
      </p:sp>
      <p:sp>
        <p:nvSpPr>
          <p:cNvPr id="6" name="Content Placeholder 5">
            <a:extLst>
              <a:ext uri="{FF2B5EF4-FFF2-40B4-BE49-F238E27FC236}">
                <a16:creationId xmlns:a16="http://schemas.microsoft.com/office/drawing/2014/main" id="{1074377C-35B5-E84D-9F3C-A133C162230B}"/>
              </a:ext>
            </a:extLst>
          </p:cNvPr>
          <p:cNvSpPr>
            <a:spLocks noGrp="1"/>
          </p:cNvSpPr>
          <p:nvPr>
            <p:ph type="body" sz="quarter" idx="13"/>
          </p:nvPr>
        </p:nvSpPr>
        <p:spPr/>
        <p:txBody>
          <a:bodyPr/>
          <a:lstStyle/>
          <a:p>
            <a:endParaRPr lang="en-US" b="1" dirty="0"/>
          </a:p>
          <a:p>
            <a:r>
              <a:rPr lang="en-US" b="1" dirty="0"/>
              <a:t>Specialized JSON developer platform</a:t>
            </a:r>
          </a:p>
          <a:p>
            <a:pPr marL="800100" lvl="1" indent="-342900">
              <a:buFont typeface="Arial" panose="020B0604020202020204" pitchFamily="34" charset="0"/>
              <a:buChar char="•"/>
            </a:pPr>
            <a:r>
              <a:rPr lang="en-US" dirty="0"/>
              <a:t>Persist app objects as JSON</a:t>
            </a:r>
          </a:p>
          <a:p>
            <a:pPr marL="800100" lvl="1" indent="-342900">
              <a:buFont typeface="Arial" panose="020B0604020202020204" pitchFamily="34" charset="0"/>
              <a:buChar char="•"/>
            </a:pPr>
            <a:r>
              <a:rPr lang="en-US" dirty="0"/>
              <a:t>Collections API integrated with latest development environments</a:t>
            </a:r>
          </a:p>
          <a:p>
            <a:pPr marL="800100" lvl="1" indent="-342900">
              <a:buFont typeface="Arial" panose="020B0604020202020204" pitchFamily="34" charset="0"/>
              <a:buChar char="•"/>
            </a:pPr>
            <a:r>
              <a:rPr lang="en-US" dirty="0"/>
              <a:t>Automated </a:t>
            </a:r>
            <a:r>
              <a:rPr lang="en-US" dirty="0" err="1"/>
              <a:t>sharding</a:t>
            </a:r>
            <a:r>
              <a:rPr lang="en-US" dirty="0"/>
              <a:t> and replication</a:t>
            </a:r>
            <a:endParaRPr lang="en-US" i="1" dirty="0"/>
          </a:p>
          <a:p>
            <a:pPr lvl="1"/>
            <a:endParaRPr lang="en-US" i="1" dirty="0"/>
          </a:p>
          <a:p>
            <a:pPr marL="274320" lvl="1" algn="r"/>
            <a:r>
              <a:rPr lang="en-US" i="1" dirty="0"/>
              <a:t>This is where MongoDB’s value propositions stop..</a:t>
            </a:r>
          </a:p>
        </p:txBody>
      </p:sp>
      <p:sp>
        <p:nvSpPr>
          <p:cNvPr id="5" name="Content Placeholder 4">
            <a:extLst>
              <a:ext uri="{FF2B5EF4-FFF2-40B4-BE49-F238E27FC236}">
                <a16:creationId xmlns:a16="http://schemas.microsoft.com/office/drawing/2014/main" id="{B20B03FB-D6B0-0B48-8419-E1A29DA281EC}"/>
              </a:ext>
            </a:extLst>
          </p:cNvPr>
          <p:cNvSpPr>
            <a:spLocks noGrp="1"/>
          </p:cNvSpPr>
          <p:nvPr>
            <p:ph type="body" sz="quarter" idx="12"/>
          </p:nvPr>
        </p:nvSpPr>
        <p:spPr/>
        <p:txBody>
          <a:bodyPr/>
          <a:lstStyle/>
          <a:p>
            <a:endParaRPr lang="en-US" b="1" dirty="0"/>
          </a:p>
          <a:p>
            <a:r>
              <a:rPr lang="en-US" b="1" dirty="0"/>
              <a:t>JSON integrated with breadth of enterprise features</a:t>
            </a:r>
          </a:p>
          <a:p>
            <a:pPr marL="800100" lvl="1" indent="-342900">
              <a:buFont typeface="Arial" panose="020B0604020202020204" pitchFamily="34" charset="0"/>
              <a:buChar char="•"/>
            </a:pPr>
            <a:r>
              <a:rPr lang="en-US" dirty="0"/>
              <a:t>Native support for JSON</a:t>
            </a:r>
          </a:p>
          <a:p>
            <a:pPr marL="800100" lvl="1" indent="-342900">
              <a:buFont typeface="Arial" panose="020B0604020202020204" pitchFamily="34" charset="0"/>
              <a:buChar char="•"/>
            </a:pPr>
            <a:r>
              <a:rPr lang="en-US" dirty="0"/>
              <a:t>Collections API</a:t>
            </a:r>
          </a:p>
          <a:p>
            <a:pPr marL="800100" lvl="1" indent="-342900">
              <a:buFont typeface="Arial" panose="020B0604020202020204" pitchFamily="34" charset="0"/>
              <a:buChar char="•"/>
            </a:pPr>
            <a:r>
              <a:rPr lang="en-US" dirty="0"/>
              <a:t>Full SQL/PLSQL access</a:t>
            </a:r>
          </a:p>
          <a:p>
            <a:pPr marL="800100" lvl="1" indent="-342900">
              <a:buFont typeface="Arial" panose="020B0604020202020204" pitchFamily="34" charset="0"/>
              <a:buChar char="•"/>
            </a:pPr>
            <a:r>
              <a:rPr lang="en-US" dirty="0"/>
              <a:t>Interop with relational</a:t>
            </a:r>
          </a:p>
          <a:p>
            <a:pPr marL="800100" lvl="1" indent="-342900">
              <a:buFont typeface="Arial" panose="020B0604020202020204" pitchFamily="34" charset="0"/>
              <a:buChar char="•"/>
            </a:pPr>
            <a:r>
              <a:rPr lang="en-US" dirty="0"/>
              <a:t>Enterprise grade infrastructure</a:t>
            </a:r>
          </a:p>
          <a:p>
            <a:pPr marL="1257300" lvl="2" indent="-342900">
              <a:buFont typeface="Arial" panose="020B0604020202020204" pitchFamily="34" charset="0"/>
              <a:buChar char="•"/>
            </a:pPr>
            <a:r>
              <a:rPr lang="en-US" sz="1800" dirty="0"/>
              <a:t>ACID Transactions, HA, DR, Security</a:t>
            </a:r>
          </a:p>
          <a:p>
            <a:pPr marL="3771900" lvl="7" indent="-342900"/>
            <a:endParaRPr lang="en-US" dirty="0"/>
          </a:p>
          <a:p>
            <a:pPr lvl="1" algn="r"/>
            <a:r>
              <a:rPr lang="en-US" i="1" dirty="0"/>
              <a:t>Leverage common infrastructure </a:t>
            </a:r>
          </a:p>
          <a:p>
            <a:pPr lvl="1" algn="r"/>
            <a:r>
              <a:rPr lang="en-US" i="1" dirty="0"/>
              <a:t>for managing all your data</a:t>
            </a:r>
            <a:endParaRPr lang="en-US" b="1" dirty="0"/>
          </a:p>
          <a:p>
            <a:pPr lvl="1"/>
            <a:endParaRPr lang="en-US" dirty="0"/>
          </a:p>
        </p:txBody>
      </p:sp>
      <p:sp>
        <p:nvSpPr>
          <p:cNvPr id="2" name="Title 1">
            <a:extLst>
              <a:ext uri="{FF2B5EF4-FFF2-40B4-BE49-F238E27FC236}">
                <a16:creationId xmlns:a16="http://schemas.microsoft.com/office/drawing/2014/main" id="{507984CC-DD2E-784C-8202-983236DF4BFC}"/>
              </a:ext>
            </a:extLst>
          </p:cNvPr>
          <p:cNvSpPr>
            <a:spLocks noGrp="1"/>
          </p:cNvSpPr>
          <p:nvPr>
            <p:ph type="title"/>
          </p:nvPr>
        </p:nvSpPr>
        <p:spPr/>
        <p:txBody>
          <a:bodyPr/>
          <a:lstStyle/>
          <a:p>
            <a:r>
              <a:rPr lang="en-US" dirty="0"/>
              <a:t>Oracle Database offers </a:t>
            </a:r>
            <a:r>
              <a:rPr lang="en-US" b="1" dirty="0"/>
              <a:t>JSON and more..</a:t>
            </a:r>
          </a:p>
        </p:txBody>
      </p:sp>
      <p:sp>
        <p:nvSpPr>
          <p:cNvPr id="7" name="TextBox 6">
            <a:extLst>
              <a:ext uri="{FF2B5EF4-FFF2-40B4-BE49-F238E27FC236}">
                <a16:creationId xmlns:a16="http://schemas.microsoft.com/office/drawing/2014/main" id="{D7B42DCA-3C01-9340-AA58-8DF8515B4E94}"/>
              </a:ext>
            </a:extLst>
          </p:cNvPr>
          <p:cNvSpPr txBox="1"/>
          <p:nvPr/>
        </p:nvSpPr>
        <p:spPr>
          <a:xfrm>
            <a:off x="1412851" y="1737294"/>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
        <p:nvSpPr>
          <p:cNvPr id="8" name="TextBox 7">
            <a:extLst>
              <a:ext uri="{FF2B5EF4-FFF2-40B4-BE49-F238E27FC236}">
                <a16:creationId xmlns:a16="http://schemas.microsoft.com/office/drawing/2014/main" id="{847651C2-B028-394B-86B2-DF641C96FD4B}"/>
              </a:ext>
            </a:extLst>
          </p:cNvPr>
          <p:cNvSpPr txBox="1"/>
          <p:nvPr/>
        </p:nvSpPr>
        <p:spPr>
          <a:xfrm>
            <a:off x="7127845" y="1750529"/>
            <a:ext cx="3651304" cy="325820"/>
          </a:xfrm>
          <a:prstGeom prst="rect">
            <a:avLst/>
          </a:prstGeom>
          <a:solidFill>
            <a:srgbClr val="002060"/>
          </a:solidFill>
        </p:spPr>
        <p:style>
          <a:lnRef idx="3">
            <a:schemeClr val="lt1"/>
          </a:lnRef>
          <a:fillRef idx="1">
            <a:schemeClr val="accent3"/>
          </a:fillRef>
          <a:effectRef idx="1">
            <a:schemeClr val="accent3"/>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MongoDB</a:t>
            </a:r>
          </a:p>
        </p:txBody>
      </p:sp>
    </p:spTree>
    <p:extLst>
      <p:ext uri="{BB962C8B-B14F-4D97-AF65-F5344CB8AC3E}">
        <p14:creationId xmlns:p14="http://schemas.microsoft.com/office/powerpoint/2010/main" val="396971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r>
              <a:rPr lang="en-US" sz="800" dirty="0">
                <a:solidFill>
                  <a:srgbClr val="E0E2E1">
                    <a:lumMod val="75000"/>
                  </a:srgbClr>
                </a:solidFill>
              </a:rPr>
              <a:t>Copyright © 2019 Oracle and/or its affiliates</a:t>
            </a:r>
          </a:p>
        </p:txBody>
      </p:sp>
      <p:sp>
        <p:nvSpPr>
          <p:cNvPr id="2" name="Slide Number Placeholder 1"/>
          <p:cNvSpPr>
            <a:spLocks noGrp="1"/>
          </p:cNvSpPr>
          <p:nvPr>
            <p:ph type="sldNum" sz="quarter" idx="4"/>
          </p:nvPr>
        </p:nvSpPr>
        <p:spPr>
          <a:prstGeom prst="rect">
            <a:avLst/>
          </a:prstGeom>
        </p:spPr>
        <p:txBody>
          <a:bodyPr vert="horz" wrap="none" lIns="0" tIns="0" rIns="0" bIns="0" rtlCol="0" anchor="ctr" anchorCtr="0">
            <a:noAutofit/>
          </a:bodyPr>
          <a:lstStyle>
            <a:defPPr>
              <a:defRPr lang="en-US"/>
            </a:defPPr>
            <a:lvl1pPr marL="0" algn="r" defTabSz="914126" rtl="0" eaLnBrk="1" latinLnBrk="0" hangingPunct="1">
              <a:defRPr sz="850"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a:lstStyle>
          <a:p>
            <a:fld id="{C51EAA63-D034-42AE-91FA-B13B9518C7BE}" type="slidenum">
              <a:rPr lang="en-US" smtClean="0">
                <a:solidFill>
                  <a:srgbClr val="58595B"/>
                </a:solidFill>
                <a:latin typeface="Calibri"/>
              </a:rPr>
              <a:pPr/>
              <a:t>5</a:t>
            </a:fld>
            <a:endParaRPr lang="uk-UA">
              <a:solidFill>
                <a:srgbClr val="58595B"/>
              </a:solidFill>
              <a:latin typeface="Calibri"/>
            </a:endParaRPr>
          </a:p>
        </p:txBody>
      </p:sp>
      <p:sp>
        <p:nvSpPr>
          <p:cNvPr id="5" name="Text Placeholder 4">
            <a:extLst>
              <a:ext uri="{FF2B5EF4-FFF2-40B4-BE49-F238E27FC236}">
                <a16:creationId xmlns:a16="http://schemas.microsoft.com/office/drawing/2014/main" id="{4C13B410-613B-174C-B212-8C797AD467BC}"/>
              </a:ext>
            </a:extLst>
          </p:cNvPr>
          <p:cNvSpPr>
            <a:spLocks noGrp="1"/>
          </p:cNvSpPr>
          <p:nvPr>
            <p:ph type="body" sz="quarter" idx="12"/>
          </p:nvPr>
        </p:nvSpPr>
        <p:spPr/>
        <p:txBody>
          <a:bodyPr>
            <a:normAutofit/>
          </a:bodyPr>
          <a:lstStyle/>
          <a:p>
            <a:pPr>
              <a:spcBef>
                <a:spcPts val="0"/>
              </a:spcBef>
            </a:pPr>
            <a:r>
              <a:rPr lang="en-US" dirty="0">
                <a:solidFill>
                  <a:srgbClr val="FF0000"/>
                </a:solidFill>
              </a:rPr>
              <a:t>Complexity</a:t>
            </a:r>
            <a:r>
              <a:rPr lang="en-US" dirty="0"/>
              <a:t> in Integrating different databases</a:t>
            </a:r>
          </a:p>
          <a:p>
            <a:pPr>
              <a:spcBef>
                <a:spcPts val="0"/>
              </a:spcBef>
            </a:pPr>
            <a:r>
              <a:rPr lang="en-US" dirty="0">
                <a:solidFill>
                  <a:srgbClr val="FF0000"/>
                </a:solidFill>
              </a:rPr>
              <a:t>Administrative overheads </a:t>
            </a:r>
            <a:r>
              <a:rPr lang="en-US" dirty="0"/>
              <a:t>for patching, security, backups</a:t>
            </a:r>
          </a:p>
          <a:p>
            <a:pPr>
              <a:spcBef>
                <a:spcPts val="0"/>
              </a:spcBef>
            </a:pPr>
            <a:r>
              <a:rPr lang="en-US" dirty="0">
                <a:solidFill>
                  <a:srgbClr val="FF0000"/>
                </a:solidFill>
              </a:rPr>
              <a:t>Fragmentation</a:t>
            </a:r>
            <a:r>
              <a:rPr lang="en-US" dirty="0"/>
              <a:t> in APIs, Tools, Monitoring</a:t>
            </a:r>
          </a:p>
          <a:p>
            <a:pPr>
              <a:spcBef>
                <a:spcPts val="0"/>
              </a:spcBef>
            </a:pPr>
            <a:r>
              <a:rPr lang="en-US" dirty="0">
                <a:solidFill>
                  <a:srgbClr val="FF0000"/>
                </a:solidFill>
              </a:rPr>
              <a:t>HA, Scalability </a:t>
            </a:r>
            <a:r>
              <a:rPr lang="en-US" dirty="0"/>
              <a:t>must be architected for each database</a:t>
            </a:r>
          </a:p>
          <a:p>
            <a:pPr>
              <a:lnSpc>
                <a:spcPct val="100000"/>
              </a:lnSpc>
              <a:spcBef>
                <a:spcPts val="0"/>
              </a:spcBef>
            </a:pPr>
            <a:r>
              <a:rPr lang="en-US" dirty="0">
                <a:solidFill>
                  <a:srgbClr val="FF0000"/>
                </a:solidFill>
              </a:rPr>
              <a:t>Pipelines</a:t>
            </a:r>
            <a:r>
              <a:rPr lang="en-US" dirty="0"/>
              <a:t> to manage data consistency </a:t>
            </a:r>
          </a:p>
        </p:txBody>
      </p:sp>
      <p:sp>
        <p:nvSpPr>
          <p:cNvPr id="4" name="Title 3">
            <a:extLst>
              <a:ext uri="{FF2B5EF4-FFF2-40B4-BE49-F238E27FC236}">
                <a16:creationId xmlns:a16="http://schemas.microsoft.com/office/drawing/2014/main" id="{04885EFD-7F59-2B4D-9602-8CBE01E5B54B}"/>
              </a:ext>
            </a:extLst>
          </p:cNvPr>
          <p:cNvSpPr>
            <a:spLocks noGrp="1"/>
          </p:cNvSpPr>
          <p:nvPr>
            <p:ph type="title"/>
          </p:nvPr>
        </p:nvSpPr>
        <p:spPr/>
        <p:txBody>
          <a:bodyPr/>
          <a:lstStyle/>
          <a:p>
            <a:r>
              <a:rPr lang="en-US" dirty="0"/>
              <a:t>Polyglot persistence </a:t>
            </a:r>
            <a:r>
              <a:rPr lang="en-US" b="0" dirty="0"/>
              <a:t>–</a:t>
            </a:r>
            <a:r>
              <a:rPr lang="en-US" dirty="0"/>
              <a:t> </a:t>
            </a:r>
            <a:r>
              <a:rPr lang="en-US" b="0" dirty="0"/>
              <a:t>Comes at a cost</a:t>
            </a:r>
          </a:p>
        </p:txBody>
      </p:sp>
      <p:grpSp>
        <p:nvGrpSpPr>
          <p:cNvPr id="11" name="Group 10">
            <a:extLst>
              <a:ext uri="{FF2B5EF4-FFF2-40B4-BE49-F238E27FC236}">
                <a16:creationId xmlns:a16="http://schemas.microsoft.com/office/drawing/2014/main" id="{57E809A1-867B-DB4B-8D7F-AC3B93D87AAE}"/>
              </a:ext>
            </a:extLst>
          </p:cNvPr>
          <p:cNvGrpSpPr/>
          <p:nvPr/>
        </p:nvGrpSpPr>
        <p:grpSpPr>
          <a:xfrm>
            <a:off x="2413810" y="4624873"/>
            <a:ext cx="919533" cy="785686"/>
            <a:chOff x="2436913" y="4625184"/>
            <a:chExt cx="919773" cy="785891"/>
          </a:xfrm>
        </p:grpSpPr>
        <p:sp>
          <p:nvSpPr>
            <p:cNvPr id="35" name="TextBox 34">
              <a:extLst>
                <a:ext uri="{FF2B5EF4-FFF2-40B4-BE49-F238E27FC236}">
                  <a16:creationId xmlns:a16="http://schemas.microsoft.com/office/drawing/2014/main" id="{B482D292-734C-AF49-9D30-845FBF79F1BF}"/>
                </a:ext>
              </a:extLst>
            </p:cNvPr>
            <p:cNvSpPr txBox="1"/>
            <p:nvPr/>
          </p:nvSpPr>
          <p:spPr>
            <a:xfrm>
              <a:off x="2439050" y="4625184"/>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EVENT</a:t>
              </a:r>
            </a:p>
            <a:p>
              <a:pPr algn="ctr">
                <a:lnSpc>
                  <a:spcPct val="90000"/>
                </a:lnSpc>
              </a:pPr>
              <a:r>
                <a:rPr lang="en-US" sz="1200" b="1" dirty="0">
                  <a:solidFill>
                    <a:srgbClr val="002060"/>
                  </a:solidFill>
                </a:rPr>
                <a:t>RPC</a:t>
              </a:r>
              <a:endParaRPr lang="en-US" sz="1400" b="1" dirty="0">
                <a:solidFill>
                  <a:srgbClr val="002060"/>
                </a:solidFill>
              </a:endParaRPr>
            </a:p>
          </p:txBody>
        </p:sp>
        <p:sp>
          <p:nvSpPr>
            <p:cNvPr id="58" name="TextBox 57">
              <a:extLst>
                <a:ext uri="{FF2B5EF4-FFF2-40B4-BE49-F238E27FC236}">
                  <a16:creationId xmlns:a16="http://schemas.microsoft.com/office/drawing/2014/main" id="{DAB2D116-A59E-E847-BDB5-BC2F7A0B8BD0}"/>
                </a:ext>
              </a:extLst>
            </p:cNvPr>
            <p:cNvSpPr txBox="1"/>
            <p:nvPr/>
          </p:nvSpPr>
          <p:spPr>
            <a:xfrm>
              <a:off x="2436913" y="4787565"/>
              <a:ext cx="914400" cy="245327"/>
            </a:xfrm>
            <a:prstGeom prst="rect">
              <a:avLst/>
            </a:prstGeom>
            <a:noFill/>
          </p:spPr>
          <p:txBody>
            <a:bodyPr wrap="none" lIns="0" tIns="0" rIns="0" bIns="0" rtlCol="0">
              <a:noAutofit/>
            </a:bodyPr>
            <a:lstStyle/>
            <a:p>
              <a:pPr algn="ctr">
                <a:lnSpc>
                  <a:spcPct val="90000"/>
                </a:lnSpc>
              </a:pPr>
              <a:endParaRPr lang="en-US" sz="1400" b="1" dirty="0">
                <a:solidFill>
                  <a:srgbClr val="002060"/>
                </a:solidFill>
              </a:endParaRPr>
            </a:p>
          </p:txBody>
        </p:sp>
        <p:sp>
          <p:nvSpPr>
            <p:cNvPr id="66" name="TextBox 65">
              <a:extLst>
                <a:ext uri="{FF2B5EF4-FFF2-40B4-BE49-F238E27FC236}">
                  <a16:creationId xmlns:a16="http://schemas.microsoft.com/office/drawing/2014/main" id="{FD5775F6-98EC-0D4F-87C8-843CFCA4A357}"/>
                </a:ext>
              </a:extLst>
            </p:cNvPr>
            <p:cNvSpPr txBox="1"/>
            <p:nvPr/>
          </p:nvSpPr>
          <p:spPr>
            <a:xfrm>
              <a:off x="2442286" y="5165748"/>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ETL</a:t>
              </a:r>
            </a:p>
            <a:p>
              <a:pPr algn="ctr">
                <a:lnSpc>
                  <a:spcPct val="90000"/>
                </a:lnSpc>
              </a:pPr>
              <a:r>
                <a:rPr lang="en-US" sz="1200" b="1" dirty="0">
                  <a:solidFill>
                    <a:srgbClr val="002060"/>
                  </a:solidFill>
                </a:rPr>
                <a:t>REPLICATION</a:t>
              </a:r>
            </a:p>
            <a:p>
              <a:pPr algn="ctr">
                <a:lnSpc>
                  <a:spcPct val="90000"/>
                </a:lnSpc>
              </a:pPr>
              <a:r>
                <a:rPr lang="en-US" sz="1200" b="1" dirty="0">
                  <a:solidFill>
                    <a:srgbClr val="002060"/>
                  </a:solidFill>
                </a:rPr>
                <a:t>DB LINKS</a:t>
              </a:r>
              <a:endParaRPr lang="en-US" sz="1400" b="1" dirty="0">
                <a:solidFill>
                  <a:srgbClr val="002060"/>
                </a:solidFill>
              </a:endParaRPr>
            </a:p>
          </p:txBody>
        </p:sp>
        <p:cxnSp>
          <p:nvCxnSpPr>
            <p:cNvPr id="10" name="Straight Arrow Connector 9">
              <a:extLst>
                <a:ext uri="{FF2B5EF4-FFF2-40B4-BE49-F238E27FC236}">
                  <a16:creationId xmlns:a16="http://schemas.microsoft.com/office/drawing/2014/main" id="{C645603B-A952-9F44-B202-81822158BB1E}"/>
                </a:ext>
              </a:extLst>
            </p:cNvPr>
            <p:cNvCxnSpPr/>
            <p:nvPr/>
          </p:nvCxnSpPr>
          <p:spPr>
            <a:xfrm>
              <a:off x="2436913" y="5032892"/>
              <a:ext cx="914400" cy="0"/>
            </a:xfrm>
            <a:prstGeom prst="straightConnector1">
              <a:avLst/>
            </a:prstGeom>
            <a:ln w="3810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B8234F92-35B2-A74B-9E60-A63F77D8BEE0}"/>
              </a:ext>
            </a:extLst>
          </p:cNvPr>
          <p:cNvGrpSpPr/>
          <p:nvPr/>
        </p:nvGrpSpPr>
        <p:grpSpPr>
          <a:xfrm>
            <a:off x="4637102" y="4639631"/>
            <a:ext cx="919533" cy="785686"/>
            <a:chOff x="2436913" y="4625184"/>
            <a:chExt cx="919773" cy="785891"/>
          </a:xfrm>
        </p:grpSpPr>
        <p:sp>
          <p:nvSpPr>
            <p:cNvPr id="72" name="TextBox 71">
              <a:extLst>
                <a:ext uri="{FF2B5EF4-FFF2-40B4-BE49-F238E27FC236}">
                  <a16:creationId xmlns:a16="http://schemas.microsoft.com/office/drawing/2014/main" id="{0D2A1CA8-960F-C249-B3AC-F8A5F32B4E52}"/>
                </a:ext>
              </a:extLst>
            </p:cNvPr>
            <p:cNvSpPr txBox="1"/>
            <p:nvPr/>
          </p:nvSpPr>
          <p:spPr>
            <a:xfrm>
              <a:off x="2439050" y="4625184"/>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EVENT</a:t>
              </a:r>
            </a:p>
            <a:p>
              <a:pPr algn="ctr">
                <a:lnSpc>
                  <a:spcPct val="90000"/>
                </a:lnSpc>
              </a:pPr>
              <a:r>
                <a:rPr lang="en-US" sz="1200" b="1" dirty="0">
                  <a:solidFill>
                    <a:srgbClr val="002060"/>
                  </a:solidFill>
                </a:rPr>
                <a:t>RPC</a:t>
              </a:r>
              <a:endParaRPr lang="en-US" sz="1400" b="1" dirty="0">
                <a:solidFill>
                  <a:srgbClr val="002060"/>
                </a:solidFill>
              </a:endParaRPr>
            </a:p>
          </p:txBody>
        </p:sp>
        <p:sp>
          <p:nvSpPr>
            <p:cNvPr id="73" name="TextBox 72">
              <a:extLst>
                <a:ext uri="{FF2B5EF4-FFF2-40B4-BE49-F238E27FC236}">
                  <a16:creationId xmlns:a16="http://schemas.microsoft.com/office/drawing/2014/main" id="{6FCD8908-A977-EC47-AF9D-620B93EED637}"/>
                </a:ext>
              </a:extLst>
            </p:cNvPr>
            <p:cNvSpPr txBox="1"/>
            <p:nvPr/>
          </p:nvSpPr>
          <p:spPr>
            <a:xfrm>
              <a:off x="2436913" y="4787565"/>
              <a:ext cx="914400" cy="245327"/>
            </a:xfrm>
            <a:prstGeom prst="rect">
              <a:avLst/>
            </a:prstGeom>
            <a:noFill/>
          </p:spPr>
          <p:txBody>
            <a:bodyPr wrap="none" lIns="0" tIns="0" rIns="0" bIns="0" rtlCol="0">
              <a:noAutofit/>
            </a:bodyPr>
            <a:lstStyle/>
            <a:p>
              <a:pPr algn="ctr">
                <a:lnSpc>
                  <a:spcPct val="90000"/>
                </a:lnSpc>
              </a:pPr>
              <a:endParaRPr lang="en-US" sz="1400" b="1" dirty="0">
                <a:solidFill>
                  <a:srgbClr val="002060"/>
                </a:solidFill>
              </a:endParaRPr>
            </a:p>
          </p:txBody>
        </p:sp>
        <p:sp>
          <p:nvSpPr>
            <p:cNvPr id="74" name="TextBox 73">
              <a:extLst>
                <a:ext uri="{FF2B5EF4-FFF2-40B4-BE49-F238E27FC236}">
                  <a16:creationId xmlns:a16="http://schemas.microsoft.com/office/drawing/2014/main" id="{7B8828C0-1C95-564E-925B-E6AA4C4D406D}"/>
                </a:ext>
              </a:extLst>
            </p:cNvPr>
            <p:cNvSpPr txBox="1"/>
            <p:nvPr/>
          </p:nvSpPr>
          <p:spPr>
            <a:xfrm>
              <a:off x="2442286" y="5165748"/>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ETL</a:t>
              </a:r>
            </a:p>
            <a:p>
              <a:pPr algn="ctr">
                <a:lnSpc>
                  <a:spcPct val="90000"/>
                </a:lnSpc>
              </a:pPr>
              <a:r>
                <a:rPr lang="en-US" sz="1200" b="1" dirty="0">
                  <a:solidFill>
                    <a:srgbClr val="002060"/>
                  </a:solidFill>
                </a:rPr>
                <a:t>REPLICATION</a:t>
              </a:r>
            </a:p>
            <a:p>
              <a:pPr algn="ctr">
                <a:lnSpc>
                  <a:spcPct val="90000"/>
                </a:lnSpc>
              </a:pPr>
              <a:r>
                <a:rPr lang="en-US" sz="1200" b="1" dirty="0">
                  <a:solidFill>
                    <a:srgbClr val="002060"/>
                  </a:solidFill>
                </a:rPr>
                <a:t>DB LINKS</a:t>
              </a:r>
              <a:endParaRPr lang="en-US" sz="1400" b="1" dirty="0">
                <a:solidFill>
                  <a:srgbClr val="002060"/>
                </a:solidFill>
              </a:endParaRPr>
            </a:p>
          </p:txBody>
        </p:sp>
        <p:cxnSp>
          <p:nvCxnSpPr>
            <p:cNvPr id="75" name="Straight Arrow Connector 74">
              <a:extLst>
                <a:ext uri="{FF2B5EF4-FFF2-40B4-BE49-F238E27FC236}">
                  <a16:creationId xmlns:a16="http://schemas.microsoft.com/office/drawing/2014/main" id="{A5238CB6-C030-144B-B97F-51B2B2E9A7BD}"/>
                </a:ext>
              </a:extLst>
            </p:cNvPr>
            <p:cNvCxnSpPr/>
            <p:nvPr/>
          </p:nvCxnSpPr>
          <p:spPr>
            <a:xfrm>
              <a:off x="2436913" y="5032892"/>
              <a:ext cx="914400" cy="0"/>
            </a:xfrm>
            <a:prstGeom prst="straightConnector1">
              <a:avLst/>
            </a:prstGeom>
            <a:ln w="3810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BE536D10-E3F7-7F4A-B748-8E8DF0D7DE34}"/>
              </a:ext>
            </a:extLst>
          </p:cNvPr>
          <p:cNvGrpSpPr/>
          <p:nvPr/>
        </p:nvGrpSpPr>
        <p:grpSpPr>
          <a:xfrm>
            <a:off x="6837965" y="4654389"/>
            <a:ext cx="919533" cy="785686"/>
            <a:chOff x="2436913" y="4625184"/>
            <a:chExt cx="919773" cy="785891"/>
          </a:xfrm>
        </p:grpSpPr>
        <p:sp>
          <p:nvSpPr>
            <p:cNvPr id="77" name="TextBox 76">
              <a:extLst>
                <a:ext uri="{FF2B5EF4-FFF2-40B4-BE49-F238E27FC236}">
                  <a16:creationId xmlns:a16="http://schemas.microsoft.com/office/drawing/2014/main" id="{9D3F8ECA-F983-9648-AFCB-81862F354321}"/>
                </a:ext>
              </a:extLst>
            </p:cNvPr>
            <p:cNvSpPr txBox="1"/>
            <p:nvPr/>
          </p:nvSpPr>
          <p:spPr>
            <a:xfrm>
              <a:off x="2439050" y="4625184"/>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EVENT</a:t>
              </a:r>
            </a:p>
            <a:p>
              <a:pPr algn="ctr">
                <a:lnSpc>
                  <a:spcPct val="90000"/>
                </a:lnSpc>
              </a:pPr>
              <a:r>
                <a:rPr lang="en-US" sz="1200" b="1" dirty="0">
                  <a:solidFill>
                    <a:srgbClr val="002060"/>
                  </a:solidFill>
                </a:rPr>
                <a:t>RPC</a:t>
              </a:r>
              <a:endParaRPr lang="en-US" sz="1400" b="1" dirty="0">
                <a:solidFill>
                  <a:srgbClr val="002060"/>
                </a:solidFill>
              </a:endParaRPr>
            </a:p>
          </p:txBody>
        </p:sp>
        <p:sp>
          <p:nvSpPr>
            <p:cNvPr id="78" name="TextBox 77">
              <a:extLst>
                <a:ext uri="{FF2B5EF4-FFF2-40B4-BE49-F238E27FC236}">
                  <a16:creationId xmlns:a16="http://schemas.microsoft.com/office/drawing/2014/main" id="{98B00894-78C7-BB42-9FC8-C5BC78C35637}"/>
                </a:ext>
              </a:extLst>
            </p:cNvPr>
            <p:cNvSpPr txBox="1"/>
            <p:nvPr/>
          </p:nvSpPr>
          <p:spPr>
            <a:xfrm>
              <a:off x="2436913" y="4787565"/>
              <a:ext cx="914400" cy="245327"/>
            </a:xfrm>
            <a:prstGeom prst="rect">
              <a:avLst/>
            </a:prstGeom>
            <a:noFill/>
          </p:spPr>
          <p:txBody>
            <a:bodyPr wrap="none" lIns="0" tIns="0" rIns="0" bIns="0" rtlCol="0">
              <a:noAutofit/>
            </a:bodyPr>
            <a:lstStyle/>
            <a:p>
              <a:pPr algn="ctr">
                <a:lnSpc>
                  <a:spcPct val="90000"/>
                </a:lnSpc>
              </a:pPr>
              <a:endParaRPr lang="en-US" sz="1400" b="1" dirty="0">
                <a:solidFill>
                  <a:srgbClr val="002060"/>
                </a:solidFill>
              </a:endParaRPr>
            </a:p>
          </p:txBody>
        </p:sp>
        <p:sp>
          <p:nvSpPr>
            <p:cNvPr id="79" name="TextBox 78">
              <a:extLst>
                <a:ext uri="{FF2B5EF4-FFF2-40B4-BE49-F238E27FC236}">
                  <a16:creationId xmlns:a16="http://schemas.microsoft.com/office/drawing/2014/main" id="{83771EA0-0731-324C-808A-C70149AA853A}"/>
                </a:ext>
              </a:extLst>
            </p:cNvPr>
            <p:cNvSpPr txBox="1"/>
            <p:nvPr/>
          </p:nvSpPr>
          <p:spPr>
            <a:xfrm>
              <a:off x="2442286" y="5165748"/>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ETL</a:t>
              </a:r>
            </a:p>
            <a:p>
              <a:pPr algn="ctr">
                <a:lnSpc>
                  <a:spcPct val="90000"/>
                </a:lnSpc>
              </a:pPr>
              <a:r>
                <a:rPr lang="en-US" sz="1200" b="1" dirty="0">
                  <a:solidFill>
                    <a:srgbClr val="002060"/>
                  </a:solidFill>
                </a:rPr>
                <a:t>REPLICATION</a:t>
              </a:r>
            </a:p>
            <a:p>
              <a:pPr algn="ctr">
                <a:lnSpc>
                  <a:spcPct val="90000"/>
                </a:lnSpc>
              </a:pPr>
              <a:r>
                <a:rPr lang="en-US" sz="1200" b="1" dirty="0">
                  <a:solidFill>
                    <a:srgbClr val="002060"/>
                  </a:solidFill>
                </a:rPr>
                <a:t>DB LINKS</a:t>
              </a:r>
              <a:endParaRPr lang="en-US" sz="1400" b="1" dirty="0">
                <a:solidFill>
                  <a:srgbClr val="002060"/>
                </a:solidFill>
              </a:endParaRPr>
            </a:p>
          </p:txBody>
        </p:sp>
        <p:cxnSp>
          <p:nvCxnSpPr>
            <p:cNvPr id="80" name="Straight Arrow Connector 79">
              <a:extLst>
                <a:ext uri="{FF2B5EF4-FFF2-40B4-BE49-F238E27FC236}">
                  <a16:creationId xmlns:a16="http://schemas.microsoft.com/office/drawing/2014/main" id="{E73EBA79-FFD1-904D-BDA7-7C8344D7771D}"/>
                </a:ext>
              </a:extLst>
            </p:cNvPr>
            <p:cNvCxnSpPr/>
            <p:nvPr/>
          </p:nvCxnSpPr>
          <p:spPr>
            <a:xfrm>
              <a:off x="2436913" y="5032892"/>
              <a:ext cx="914400" cy="0"/>
            </a:xfrm>
            <a:prstGeom prst="straightConnector1">
              <a:avLst/>
            </a:prstGeom>
            <a:ln w="3810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18084C25-A894-CB42-A19F-AD3722502516}"/>
              </a:ext>
            </a:extLst>
          </p:cNvPr>
          <p:cNvGrpSpPr/>
          <p:nvPr/>
        </p:nvGrpSpPr>
        <p:grpSpPr>
          <a:xfrm>
            <a:off x="8941471" y="4654390"/>
            <a:ext cx="919533" cy="785686"/>
            <a:chOff x="2436913" y="4625184"/>
            <a:chExt cx="919773" cy="785891"/>
          </a:xfrm>
        </p:grpSpPr>
        <p:sp>
          <p:nvSpPr>
            <p:cNvPr id="82" name="TextBox 81">
              <a:extLst>
                <a:ext uri="{FF2B5EF4-FFF2-40B4-BE49-F238E27FC236}">
                  <a16:creationId xmlns:a16="http://schemas.microsoft.com/office/drawing/2014/main" id="{C6312C45-9CAE-D34A-8449-92DC6B479CA3}"/>
                </a:ext>
              </a:extLst>
            </p:cNvPr>
            <p:cNvSpPr txBox="1"/>
            <p:nvPr/>
          </p:nvSpPr>
          <p:spPr>
            <a:xfrm>
              <a:off x="2439050" y="4625184"/>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EVENT</a:t>
              </a:r>
            </a:p>
            <a:p>
              <a:pPr algn="ctr">
                <a:lnSpc>
                  <a:spcPct val="90000"/>
                </a:lnSpc>
              </a:pPr>
              <a:r>
                <a:rPr lang="en-US" sz="1200" b="1" dirty="0">
                  <a:solidFill>
                    <a:srgbClr val="002060"/>
                  </a:solidFill>
                </a:rPr>
                <a:t>RPC</a:t>
              </a:r>
              <a:endParaRPr lang="en-US" sz="1400" b="1" dirty="0">
                <a:solidFill>
                  <a:srgbClr val="002060"/>
                </a:solidFill>
              </a:endParaRPr>
            </a:p>
          </p:txBody>
        </p:sp>
        <p:sp>
          <p:nvSpPr>
            <p:cNvPr id="83" name="TextBox 82">
              <a:extLst>
                <a:ext uri="{FF2B5EF4-FFF2-40B4-BE49-F238E27FC236}">
                  <a16:creationId xmlns:a16="http://schemas.microsoft.com/office/drawing/2014/main" id="{24690570-21D8-B147-B01F-A6F6D7AADE57}"/>
                </a:ext>
              </a:extLst>
            </p:cNvPr>
            <p:cNvSpPr txBox="1"/>
            <p:nvPr/>
          </p:nvSpPr>
          <p:spPr>
            <a:xfrm>
              <a:off x="2436913" y="4787565"/>
              <a:ext cx="914400" cy="245327"/>
            </a:xfrm>
            <a:prstGeom prst="rect">
              <a:avLst/>
            </a:prstGeom>
            <a:noFill/>
          </p:spPr>
          <p:txBody>
            <a:bodyPr wrap="none" lIns="0" tIns="0" rIns="0" bIns="0" rtlCol="0">
              <a:noAutofit/>
            </a:bodyPr>
            <a:lstStyle/>
            <a:p>
              <a:pPr algn="ctr">
                <a:lnSpc>
                  <a:spcPct val="90000"/>
                </a:lnSpc>
              </a:pPr>
              <a:endParaRPr lang="en-US" sz="1400" b="1" dirty="0">
                <a:solidFill>
                  <a:srgbClr val="002060"/>
                </a:solidFill>
              </a:endParaRPr>
            </a:p>
          </p:txBody>
        </p:sp>
        <p:sp>
          <p:nvSpPr>
            <p:cNvPr id="84" name="TextBox 83">
              <a:extLst>
                <a:ext uri="{FF2B5EF4-FFF2-40B4-BE49-F238E27FC236}">
                  <a16:creationId xmlns:a16="http://schemas.microsoft.com/office/drawing/2014/main" id="{3D4AC068-E270-0D47-9664-3C34EE259668}"/>
                </a:ext>
              </a:extLst>
            </p:cNvPr>
            <p:cNvSpPr txBox="1"/>
            <p:nvPr/>
          </p:nvSpPr>
          <p:spPr>
            <a:xfrm>
              <a:off x="2442286" y="5165748"/>
              <a:ext cx="914400" cy="245327"/>
            </a:xfrm>
            <a:prstGeom prst="rect">
              <a:avLst/>
            </a:prstGeom>
            <a:noFill/>
          </p:spPr>
          <p:txBody>
            <a:bodyPr wrap="none" lIns="0" tIns="0" rIns="0" bIns="0" rtlCol="0">
              <a:noAutofit/>
            </a:bodyPr>
            <a:lstStyle/>
            <a:p>
              <a:pPr algn="ctr">
                <a:lnSpc>
                  <a:spcPct val="90000"/>
                </a:lnSpc>
              </a:pPr>
              <a:r>
                <a:rPr lang="en-US" sz="1200" b="1" dirty="0">
                  <a:solidFill>
                    <a:srgbClr val="002060"/>
                  </a:solidFill>
                </a:rPr>
                <a:t>ETL</a:t>
              </a:r>
            </a:p>
            <a:p>
              <a:pPr algn="ctr">
                <a:lnSpc>
                  <a:spcPct val="90000"/>
                </a:lnSpc>
              </a:pPr>
              <a:r>
                <a:rPr lang="en-US" sz="1200" b="1" dirty="0">
                  <a:solidFill>
                    <a:srgbClr val="002060"/>
                  </a:solidFill>
                </a:rPr>
                <a:t>REPLICATION</a:t>
              </a:r>
            </a:p>
            <a:p>
              <a:pPr algn="ctr">
                <a:lnSpc>
                  <a:spcPct val="90000"/>
                </a:lnSpc>
              </a:pPr>
              <a:r>
                <a:rPr lang="en-US" sz="1200" b="1" dirty="0">
                  <a:solidFill>
                    <a:srgbClr val="002060"/>
                  </a:solidFill>
                </a:rPr>
                <a:t>DB LINKS</a:t>
              </a:r>
              <a:endParaRPr lang="en-US" sz="1400" b="1" dirty="0">
                <a:solidFill>
                  <a:srgbClr val="002060"/>
                </a:solidFill>
              </a:endParaRPr>
            </a:p>
          </p:txBody>
        </p:sp>
        <p:cxnSp>
          <p:nvCxnSpPr>
            <p:cNvPr id="85" name="Straight Arrow Connector 84">
              <a:extLst>
                <a:ext uri="{FF2B5EF4-FFF2-40B4-BE49-F238E27FC236}">
                  <a16:creationId xmlns:a16="http://schemas.microsoft.com/office/drawing/2014/main" id="{7BD78508-161C-2840-91FE-1F96BED32E75}"/>
                </a:ext>
              </a:extLst>
            </p:cNvPr>
            <p:cNvCxnSpPr/>
            <p:nvPr/>
          </p:nvCxnSpPr>
          <p:spPr>
            <a:xfrm>
              <a:off x="2436913" y="5032892"/>
              <a:ext cx="914400" cy="0"/>
            </a:xfrm>
            <a:prstGeom prst="straightConnector1">
              <a:avLst/>
            </a:prstGeom>
            <a:ln w="38100">
              <a:solidFill>
                <a:schemeClr val="accent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CFDD27A-E0C4-D44A-A9EB-3B838D4FDF2A}"/>
              </a:ext>
            </a:extLst>
          </p:cNvPr>
          <p:cNvGrpSpPr/>
          <p:nvPr/>
        </p:nvGrpSpPr>
        <p:grpSpPr>
          <a:xfrm>
            <a:off x="1534506" y="4448637"/>
            <a:ext cx="719813" cy="663267"/>
            <a:chOff x="1441196" y="4453269"/>
            <a:chExt cx="720000" cy="663440"/>
          </a:xfrm>
        </p:grpSpPr>
        <p:cxnSp>
          <p:nvCxnSpPr>
            <p:cNvPr id="104" name="Straight Connector 103">
              <a:extLst>
                <a:ext uri="{FF2B5EF4-FFF2-40B4-BE49-F238E27FC236}">
                  <a16:creationId xmlns:a16="http://schemas.microsoft.com/office/drawing/2014/main" id="{7383C6A8-FA42-C247-A299-15064254825A}"/>
                </a:ext>
              </a:extLst>
            </p:cNvPr>
            <p:cNvCxnSpPr/>
            <p:nvPr/>
          </p:nvCxnSpPr>
          <p:spPr>
            <a:xfrm>
              <a:off x="1835904"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7ADA34DF-A679-B840-928A-EB3880EDB2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1196" y="4453269"/>
              <a:ext cx="720000" cy="540001"/>
            </a:xfrm>
            <a:prstGeom prst="rect">
              <a:avLst/>
            </a:prstGeom>
          </p:spPr>
        </p:pic>
      </p:grpSp>
      <p:grpSp>
        <p:nvGrpSpPr>
          <p:cNvPr id="61" name="Group 60">
            <a:extLst>
              <a:ext uri="{FF2B5EF4-FFF2-40B4-BE49-F238E27FC236}">
                <a16:creationId xmlns:a16="http://schemas.microsoft.com/office/drawing/2014/main" id="{989F3D70-FEA1-B349-AB89-87CE43D2E99C}"/>
              </a:ext>
            </a:extLst>
          </p:cNvPr>
          <p:cNvGrpSpPr/>
          <p:nvPr/>
        </p:nvGrpSpPr>
        <p:grpSpPr>
          <a:xfrm>
            <a:off x="3674074" y="4448637"/>
            <a:ext cx="719812" cy="663267"/>
            <a:chOff x="2720805" y="4453269"/>
            <a:chExt cx="720000" cy="663440"/>
          </a:xfrm>
        </p:grpSpPr>
        <p:cxnSp>
          <p:nvCxnSpPr>
            <p:cNvPr id="102" name="Straight Connector 101">
              <a:extLst>
                <a:ext uri="{FF2B5EF4-FFF2-40B4-BE49-F238E27FC236}">
                  <a16:creationId xmlns:a16="http://schemas.microsoft.com/office/drawing/2014/main" id="{476407BE-338D-244C-BCB3-2B3EF7E22A5D}"/>
                </a:ext>
              </a:extLst>
            </p:cNvPr>
            <p:cNvCxnSpPr/>
            <p:nvPr/>
          </p:nvCxnSpPr>
          <p:spPr>
            <a:xfrm>
              <a:off x="3108385"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F5CA829F-77B7-0D4A-B57A-71AF437027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20805" y="4453269"/>
              <a:ext cx="720000" cy="540000"/>
            </a:xfrm>
            <a:prstGeom prst="rect">
              <a:avLst/>
            </a:prstGeom>
          </p:spPr>
        </p:pic>
      </p:grpSp>
      <p:grpSp>
        <p:nvGrpSpPr>
          <p:cNvPr id="62" name="Group 61">
            <a:extLst>
              <a:ext uri="{FF2B5EF4-FFF2-40B4-BE49-F238E27FC236}">
                <a16:creationId xmlns:a16="http://schemas.microsoft.com/office/drawing/2014/main" id="{C8027024-5C34-0748-BF4C-A28CC45597B8}"/>
              </a:ext>
            </a:extLst>
          </p:cNvPr>
          <p:cNvGrpSpPr/>
          <p:nvPr/>
        </p:nvGrpSpPr>
        <p:grpSpPr>
          <a:xfrm>
            <a:off x="7839805" y="4448637"/>
            <a:ext cx="719812" cy="663267"/>
            <a:chOff x="5154290" y="4453269"/>
            <a:chExt cx="720000" cy="663440"/>
          </a:xfrm>
        </p:grpSpPr>
        <p:cxnSp>
          <p:nvCxnSpPr>
            <p:cNvPr id="100" name="Straight Connector 99">
              <a:extLst>
                <a:ext uri="{FF2B5EF4-FFF2-40B4-BE49-F238E27FC236}">
                  <a16:creationId xmlns:a16="http://schemas.microsoft.com/office/drawing/2014/main" id="{0C4072C2-D3DD-DA43-BD24-7E740F0CE07A}"/>
                </a:ext>
              </a:extLst>
            </p:cNvPr>
            <p:cNvCxnSpPr/>
            <p:nvPr/>
          </p:nvCxnSpPr>
          <p:spPr>
            <a:xfrm>
              <a:off x="5514290"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6666BCF2-B0FF-7449-84AA-7586D35499A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4290" y="4453269"/>
              <a:ext cx="720000" cy="540000"/>
            </a:xfrm>
            <a:prstGeom prst="rect">
              <a:avLst/>
            </a:prstGeom>
          </p:spPr>
        </p:pic>
      </p:grpSp>
      <p:grpSp>
        <p:nvGrpSpPr>
          <p:cNvPr id="63" name="Group 62">
            <a:extLst>
              <a:ext uri="{FF2B5EF4-FFF2-40B4-BE49-F238E27FC236}">
                <a16:creationId xmlns:a16="http://schemas.microsoft.com/office/drawing/2014/main" id="{9485A5B4-C19E-9540-A599-2B5C2EEE1C1E}"/>
              </a:ext>
            </a:extLst>
          </p:cNvPr>
          <p:cNvGrpSpPr/>
          <p:nvPr/>
        </p:nvGrpSpPr>
        <p:grpSpPr>
          <a:xfrm>
            <a:off x="5771372" y="4448637"/>
            <a:ext cx="719812" cy="663267"/>
            <a:chOff x="3909391" y="4453269"/>
            <a:chExt cx="720000" cy="663440"/>
          </a:xfrm>
        </p:grpSpPr>
        <p:cxnSp>
          <p:nvCxnSpPr>
            <p:cNvPr id="98" name="Straight Connector 97">
              <a:extLst>
                <a:ext uri="{FF2B5EF4-FFF2-40B4-BE49-F238E27FC236}">
                  <a16:creationId xmlns:a16="http://schemas.microsoft.com/office/drawing/2014/main" id="{97F922CF-6188-7E4A-A96F-8D0ED7D21B2A}"/>
                </a:ext>
              </a:extLst>
            </p:cNvPr>
            <p:cNvCxnSpPr/>
            <p:nvPr/>
          </p:nvCxnSpPr>
          <p:spPr>
            <a:xfrm>
              <a:off x="4269391"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253C8F94-64DF-4342-850E-3228A03489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09391" y="4453269"/>
              <a:ext cx="720000" cy="540000"/>
            </a:xfrm>
            <a:prstGeom prst="rect">
              <a:avLst/>
            </a:prstGeom>
          </p:spPr>
        </p:pic>
      </p:grpSp>
      <p:grpSp>
        <p:nvGrpSpPr>
          <p:cNvPr id="64" name="Group 63">
            <a:extLst>
              <a:ext uri="{FF2B5EF4-FFF2-40B4-BE49-F238E27FC236}">
                <a16:creationId xmlns:a16="http://schemas.microsoft.com/office/drawing/2014/main" id="{BEAB4CC4-A400-7249-A611-52B6B41379E2}"/>
              </a:ext>
            </a:extLst>
          </p:cNvPr>
          <p:cNvGrpSpPr/>
          <p:nvPr/>
        </p:nvGrpSpPr>
        <p:grpSpPr>
          <a:xfrm>
            <a:off x="10024011" y="4448637"/>
            <a:ext cx="719813" cy="663267"/>
            <a:chOff x="6627714" y="4453269"/>
            <a:chExt cx="720000" cy="663440"/>
          </a:xfrm>
        </p:grpSpPr>
        <p:cxnSp>
          <p:nvCxnSpPr>
            <p:cNvPr id="96" name="Straight Connector 95">
              <a:extLst>
                <a:ext uri="{FF2B5EF4-FFF2-40B4-BE49-F238E27FC236}">
                  <a16:creationId xmlns:a16="http://schemas.microsoft.com/office/drawing/2014/main" id="{3D22F8BE-CBB1-7D41-A17B-647259633CF9}"/>
                </a:ext>
              </a:extLst>
            </p:cNvPr>
            <p:cNvCxnSpPr/>
            <p:nvPr/>
          </p:nvCxnSpPr>
          <p:spPr>
            <a:xfrm>
              <a:off x="6987452"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07DA71A5-DB09-3F41-B4A2-8A3BFF5AE84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27714" y="4453269"/>
              <a:ext cx="720000" cy="540000"/>
            </a:xfrm>
            <a:prstGeom prst="rect">
              <a:avLst/>
            </a:prstGeom>
          </p:spPr>
        </p:pic>
      </p:grpSp>
      <p:grpSp>
        <p:nvGrpSpPr>
          <p:cNvPr id="65" name="Group 64">
            <a:extLst>
              <a:ext uri="{FF2B5EF4-FFF2-40B4-BE49-F238E27FC236}">
                <a16:creationId xmlns:a16="http://schemas.microsoft.com/office/drawing/2014/main" id="{40125DBB-31AF-4E44-90FF-879E1620B21B}"/>
              </a:ext>
            </a:extLst>
          </p:cNvPr>
          <p:cNvGrpSpPr/>
          <p:nvPr/>
        </p:nvGrpSpPr>
        <p:grpSpPr>
          <a:xfrm>
            <a:off x="1303518" y="5094736"/>
            <a:ext cx="1083405" cy="943162"/>
            <a:chOff x="1230403" y="5099534"/>
            <a:chExt cx="1083687" cy="943408"/>
          </a:xfrm>
        </p:grpSpPr>
        <p:pic>
          <p:nvPicPr>
            <p:cNvPr id="94" name="Picture 93">
              <a:extLst>
                <a:ext uri="{FF2B5EF4-FFF2-40B4-BE49-F238E27FC236}">
                  <a16:creationId xmlns:a16="http://schemas.microsoft.com/office/drawing/2014/main" id="{F043738D-A7B3-1B45-8097-D5B76C37BC37}"/>
                </a:ext>
              </a:extLst>
            </p:cNvPr>
            <p:cNvPicPr>
              <a:picLocks noChangeAspect="1"/>
            </p:cNvPicPr>
            <p:nvPr/>
          </p:nvPicPr>
          <p:blipFill>
            <a:blip r:embed="rId8"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399690" y="5099534"/>
              <a:ext cx="914400" cy="914400"/>
            </a:xfrm>
            <a:prstGeom prst="rect">
              <a:avLst/>
            </a:prstGeom>
          </p:spPr>
        </p:pic>
        <p:pic>
          <p:nvPicPr>
            <p:cNvPr id="95" name="Picture 94" descr="json.png">
              <a:extLst>
                <a:ext uri="{FF2B5EF4-FFF2-40B4-BE49-F238E27FC236}">
                  <a16:creationId xmlns:a16="http://schemas.microsoft.com/office/drawing/2014/main" id="{AB05B74C-2133-EF4B-992F-AA86B4B5388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230403" y="5677182"/>
              <a:ext cx="618932" cy="365760"/>
            </a:xfrm>
            <a:prstGeom prst="rect">
              <a:avLst/>
            </a:prstGeom>
          </p:spPr>
        </p:pic>
      </p:grpSp>
      <p:grpSp>
        <p:nvGrpSpPr>
          <p:cNvPr id="67" name="Group 66">
            <a:extLst>
              <a:ext uri="{FF2B5EF4-FFF2-40B4-BE49-F238E27FC236}">
                <a16:creationId xmlns:a16="http://schemas.microsoft.com/office/drawing/2014/main" id="{35F42FF0-518E-704C-A5A1-47911EF974A3}"/>
              </a:ext>
            </a:extLst>
          </p:cNvPr>
          <p:cNvGrpSpPr/>
          <p:nvPr/>
        </p:nvGrpSpPr>
        <p:grpSpPr>
          <a:xfrm>
            <a:off x="3558638" y="5094736"/>
            <a:ext cx="952929" cy="945394"/>
            <a:chOff x="2612408" y="5099534"/>
            <a:chExt cx="953177" cy="945640"/>
          </a:xfrm>
        </p:grpSpPr>
        <p:pic>
          <p:nvPicPr>
            <p:cNvPr id="92" name="Picture 91">
              <a:extLst>
                <a:ext uri="{FF2B5EF4-FFF2-40B4-BE49-F238E27FC236}">
                  <a16:creationId xmlns:a16="http://schemas.microsoft.com/office/drawing/2014/main" id="{1887B00D-40E8-174A-9E2D-73FFC6AB08C0}"/>
                </a:ext>
              </a:extLst>
            </p:cNvPr>
            <p:cNvPicPr>
              <a:picLocks noChangeAspect="1"/>
            </p:cNvPicPr>
            <p:nvPr/>
          </p:nvPicPr>
          <p:blipFill>
            <a:blip r:embed="rId8"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1185" y="5099534"/>
              <a:ext cx="914400" cy="914400"/>
            </a:xfrm>
            <a:prstGeom prst="rect">
              <a:avLst/>
            </a:prstGeom>
          </p:spPr>
        </p:pic>
        <p:pic>
          <p:nvPicPr>
            <p:cNvPr id="93" name="Picture 92">
              <a:extLst>
                <a:ext uri="{FF2B5EF4-FFF2-40B4-BE49-F238E27FC236}">
                  <a16:creationId xmlns:a16="http://schemas.microsoft.com/office/drawing/2014/main" id="{80D81A5E-863B-5A4C-A178-F0B12462642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612408" y="5677182"/>
              <a:ext cx="594360" cy="367992"/>
            </a:xfrm>
            <a:prstGeom prst="rect">
              <a:avLst/>
            </a:prstGeom>
          </p:spPr>
        </p:pic>
      </p:grpSp>
      <p:grpSp>
        <p:nvGrpSpPr>
          <p:cNvPr id="68" name="Group 67">
            <a:extLst>
              <a:ext uri="{FF2B5EF4-FFF2-40B4-BE49-F238E27FC236}">
                <a16:creationId xmlns:a16="http://schemas.microsoft.com/office/drawing/2014/main" id="{F17A1748-CA02-1049-A139-321AB6E2AEAA}"/>
              </a:ext>
            </a:extLst>
          </p:cNvPr>
          <p:cNvGrpSpPr/>
          <p:nvPr/>
        </p:nvGrpSpPr>
        <p:grpSpPr>
          <a:xfrm>
            <a:off x="5680466" y="5094736"/>
            <a:ext cx="1089036" cy="943162"/>
            <a:chOff x="3831944" y="5099534"/>
            <a:chExt cx="1089320" cy="943408"/>
          </a:xfrm>
        </p:grpSpPr>
        <p:pic>
          <p:nvPicPr>
            <p:cNvPr id="90" name="Picture 89">
              <a:extLst>
                <a:ext uri="{FF2B5EF4-FFF2-40B4-BE49-F238E27FC236}">
                  <a16:creationId xmlns:a16="http://schemas.microsoft.com/office/drawing/2014/main" id="{DA46F441-B8D7-EA42-B846-F262FA02DD76}"/>
                </a:ext>
              </a:extLst>
            </p:cNvPr>
            <p:cNvPicPr>
              <a:picLocks noChangeAspect="1"/>
            </p:cNvPicPr>
            <p:nvPr/>
          </p:nvPicPr>
          <p:blipFill>
            <a:blip r:embed="rId8"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831944" y="5099534"/>
              <a:ext cx="914400" cy="914400"/>
            </a:xfrm>
            <a:prstGeom prst="rect">
              <a:avLst/>
            </a:prstGeom>
          </p:spPr>
        </p:pic>
        <p:pic>
          <p:nvPicPr>
            <p:cNvPr id="91" name="Picture 90">
              <a:extLst>
                <a:ext uri="{FF2B5EF4-FFF2-40B4-BE49-F238E27FC236}">
                  <a16:creationId xmlns:a16="http://schemas.microsoft.com/office/drawing/2014/main" id="{DE99C0CE-0AD7-1344-A6F9-5727C526FE3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330510" y="5677182"/>
              <a:ext cx="590754" cy="365760"/>
            </a:xfrm>
            <a:prstGeom prst="rect">
              <a:avLst/>
            </a:prstGeom>
          </p:spPr>
        </p:pic>
      </p:grpSp>
      <p:grpSp>
        <p:nvGrpSpPr>
          <p:cNvPr id="70" name="Group 69">
            <a:extLst>
              <a:ext uri="{FF2B5EF4-FFF2-40B4-BE49-F238E27FC236}">
                <a16:creationId xmlns:a16="http://schemas.microsoft.com/office/drawing/2014/main" id="{926479DD-3863-9A47-81F5-5E770ED77281}"/>
              </a:ext>
            </a:extLst>
          </p:cNvPr>
          <p:cNvGrpSpPr/>
          <p:nvPr/>
        </p:nvGrpSpPr>
        <p:grpSpPr>
          <a:xfrm>
            <a:off x="9946651" y="5102356"/>
            <a:ext cx="1072772" cy="1043907"/>
            <a:chOff x="9945062" y="5102356"/>
            <a:chExt cx="1072772" cy="1043907"/>
          </a:xfrm>
        </p:grpSpPr>
        <p:pic>
          <p:nvPicPr>
            <p:cNvPr id="86" name="Picture 85">
              <a:extLst>
                <a:ext uri="{FF2B5EF4-FFF2-40B4-BE49-F238E27FC236}">
                  <a16:creationId xmlns:a16="http://schemas.microsoft.com/office/drawing/2014/main" id="{7FE32660-4752-234B-ADEC-ED63764AF818}"/>
                </a:ext>
              </a:extLst>
            </p:cNvPr>
            <p:cNvPicPr>
              <a:picLocks noChangeAspect="1"/>
            </p:cNvPicPr>
            <p:nvPr/>
          </p:nvPicPr>
          <p:blipFill>
            <a:blip r:embed="rId8"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945062" y="5102356"/>
              <a:ext cx="914162" cy="914162"/>
            </a:xfrm>
            <a:prstGeom prst="rect">
              <a:avLst/>
            </a:prstGeom>
          </p:spPr>
        </p:pic>
        <p:pic>
          <p:nvPicPr>
            <p:cNvPr id="87" name="Picture 86">
              <a:extLst>
                <a:ext uri="{FF2B5EF4-FFF2-40B4-BE49-F238E27FC236}">
                  <a16:creationId xmlns:a16="http://schemas.microsoft.com/office/drawing/2014/main" id="{B7B050AB-8769-A041-8534-45BCEFB197D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67001" y="5579110"/>
              <a:ext cx="750833" cy="567153"/>
            </a:xfrm>
            <a:prstGeom prst="rect">
              <a:avLst/>
            </a:prstGeom>
          </p:spPr>
        </p:pic>
      </p:grpSp>
      <p:grpSp>
        <p:nvGrpSpPr>
          <p:cNvPr id="125" name="Group 124">
            <a:extLst>
              <a:ext uri="{FF2B5EF4-FFF2-40B4-BE49-F238E27FC236}">
                <a16:creationId xmlns:a16="http://schemas.microsoft.com/office/drawing/2014/main" id="{22B14F05-9449-A440-A90A-14A333B845FF}"/>
              </a:ext>
            </a:extLst>
          </p:cNvPr>
          <p:cNvGrpSpPr/>
          <p:nvPr/>
        </p:nvGrpSpPr>
        <p:grpSpPr>
          <a:xfrm>
            <a:off x="7645956" y="4882848"/>
            <a:ext cx="1192696" cy="1296166"/>
            <a:chOff x="7530212" y="4882848"/>
            <a:chExt cx="1192696" cy="1296166"/>
          </a:xfrm>
        </p:grpSpPr>
        <p:pic>
          <p:nvPicPr>
            <p:cNvPr id="126" name="Picture 125">
              <a:extLst>
                <a:ext uri="{FF2B5EF4-FFF2-40B4-BE49-F238E27FC236}">
                  <a16:creationId xmlns:a16="http://schemas.microsoft.com/office/drawing/2014/main" id="{8D663DD8-2BD1-6745-B540-D9675A08D16F}"/>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530212" y="4882848"/>
              <a:ext cx="1138279" cy="1296166"/>
            </a:xfrm>
            <a:prstGeom prst="rect">
              <a:avLst/>
            </a:prstGeom>
          </p:spPr>
        </p:pic>
        <p:pic>
          <p:nvPicPr>
            <p:cNvPr id="127" name="Picture 126">
              <a:extLst>
                <a:ext uri="{FF2B5EF4-FFF2-40B4-BE49-F238E27FC236}">
                  <a16:creationId xmlns:a16="http://schemas.microsoft.com/office/drawing/2014/main" id="{CE86A638-E5F9-2742-9523-A61C6D0B493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28703" y="5568063"/>
              <a:ext cx="594205" cy="367896"/>
            </a:xfrm>
            <a:prstGeom prst="rect">
              <a:avLst/>
            </a:prstGeom>
          </p:spPr>
        </p:pic>
      </p:grpSp>
    </p:spTree>
    <p:extLst>
      <p:ext uri="{BB962C8B-B14F-4D97-AF65-F5344CB8AC3E}">
        <p14:creationId xmlns:p14="http://schemas.microsoft.com/office/powerpoint/2010/main" val="273387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p:cNvSpPr>
            <a:spLocks noGrp="1"/>
          </p:cNvSpPr>
          <p:nvPr>
            <p:ph type="ftr" sz="quarter" idx="3"/>
          </p:nvPr>
        </p:nvSpPr>
        <p:spPr/>
        <p:txBody>
          <a:bodyPr/>
          <a:lstStyle/>
          <a:p>
            <a:r>
              <a:rPr lang="en-US"/>
              <a:t>Copyright © 2019 Oracle and/or its affiliates - CONFIDENTIAL</a:t>
            </a:r>
            <a:endParaRPr lang="en-US" dirty="0"/>
          </a:p>
        </p:txBody>
      </p:sp>
      <p:sp>
        <p:nvSpPr>
          <p:cNvPr id="3" name="Content Placeholder 2"/>
          <p:cNvSpPr>
            <a:spLocks noGrp="1"/>
          </p:cNvSpPr>
          <p:nvPr>
            <p:ph type="body" sz="quarter" idx="10"/>
          </p:nvPr>
        </p:nvSpPr>
        <p:spPr/>
        <p:txBody>
          <a:bodyPr/>
          <a:lstStyle/>
          <a:p>
            <a:endParaRPr kumimoji="1" lang="en-US" altLang="ja-JP" dirty="0"/>
          </a:p>
          <a:p>
            <a:pPr lvl="1"/>
            <a:endParaRPr kumimoji="1" lang="en-US" altLang="ja-JP" dirty="0"/>
          </a:p>
          <a:p>
            <a:r>
              <a:rPr kumimoji="1" lang="en-US" altLang="ja-JP" dirty="0"/>
              <a:t>Features Support</a:t>
            </a:r>
          </a:p>
        </p:txBody>
      </p:sp>
      <p:graphicFrame>
        <p:nvGraphicFramePr>
          <p:cNvPr id="6" name="Table 5"/>
          <p:cNvGraphicFramePr>
            <a:graphicFrameLocks noGrp="1"/>
          </p:cNvGraphicFramePr>
          <p:nvPr>
            <p:extLst>
              <p:ext uri="{D42A27DB-BD31-4B8C-83A1-F6EECF244321}">
                <p14:modId xmlns:p14="http://schemas.microsoft.com/office/powerpoint/2010/main" val="3963018707"/>
              </p:ext>
            </p:extLst>
          </p:nvPr>
        </p:nvGraphicFramePr>
        <p:xfrm>
          <a:off x="761999" y="1801050"/>
          <a:ext cx="10671049" cy="4213608"/>
        </p:xfrm>
        <a:graphic>
          <a:graphicData uri="http://schemas.openxmlformats.org/drawingml/2006/table">
            <a:tbl>
              <a:tblPr firstRow="1" bandRow="1">
                <a:tableStyleId>{5FD0F851-EC5A-4D38-B0AD-8093EC10F338}</a:tableStyleId>
              </a:tblPr>
              <a:tblGrid>
                <a:gridCol w="2034513">
                  <a:extLst>
                    <a:ext uri="{9D8B030D-6E8A-4147-A177-3AD203B41FA5}">
                      <a16:colId xmlns:a16="http://schemas.microsoft.com/office/drawing/2014/main" val="20000"/>
                    </a:ext>
                  </a:extLst>
                </a:gridCol>
                <a:gridCol w="4617460">
                  <a:extLst>
                    <a:ext uri="{9D8B030D-6E8A-4147-A177-3AD203B41FA5}">
                      <a16:colId xmlns:a16="http://schemas.microsoft.com/office/drawing/2014/main" val="20001"/>
                    </a:ext>
                  </a:extLst>
                </a:gridCol>
                <a:gridCol w="1972083">
                  <a:extLst>
                    <a:ext uri="{9D8B030D-6E8A-4147-A177-3AD203B41FA5}">
                      <a16:colId xmlns:a16="http://schemas.microsoft.com/office/drawing/2014/main" val="20002"/>
                    </a:ext>
                  </a:extLst>
                </a:gridCol>
                <a:gridCol w="2046993">
                  <a:extLst>
                    <a:ext uri="{9D8B030D-6E8A-4147-A177-3AD203B41FA5}">
                      <a16:colId xmlns:a16="http://schemas.microsoft.com/office/drawing/2014/main" val="20003"/>
                    </a:ext>
                  </a:extLst>
                </a:gridCol>
              </a:tblGrid>
              <a:tr h="351835">
                <a:tc>
                  <a:txBody>
                    <a:bodyPr/>
                    <a:lstStyle/>
                    <a:p>
                      <a:endParaRPr lang="en-US" dirty="0"/>
                    </a:p>
                  </a:txBody>
                  <a:tcPr/>
                </a:tc>
                <a:tc>
                  <a:txBody>
                    <a:bodyPr/>
                    <a:lstStyle/>
                    <a:p>
                      <a:endParaRPr lang="en-US" dirty="0"/>
                    </a:p>
                  </a:txBody>
                  <a:tcPr/>
                </a:tc>
                <a:tc>
                  <a:txBody>
                    <a:bodyPr/>
                    <a:lstStyle/>
                    <a:p>
                      <a:pPr algn="ctr"/>
                      <a:r>
                        <a:rPr lang="en-US" dirty="0">
                          <a:solidFill>
                            <a:schemeClr val="accent1"/>
                          </a:solidFill>
                        </a:rPr>
                        <a:t>Oracle DB</a:t>
                      </a:r>
                    </a:p>
                  </a:txBody>
                  <a:tcPr/>
                </a:tc>
                <a:tc>
                  <a:txBody>
                    <a:bodyPr/>
                    <a:lstStyle/>
                    <a:p>
                      <a:pPr algn="ctr"/>
                      <a:r>
                        <a:rPr lang="en-US" dirty="0">
                          <a:solidFill>
                            <a:srgbClr val="002060"/>
                          </a:solidFill>
                        </a:rPr>
                        <a:t>MongoDB</a:t>
                      </a:r>
                    </a:p>
                  </a:txBody>
                  <a:tcPr/>
                </a:tc>
                <a:extLst>
                  <a:ext uri="{0D108BD9-81ED-4DB2-BD59-A6C34878D82A}">
                    <a16:rowId xmlns:a16="http://schemas.microsoft.com/office/drawing/2014/main" val="10000"/>
                  </a:ext>
                </a:extLst>
              </a:tr>
              <a:tr h="307856">
                <a:tc rowSpan="8">
                  <a:txBody>
                    <a:bodyPr/>
                    <a:lstStyle/>
                    <a:p>
                      <a:pPr algn="ctr"/>
                      <a:r>
                        <a:rPr lang="en-US" dirty="0"/>
                        <a:t>Functionality</a:t>
                      </a:r>
                    </a:p>
                  </a:txBody>
                  <a:tcPr anchor="ctr"/>
                </a:tc>
                <a:tc>
                  <a:txBody>
                    <a:bodyPr/>
                    <a:lstStyle/>
                    <a:p>
                      <a:r>
                        <a:rPr lang="en-US" sz="1500" dirty="0"/>
                        <a:t>Document Collections</a:t>
                      </a:r>
                    </a:p>
                  </a:txBody>
                  <a:tcPr>
                    <a:solidFill>
                      <a:schemeClr val="bg2"/>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2"/>
                    </a:solidFill>
                  </a:tcPr>
                </a:tc>
                <a:tc>
                  <a:txBody>
                    <a:bodyPr/>
                    <a:lstStyle/>
                    <a:p>
                      <a:pPr algn="ctr"/>
                      <a:r>
                        <a:rPr lang="en-US" sz="150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10001"/>
                  </a:ext>
                </a:extLst>
              </a:tr>
              <a:tr h="307856">
                <a:tc vMerge="1">
                  <a:txBody>
                    <a:bodyPr/>
                    <a:lstStyle/>
                    <a:p>
                      <a:endParaRPr lang="en-US" dirty="0"/>
                    </a:p>
                  </a:txBody>
                  <a:tcPr/>
                </a:tc>
                <a:tc>
                  <a:txBody>
                    <a:bodyPr/>
                    <a:lstStyle/>
                    <a:p>
                      <a:r>
                        <a:rPr lang="en-US" sz="1500" dirty="0"/>
                        <a:t>Collections API</a:t>
                      </a:r>
                    </a:p>
                  </a:txBody>
                  <a:tcPr>
                    <a:solidFill>
                      <a:schemeClr val="bg2"/>
                    </a:solidFill>
                  </a:tcPr>
                </a:tc>
                <a:tc>
                  <a:txBody>
                    <a:bodyPr/>
                    <a:lstStyle/>
                    <a:p>
                      <a:pPr algn="ctr"/>
                      <a:r>
                        <a:rPr lang="en-US" sz="1500" dirty="0">
                          <a:solidFill>
                            <a:schemeClr val="accent1"/>
                          </a:solidFill>
                        </a:rPr>
                        <a:t>SODA</a:t>
                      </a:r>
                    </a:p>
                  </a:txBody>
                  <a:tcPr>
                    <a:solidFill>
                      <a:schemeClr val="bg2"/>
                    </a:solidFill>
                  </a:tcPr>
                </a:tc>
                <a:tc>
                  <a:txBody>
                    <a:bodyPr/>
                    <a:lstStyle/>
                    <a:p>
                      <a:pPr algn="ctr"/>
                      <a:r>
                        <a:rPr lang="en-US" sz="1500" dirty="0">
                          <a:solidFill>
                            <a:srgbClr val="002060"/>
                          </a:solidFill>
                        </a:rPr>
                        <a:t>Mongo API</a:t>
                      </a:r>
                    </a:p>
                  </a:txBody>
                  <a:tcPr>
                    <a:solidFill>
                      <a:schemeClr val="bg2"/>
                    </a:solidFill>
                  </a:tcPr>
                </a:tc>
                <a:extLst>
                  <a:ext uri="{0D108BD9-81ED-4DB2-BD59-A6C34878D82A}">
                    <a16:rowId xmlns:a16="http://schemas.microsoft.com/office/drawing/2014/main" val="10002"/>
                  </a:ext>
                </a:extLst>
              </a:tr>
              <a:tr h="321882">
                <a:tc vMerge="1">
                  <a:txBody>
                    <a:bodyPr/>
                    <a:lstStyle/>
                    <a:p>
                      <a:endParaRPr lang="en-US"/>
                    </a:p>
                  </a:txBody>
                  <a:tcPr/>
                </a:tc>
                <a:tc>
                  <a:txBody>
                    <a:bodyPr/>
                    <a:lstStyle/>
                    <a:p>
                      <a:r>
                        <a:rPr lang="en-US" sz="1500" dirty="0"/>
                        <a:t>SQL </a:t>
                      </a:r>
                    </a:p>
                  </a:txBody>
                  <a:tcPr>
                    <a:solidFill>
                      <a:schemeClr val="bg2"/>
                    </a:solidFill>
                  </a:tcPr>
                </a:tc>
                <a:tc>
                  <a:txBody>
                    <a:bodyPr/>
                    <a:lstStyle/>
                    <a:p>
                      <a:pPr algn="ctr"/>
                      <a:r>
                        <a:rPr lang="en-US" sz="1500" dirty="0">
                          <a:solidFill>
                            <a:schemeClr val="accent1"/>
                          </a:solidFill>
                          <a:sym typeface="Wingdings 2"/>
                        </a:rPr>
                        <a:t></a:t>
                      </a:r>
                      <a:endParaRPr lang="en-US" sz="1500" i="1" dirty="0">
                        <a:solidFill>
                          <a:schemeClr val="accent1"/>
                        </a:solidFill>
                      </a:endParaRPr>
                    </a:p>
                  </a:txBody>
                  <a:tcPr>
                    <a:solidFill>
                      <a:schemeClr val="bg2"/>
                    </a:solidFill>
                  </a:tcPr>
                </a:tc>
                <a:tc>
                  <a:txBody>
                    <a:bodyPr/>
                    <a:lstStyle/>
                    <a:p>
                      <a:pPr algn="ctr"/>
                      <a:r>
                        <a:rPr lang="en-US" sz="150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3274681190"/>
                  </a:ext>
                </a:extLst>
              </a:tr>
              <a:tr h="321882">
                <a:tc vMerge="1">
                  <a:txBody>
                    <a:bodyPr/>
                    <a:lstStyle/>
                    <a:p>
                      <a:endParaRPr lang="en-US"/>
                    </a:p>
                  </a:txBody>
                  <a:tcPr/>
                </a:tc>
                <a:tc>
                  <a:txBody>
                    <a:bodyPr/>
                    <a:lstStyle/>
                    <a:p>
                      <a:r>
                        <a:rPr lang="en-US" sz="1500" dirty="0"/>
                        <a:t>Stored Procedures, Triggers</a:t>
                      </a:r>
                    </a:p>
                  </a:txBody>
                  <a:tcPr>
                    <a:solidFill>
                      <a:schemeClr val="bg2"/>
                    </a:solidFill>
                  </a:tcPr>
                </a:tc>
                <a:tc>
                  <a:txBody>
                    <a:bodyPr/>
                    <a:lstStyle/>
                    <a:p>
                      <a:pPr algn="ctr"/>
                      <a:r>
                        <a:rPr lang="en-US" sz="1500" dirty="0">
                          <a:solidFill>
                            <a:schemeClr val="accent1"/>
                          </a:solidFill>
                          <a:sym typeface="Wingdings 2"/>
                        </a:rPr>
                        <a:t></a:t>
                      </a:r>
                      <a:endParaRPr lang="en-US" sz="1500" i="1" dirty="0">
                        <a:solidFill>
                          <a:schemeClr val="accent1"/>
                        </a:solidFill>
                      </a:endParaRPr>
                    </a:p>
                  </a:txBody>
                  <a:tcPr>
                    <a:solidFill>
                      <a:schemeClr val="bg2"/>
                    </a:solidFill>
                  </a:tcPr>
                </a:tc>
                <a:tc>
                  <a:txBody>
                    <a:bodyPr/>
                    <a:lstStyle/>
                    <a:p>
                      <a:pPr algn="ctr"/>
                      <a:r>
                        <a:rPr lang="en-US" sz="1500" i="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2875649134"/>
                  </a:ext>
                </a:extLst>
              </a:tr>
              <a:tr h="321882">
                <a:tc vMerge="1">
                  <a:txBody>
                    <a:bodyPr/>
                    <a:lstStyle/>
                    <a:p>
                      <a:endParaRPr lang="en-US"/>
                    </a:p>
                  </a:txBody>
                  <a:tcPr/>
                </a:tc>
                <a:tc>
                  <a:txBody>
                    <a:bodyPr/>
                    <a:lstStyle/>
                    <a:p>
                      <a:r>
                        <a:rPr lang="en-US" sz="1500" dirty="0"/>
                        <a:t>Schema Discovery, Validation</a:t>
                      </a:r>
                    </a:p>
                  </a:txBody>
                  <a:tcPr>
                    <a:solidFill>
                      <a:schemeClr val="bg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i="0" dirty="0">
                          <a:solidFill>
                            <a:schemeClr val="accent1"/>
                          </a:solidFill>
                          <a:sym typeface="Wingdings 2"/>
                        </a:rPr>
                        <a:t></a:t>
                      </a:r>
                      <a:endParaRPr lang="en-US" sz="1500" dirty="0">
                        <a:solidFill>
                          <a:schemeClr val="accent1"/>
                        </a:solidFill>
                      </a:endParaRPr>
                    </a:p>
                  </a:txBody>
                  <a:tcPr>
                    <a:solidFill>
                      <a:schemeClr val="bg2"/>
                    </a:solidFill>
                  </a:tcPr>
                </a:tc>
                <a:tc>
                  <a:txBody>
                    <a:bodyPr/>
                    <a:lstStyle/>
                    <a:p>
                      <a:pPr algn="ctr"/>
                      <a:r>
                        <a:rPr lang="en-US" sz="150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3218180002"/>
                  </a:ext>
                </a:extLst>
              </a:tr>
              <a:tr h="321882">
                <a:tc vMerge="1">
                  <a:txBody>
                    <a:bodyPr/>
                    <a:lstStyle/>
                    <a:p>
                      <a:endParaRPr lang="en-US"/>
                    </a:p>
                  </a:txBody>
                  <a:tcPr/>
                </a:tc>
                <a:tc>
                  <a:txBody>
                    <a:bodyPr/>
                    <a:lstStyle/>
                    <a:p>
                      <a:r>
                        <a:rPr lang="en-US" sz="1500" dirty="0"/>
                        <a:t>Many-many models </a:t>
                      </a:r>
                      <a:r>
                        <a:rPr lang="en-US" sz="1500" i="1" dirty="0"/>
                        <a:t>(Joins, Constraints, </a:t>
                      </a:r>
                      <a:r>
                        <a:rPr lang="en-US" sz="1500" i="1" dirty="0" err="1"/>
                        <a:t>Txns</a:t>
                      </a:r>
                      <a:r>
                        <a:rPr lang="en-US" sz="1500" i="1" dirty="0"/>
                        <a:t>)</a:t>
                      </a:r>
                      <a:r>
                        <a:rPr lang="en-US" sz="1500" dirty="0"/>
                        <a:t> </a:t>
                      </a:r>
                    </a:p>
                  </a:txBody>
                  <a:tcPr>
                    <a:solidFill>
                      <a:schemeClr val="bg2"/>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2"/>
                    </a:solidFill>
                  </a:tcPr>
                </a:tc>
                <a:tc>
                  <a:txBody>
                    <a:bodyPr/>
                    <a:lstStyle/>
                    <a:p>
                      <a:pPr algn="ctr"/>
                      <a:r>
                        <a:rPr lang="en-US" sz="1500" i="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1472447774"/>
                  </a:ext>
                </a:extLst>
              </a:tr>
              <a:tr h="307856">
                <a:tc vMerge="1">
                  <a:txBody>
                    <a:bodyPr/>
                    <a:lstStyle/>
                    <a:p>
                      <a:endParaRPr lang="en-US" dirty="0"/>
                    </a:p>
                  </a:txBody>
                  <a:tcPr/>
                </a:tc>
                <a:tc>
                  <a:txBody>
                    <a:bodyPr/>
                    <a:lstStyle/>
                    <a:p>
                      <a:r>
                        <a:rPr lang="en-US" sz="1500" dirty="0" err="1"/>
                        <a:t>Multimodel</a:t>
                      </a:r>
                      <a:r>
                        <a:rPr lang="en-US" sz="1500" dirty="0"/>
                        <a:t>  </a:t>
                      </a:r>
                      <a:r>
                        <a:rPr lang="en-US" sz="1500" i="1" dirty="0"/>
                        <a:t>(Relational, XML, Full Text, Spatial, ..)</a:t>
                      </a:r>
                    </a:p>
                  </a:txBody>
                  <a:tcPr>
                    <a:solidFill>
                      <a:schemeClr val="bg2"/>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2"/>
                    </a:solidFill>
                  </a:tcPr>
                </a:tc>
                <a:tc>
                  <a:txBody>
                    <a:bodyPr/>
                    <a:lstStyle/>
                    <a:p>
                      <a:pPr algn="ctr"/>
                      <a:r>
                        <a:rPr lang="en-US" sz="1500" i="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10006"/>
                  </a:ext>
                </a:extLst>
              </a:tr>
              <a:tr h="307856">
                <a:tc vMerge="1">
                  <a:txBody>
                    <a:bodyPr/>
                    <a:lstStyle/>
                    <a:p>
                      <a:pPr algn="ctr"/>
                      <a:endParaRPr lang="en-US" dirty="0"/>
                    </a:p>
                  </a:txBody>
                  <a:tcPr anchor="ctr"/>
                </a:tc>
                <a:tc>
                  <a:txBody>
                    <a:bodyPr/>
                    <a:lstStyle/>
                    <a:p>
                      <a:r>
                        <a:rPr lang="en-US" sz="1500" dirty="0"/>
                        <a:t>Enterprise Security </a:t>
                      </a:r>
                      <a:r>
                        <a:rPr lang="en-US" sz="1500" i="1" dirty="0"/>
                        <a:t>(VPD, TDE, Redaction, ..)</a:t>
                      </a:r>
                    </a:p>
                  </a:txBody>
                  <a:tcPr>
                    <a:solidFill>
                      <a:schemeClr val="bg2"/>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2"/>
                    </a:solidFill>
                  </a:tcPr>
                </a:tc>
                <a:tc>
                  <a:txBody>
                    <a:bodyPr/>
                    <a:lstStyle/>
                    <a:p>
                      <a:pPr algn="ctr"/>
                      <a:r>
                        <a:rPr lang="en-US" sz="1500" i="0" dirty="0">
                          <a:solidFill>
                            <a:srgbClr val="002060"/>
                          </a:solidFill>
                          <a:sym typeface="Wingdings 2"/>
                        </a:rPr>
                        <a:t></a:t>
                      </a:r>
                      <a:endParaRPr lang="en-US" sz="1500" dirty="0">
                        <a:solidFill>
                          <a:srgbClr val="002060"/>
                        </a:solidFill>
                      </a:endParaRPr>
                    </a:p>
                  </a:txBody>
                  <a:tcPr>
                    <a:solidFill>
                      <a:schemeClr val="bg2"/>
                    </a:solidFill>
                  </a:tcPr>
                </a:tc>
                <a:extLst>
                  <a:ext uri="{0D108BD9-81ED-4DB2-BD59-A6C34878D82A}">
                    <a16:rowId xmlns:a16="http://schemas.microsoft.com/office/drawing/2014/main" val="1853265917"/>
                  </a:ext>
                </a:extLst>
              </a:tr>
              <a:tr h="307856">
                <a:tc rowSpan="4">
                  <a:txBody>
                    <a:bodyPr/>
                    <a:lstStyle/>
                    <a:p>
                      <a:pPr algn="ctr"/>
                      <a:r>
                        <a:rPr lang="en-US" dirty="0"/>
                        <a:t>Infrastructure</a:t>
                      </a:r>
                    </a:p>
                  </a:txBody>
                  <a:tcPr anchor="ctr">
                    <a:solidFill>
                      <a:schemeClr val="accent3">
                        <a:lumMod val="20000"/>
                        <a:lumOff val="80000"/>
                        <a:alpha val="20000"/>
                      </a:schemeClr>
                    </a:solidFill>
                  </a:tcPr>
                </a:tc>
                <a:tc>
                  <a:txBody>
                    <a:bodyPr/>
                    <a:lstStyle/>
                    <a:p>
                      <a:r>
                        <a:rPr lang="en-US" sz="1500" dirty="0" err="1"/>
                        <a:t>Sharding</a:t>
                      </a:r>
                      <a:r>
                        <a:rPr lang="en-US" sz="1500" dirty="0"/>
                        <a:t>, Replication</a:t>
                      </a:r>
                    </a:p>
                  </a:txBody>
                  <a:tcPr>
                    <a:solidFill>
                      <a:schemeClr val="bg1">
                        <a:lumMod val="85000"/>
                      </a:schemeClr>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1">
                        <a:lumMod val="85000"/>
                      </a:schemeClr>
                    </a:solidFill>
                  </a:tcPr>
                </a:tc>
                <a:tc>
                  <a:txBody>
                    <a:bodyPr/>
                    <a:lstStyle/>
                    <a:p>
                      <a:pPr algn="ctr"/>
                      <a:r>
                        <a:rPr lang="en-US" sz="1500" dirty="0">
                          <a:solidFill>
                            <a:srgbClr val="002060"/>
                          </a:solidFill>
                          <a:sym typeface="Wingdings 2"/>
                        </a:rPr>
                        <a:t></a:t>
                      </a:r>
                      <a:endParaRPr lang="en-US" sz="1500" dirty="0">
                        <a:solidFill>
                          <a:srgbClr val="002060"/>
                        </a:solidFill>
                      </a:endParaRPr>
                    </a:p>
                  </a:txBody>
                  <a:tcPr>
                    <a:solidFill>
                      <a:schemeClr val="bg1">
                        <a:lumMod val="85000"/>
                      </a:schemeClr>
                    </a:solidFill>
                  </a:tcPr>
                </a:tc>
                <a:extLst>
                  <a:ext uri="{0D108BD9-81ED-4DB2-BD59-A6C34878D82A}">
                    <a16:rowId xmlns:a16="http://schemas.microsoft.com/office/drawing/2014/main" val="10008"/>
                  </a:ext>
                </a:extLst>
              </a:tr>
              <a:tr h="307856">
                <a:tc vMerge="1">
                  <a:txBody>
                    <a:bodyPr/>
                    <a:lstStyle/>
                    <a:p>
                      <a:endParaRPr lang="en-US"/>
                    </a:p>
                  </a:txBody>
                  <a:tcPr/>
                </a:tc>
                <a:tc>
                  <a:txBody>
                    <a:bodyPr/>
                    <a:lstStyle/>
                    <a:p>
                      <a:r>
                        <a:rPr lang="en-US" sz="1500" dirty="0"/>
                        <a:t>ACID transactions</a:t>
                      </a:r>
                    </a:p>
                  </a:txBody>
                  <a:tcPr>
                    <a:solidFill>
                      <a:schemeClr val="bg1">
                        <a:lumMod val="85000"/>
                      </a:schemeClr>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1">
                        <a:lumMod val="85000"/>
                      </a:schemeClr>
                    </a:solidFill>
                  </a:tcPr>
                </a:tc>
                <a:tc>
                  <a:txBody>
                    <a:bodyPr/>
                    <a:lstStyle/>
                    <a:p>
                      <a:pPr algn="ctr"/>
                      <a:r>
                        <a:rPr lang="en-US" sz="1500" i="0" dirty="0">
                          <a:solidFill>
                            <a:srgbClr val="002060"/>
                          </a:solidFill>
                          <a:sym typeface="Wingdings 2"/>
                        </a:rPr>
                        <a:t></a:t>
                      </a:r>
                      <a:endParaRPr lang="en-US" sz="1500" dirty="0">
                        <a:solidFill>
                          <a:srgbClr val="002060"/>
                        </a:solidFill>
                      </a:endParaRPr>
                    </a:p>
                  </a:txBody>
                  <a:tcPr>
                    <a:solidFill>
                      <a:schemeClr val="bg1">
                        <a:lumMod val="85000"/>
                      </a:schemeClr>
                    </a:solidFill>
                  </a:tcPr>
                </a:tc>
                <a:extLst>
                  <a:ext uri="{0D108BD9-81ED-4DB2-BD59-A6C34878D82A}">
                    <a16:rowId xmlns:a16="http://schemas.microsoft.com/office/drawing/2014/main" val="2223875907"/>
                  </a:ext>
                </a:extLst>
              </a:tr>
              <a:tr h="307856">
                <a:tc vMerge="1">
                  <a:txBody>
                    <a:bodyPr/>
                    <a:lstStyle/>
                    <a:p>
                      <a:endParaRPr lang="en-US"/>
                    </a:p>
                  </a:txBody>
                  <a:tcPr/>
                </a:tc>
                <a:tc>
                  <a:txBody>
                    <a:bodyPr/>
                    <a:lstStyle/>
                    <a:p>
                      <a:r>
                        <a:rPr lang="en-US" sz="1500" dirty="0"/>
                        <a:t>Engineered Systems optimizations</a:t>
                      </a:r>
                    </a:p>
                  </a:txBody>
                  <a:tcPr>
                    <a:solidFill>
                      <a:schemeClr val="bg1">
                        <a:lumMod val="85000"/>
                      </a:schemeClr>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1">
                        <a:lumMod val="85000"/>
                      </a:schemeClr>
                    </a:solidFill>
                  </a:tcPr>
                </a:tc>
                <a:tc>
                  <a:txBody>
                    <a:bodyPr/>
                    <a:lstStyle/>
                    <a:p>
                      <a:pPr algn="ctr"/>
                      <a:r>
                        <a:rPr lang="en-US" sz="1500" dirty="0">
                          <a:solidFill>
                            <a:srgbClr val="002060"/>
                          </a:solidFill>
                          <a:sym typeface="Wingdings 2"/>
                        </a:rPr>
                        <a:t></a:t>
                      </a:r>
                      <a:endParaRPr lang="en-US" sz="1500" dirty="0">
                        <a:solidFill>
                          <a:srgbClr val="002060"/>
                        </a:solidFill>
                      </a:endParaRPr>
                    </a:p>
                  </a:txBody>
                  <a:tcPr>
                    <a:solidFill>
                      <a:schemeClr val="bg1">
                        <a:lumMod val="85000"/>
                      </a:schemeClr>
                    </a:solidFill>
                  </a:tcPr>
                </a:tc>
                <a:extLst>
                  <a:ext uri="{0D108BD9-81ED-4DB2-BD59-A6C34878D82A}">
                    <a16:rowId xmlns:a16="http://schemas.microsoft.com/office/drawing/2014/main" val="10009"/>
                  </a:ext>
                </a:extLst>
              </a:tr>
              <a:tr h="307856">
                <a:tc vMerge="1">
                  <a:txBody>
                    <a:bodyPr/>
                    <a:lstStyle/>
                    <a:p>
                      <a:pPr algn="ctr"/>
                      <a:endParaRPr lang="en-US" dirty="0"/>
                    </a:p>
                  </a:txBody>
                  <a:tcPr anchor="ctr"/>
                </a:tc>
                <a:tc>
                  <a:txBody>
                    <a:bodyPr/>
                    <a:lstStyle/>
                    <a:p>
                      <a:r>
                        <a:rPr lang="en-US" sz="1500" dirty="0"/>
                        <a:t>In Memory Columnar store</a:t>
                      </a:r>
                    </a:p>
                  </a:txBody>
                  <a:tcPr>
                    <a:solidFill>
                      <a:schemeClr val="bg1">
                        <a:lumMod val="85000"/>
                      </a:schemeClr>
                    </a:solidFill>
                  </a:tcPr>
                </a:tc>
                <a:tc>
                  <a:txBody>
                    <a:bodyPr/>
                    <a:lstStyle/>
                    <a:p>
                      <a:pPr algn="ctr"/>
                      <a:r>
                        <a:rPr lang="en-US" sz="1500" dirty="0">
                          <a:solidFill>
                            <a:schemeClr val="accent1"/>
                          </a:solidFill>
                          <a:sym typeface="Wingdings 2"/>
                        </a:rPr>
                        <a:t></a:t>
                      </a:r>
                      <a:endParaRPr lang="en-US" sz="1500" dirty="0">
                        <a:solidFill>
                          <a:schemeClr val="accent1"/>
                        </a:solidFill>
                      </a:endParaRPr>
                    </a:p>
                  </a:txBody>
                  <a:tcPr>
                    <a:solidFill>
                      <a:schemeClr val="bg1">
                        <a:lumMod val="85000"/>
                      </a:schemeClr>
                    </a:solidFill>
                  </a:tcPr>
                </a:tc>
                <a:tc>
                  <a:txBody>
                    <a:bodyPr/>
                    <a:lstStyle/>
                    <a:p>
                      <a:pPr algn="ctr"/>
                      <a:r>
                        <a:rPr lang="en-US" sz="1500" dirty="0">
                          <a:solidFill>
                            <a:srgbClr val="002060"/>
                          </a:solidFill>
                          <a:sym typeface="Wingdings 2"/>
                        </a:rPr>
                        <a:t></a:t>
                      </a:r>
                      <a:endParaRPr lang="en-US" sz="1500" dirty="0">
                        <a:solidFill>
                          <a:srgbClr val="002060"/>
                        </a:solidFill>
                      </a:endParaRPr>
                    </a:p>
                  </a:txBody>
                  <a:tcPr>
                    <a:solidFill>
                      <a:schemeClr val="bg1">
                        <a:lumMod val="85000"/>
                      </a:schemeClr>
                    </a:solidFill>
                  </a:tcPr>
                </a:tc>
                <a:extLst>
                  <a:ext uri="{0D108BD9-81ED-4DB2-BD59-A6C34878D82A}">
                    <a16:rowId xmlns:a16="http://schemas.microsoft.com/office/drawing/2014/main" val="2198769537"/>
                  </a:ext>
                </a:extLst>
              </a:tr>
            </a:tbl>
          </a:graphicData>
        </a:graphic>
      </p:graphicFrame>
      <p:sp>
        <p:nvSpPr>
          <p:cNvPr id="4" name="TextBox 3">
            <a:extLst>
              <a:ext uri="{FF2B5EF4-FFF2-40B4-BE49-F238E27FC236}">
                <a16:creationId xmlns:a16="http://schemas.microsoft.com/office/drawing/2014/main" id="{17584739-8E9B-F446-9CFD-F2E398BA1A53}"/>
              </a:ext>
            </a:extLst>
          </p:cNvPr>
          <p:cNvSpPr txBox="1"/>
          <p:nvPr/>
        </p:nvSpPr>
        <p:spPr>
          <a:xfrm>
            <a:off x="7126941" y="6070310"/>
            <a:ext cx="4622236" cy="338554"/>
          </a:xfrm>
          <a:prstGeom prst="rect">
            <a:avLst/>
          </a:prstGeom>
          <a:noFill/>
        </p:spPr>
        <p:txBody>
          <a:bodyPr wrap="square" rtlCol="0">
            <a:spAutoFit/>
          </a:bodyPr>
          <a:lstStyle/>
          <a:p>
            <a:r>
              <a:rPr lang="en-US" sz="1600" dirty="0">
                <a:solidFill>
                  <a:schemeClr val="bg2">
                    <a:lumMod val="10000"/>
                  </a:schemeClr>
                </a:solidFill>
                <a:sym typeface="Wingdings 2"/>
              </a:rPr>
              <a:t> Full support,  No support,  Partial support </a:t>
            </a:r>
            <a:endParaRPr lang="en-US" sz="1600" dirty="0">
              <a:solidFill>
                <a:schemeClr val="bg2">
                  <a:lumMod val="10000"/>
                </a:schemeClr>
              </a:solidFill>
              <a:latin typeface="Oracle Sans Light" panose="020B0403020204020204" pitchFamily="34" charset="0"/>
              <a:cs typeface="Oracle Sans Light" panose="020B0403020204020204" pitchFamily="34" charset="0"/>
            </a:endParaRPr>
          </a:p>
        </p:txBody>
      </p:sp>
    </p:spTree>
    <p:extLst>
      <p:ext uri="{BB962C8B-B14F-4D97-AF65-F5344CB8AC3E}">
        <p14:creationId xmlns:p14="http://schemas.microsoft.com/office/powerpoint/2010/main" val="28560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306C8BF-B78B-224A-A8D4-332B35EDAD9C}"/>
              </a:ext>
            </a:extLst>
          </p:cNvPr>
          <p:cNvSpPr>
            <a:spLocks noGrp="1"/>
          </p:cNvSpPr>
          <p:nvPr>
            <p:ph type="ftr" sz="quarter" idx="3"/>
          </p:nvPr>
        </p:nvSpPr>
        <p:spPr/>
        <p:txBody>
          <a:bodyPr/>
          <a:lstStyle/>
          <a:p>
            <a:r>
              <a:rPr lang="en-US"/>
              <a:t>Copyright © 2019 Oracle and/or its affiliates - CONFIDENTIAL</a:t>
            </a:r>
            <a:endParaRPr lang="en-US" dirty="0"/>
          </a:p>
        </p:txBody>
      </p:sp>
      <p:sp>
        <p:nvSpPr>
          <p:cNvPr id="3" name="Text Placeholder 2">
            <a:extLst>
              <a:ext uri="{FF2B5EF4-FFF2-40B4-BE49-F238E27FC236}">
                <a16:creationId xmlns:a16="http://schemas.microsoft.com/office/drawing/2014/main" id="{88EE40B8-347A-FA49-B182-F5DD56CF0FB8}"/>
              </a:ext>
            </a:extLst>
          </p:cNvPr>
          <p:cNvSpPr>
            <a:spLocks noGrp="1"/>
          </p:cNvSpPr>
          <p:nvPr>
            <p:ph type="body" sz="quarter" idx="10"/>
          </p:nvPr>
        </p:nvSpPr>
        <p:spPr/>
        <p:txBody>
          <a:bodyPr/>
          <a:lstStyle/>
          <a:p>
            <a:r>
              <a:rPr lang="en-US" dirty="0"/>
              <a:t>Key Differentiators vs MongoDB</a:t>
            </a:r>
          </a:p>
        </p:txBody>
      </p:sp>
      <p:graphicFrame>
        <p:nvGraphicFramePr>
          <p:cNvPr id="9" name="Content Placeholder 8">
            <a:extLst>
              <a:ext uri="{FF2B5EF4-FFF2-40B4-BE49-F238E27FC236}">
                <a16:creationId xmlns:a16="http://schemas.microsoft.com/office/drawing/2014/main" id="{DBBEFF9B-C464-AE40-BB33-6590041D4F5B}"/>
              </a:ext>
            </a:extLst>
          </p:cNvPr>
          <p:cNvGraphicFramePr>
            <a:graphicFrameLocks noGrp="1"/>
          </p:cNvGraphicFramePr>
          <p:nvPr>
            <p:ph idx="4294967295"/>
            <p:extLst>
              <p:ext uri="{D42A27DB-BD31-4B8C-83A1-F6EECF244321}">
                <p14:modId xmlns:p14="http://schemas.microsoft.com/office/powerpoint/2010/main" val="4071120689"/>
              </p:ext>
            </p:extLst>
          </p:nvPr>
        </p:nvGraphicFramePr>
        <p:xfrm>
          <a:off x="762000" y="1825625"/>
          <a:ext cx="9982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88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oter Placeholder 17">
            <a:extLst>
              <a:ext uri="{FF2B5EF4-FFF2-40B4-BE49-F238E27FC236}">
                <a16:creationId xmlns:a16="http://schemas.microsoft.com/office/drawing/2014/main" id="{E47621E9-294A-9341-9BAC-7B8AFAD0DE39}"/>
              </a:ext>
            </a:extLst>
          </p:cNvPr>
          <p:cNvSpPr>
            <a:spLocks noGrp="1"/>
          </p:cNvSpPr>
          <p:nvPr>
            <p:ph type="ftr" sz="quarter" idx="3"/>
          </p:nvPr>
        </p:nvSpPr>
        <p:spPr/>
        <p:txBody>
          <a:bodyPr/>
          <a:lstStyle/>
          <a:p>
            <a:r>
              <a:rPr lang="en-US"/>
              <a:t>Copyright © 2019 Oracle and/or its affiliates - CONFIDENTIAL</a:t>
            </a:r>
            <a:endParaRPr lang="en-US" dirty="0"/>
          </a:p>
        </p:txBody>
      </p:sp>
      <p:sp>
        <p:nvSpPr>
          <p:cNvPr id="10" name="Content Placeholder 9">
            <a:extLst>
              <a:ext uri="{FF2B5EF4-FFF2-40B4-BE49-F238E27FC236}">
                <a16:creationId xmlns:a16="http://schemas.microsoft.com/office/drawing/2014/main" id="{6761048C-BA42-0840-B133-62FEAF4A4308}"/>
              </a:ext>
            </a:extLst>
          </p:cNvPr>
          <p:cNvSpPr>
            <a:spLocks noGrp="1"/>
          </p:cNvSpPr>
          <p:nvPr>
            <p:ph type="body" sz="quarter" idx="13"/>
          </p:nvPr>
        </p:nvSpPr>
        <p:spPr/>
        <p:txBody>
          <a:bodyPr/>
          <a:lstStyle/>
          <a:p>
            <a:pPr>
              <a:buClr>
                <a:schemeClr val="accent4"/>
              </a:buClr>
              <a:buFont typeface="Zapf Dingbats"/>
              <a:buChar char="✗"/>
            </a:pPr>
            <a:endParaRPr lang="en-US" dirty="0"/>
          </a:p>
          <a:p>
            <a:pPr>
              <a:buClr>
                <a:schemeClr val="accent4"/>
              </a:buClr>
              <a:buFont typeface="Zapf Dingbats"/>
              <a:buChar char="✗"/>
            </a:pPr>
            <a:endParaRPr lang="en-US" dirty="0"/>
          </a:p>
          <a:p>
            <a:pPr>
              <a:buClr>
                <a:srgbClr val="002060"/>
              </a:buClr>
              <a:buFont typeface="Zapf Dingbats"/>
              <a:buChar char="✗"/>
            </a:pPr>
            <a:r>
              <a:rPr lang="en-US" dirty="0"/>
              <a:t>Relational data access requires moving data from relational database to MongoDB </a:t>
            </a:r>
          </a:p>
          <a:p>
            <a:pPr>
              <a:buClr>
                <a:srgbClr val="002060"/>
              </a:buClr>
              <a:buFont typeface="Zapf Dingbats"/>
              <a:buChar char="✗"/>
            </a:pPr>
            <a:r>
              <a:rPr lang="en-US" dirty="0"/>
              <a:t>NoSQL style access only with collections API</a:t>
            </a:r>
          </a:p>
          <a:p>
            <a:pPr>
              <a:buClr>
                <a:schemeClr val="accent4"/>
              </a:buClr>
              <a:buFont typeface="Zapf Dingbats"/>
              <a:buChar char="✗"/>
            </a:pPr>
            <a:endParaRPr lang="en-US" dirty="0"/>
          </a:p>
        </p:txBody>
      </p:sp>
      <p:sp>
        <p:nvSpPr>
          <p:cNvPr id="8" name="Content Placeholder 7">
            <a:extLst>
              <a:ext uri="{FF2B5EF4-FFF2-40B4-BE49-F238E27FC236}">
                <a16:creationId xmlns:a16="http://schemas.microsoft.com/office/drawing/2014/main" id="{99E470B8-F557-024A-B061-8358D326FA1C}"/>
              </a:ext>
            </a:extLst>
          </p:cNvPr>
          <p:cNvSpPr>
            <a:spLocks noGrp="1"/>
          </p:cNvSpPr>
          <p:nvPr>
            <p:ph type="body" sz="quarter" idx="12"/>
          </p:nvPr>
        </p:nvSpPr>
        <p:spPr/>
        <p:txBody>
          <a:bodyPr/>
          <a:lstStyle/>
          <a:p>
            <a:pPr>
              <a:buClr>
                <a:schemeClr val="accent1"/>
              </a:buClr>
              <a:buFont typeface="Lucida Grande" panose="020B0600040502020204" pitchFamily="34" charset="0"/>
              <a:buChar char="✓"/>
            </a:pPr>
            <a:endParaRPr lang="en-US" dirty="0"/>
          </a:p>
          <a:p>
            <a:pPr>
              <a:buClr>
                <a:schemeClr val="accent1"/>
              </a:buClr>
              <a:buFont typeface="Lucida Grande" panose="020B0600040502020204" pitchFamily="34" charset="0"/>
              <a:buChar char="✓"/>
            </a:pPr>
            <a:endParaRPr lang="en-US" dirty="0"/>
          </a:p>
          <a:p>
            <a:pPr>
              <a:buClr>
                <a:schemeClr val="accent1"/>
              </a:buClr>
              <a:buFont typeface="Lucida Grande" panose="020B0600040502020204" pitchFamily="34" charset="0"/>
              <a:buChar char="✓"/>
            </a:pPr>
            <a:r>
              <a:rPr lang="en-US" dirty="0"/>
              <a:t>SQL/PLSQL access for full interoperability with Relational</a:t>
            </a:r>
          </a:p>
          <a:p>
            <a:pPr marL="800100" lvl="1" indent="-342900">
              <a:buClr>
                <a:schemeClr val="accent1"/>
              </a:buClr>
              <a:buFont typeface="Arial" panose="020B0604020202020204" pitchFamily="34" charset="0"/>
              <a:buChar char="•"/>
            </a:pPr>
            <a:r>
              <a:rPr lang="en-US" dirty="0"/>
              <a:t>JSON generation from relational</a:t>
            </a:r>
          </a:p>
          <a:p>
            <a:pPr marL="800100" lvl="1" indent="-342900">
              <a:buClr>
                <a:schemeClr val="accent1"/>
              </a:buClr>
              <a:buFont typeface="Arial" panose="020B0604020202020204" pitchFamily="34" charset="0"/>
              <a:buChar char="•"/>
            </a:pPr>
            <a:r>
              <a:rPr lang="en-US" dirty="0"/>
              <a:t>JSON_TABLE to extract relational from JSON </a:t>
            </a:r>
          </a:p>
          <a:p>
            <a:pPr marL="800100" lvl="1" indent="-342900">
              <a:buClr>
                <a:schemeClr val="accent1"/>
              </a:buClr>
              <a:buFont typeface="Arial" panose="020B0604020202020204" pitchFamily="34" charset="0"/>
              <a:buChar char="•"/>
            </a:pPr>
            <a:r>
              <a:rPr lang="en-US" dirty="0"/>
              <a:t>JSON natively supported in PL/SQL</a:t>
            </a:r>
          </a:p>
          <a:p>
            <a:pPr>
              <a:buClr>
                <a:schemeClr val="accent1"/>
              </a:buClr>
              <a:buFont typeface="Lucida Grande" panose="020B0600040502020204" pitchFamily="34" charset="0"/>
              <a:buChar char="✓"/>
            </a:pPr>
            <a:r>
              <a:rPr lang="en-US" dirty="0"/>
              <a:t> Support for both SQL and NoSQL style access</a:t>
            </a:r>
          </a:p>
        </p:txBody>
      </p:sp>
      <p:sp>
        <p:nvSpPr>
          <p:cNvPr id="6" name="Title 5">
            <a:extLst>
              <a:ext uri="{FF2B5EF4-FFF2-40B4-BE49-F238E27FC236}">
                <a16:creationId xmlns:a16="http://schemas.microsoft.com/office/drawing/2014/main" id="{FEAC3064-D498-164C-93FE-FE93844F732C}"/>
              </a:ext>
            </a:extLst>
          </p:cNvPr>
          <p:cNvSpPr>
            <a:spLocks noGrp="1"/>
          </p:cNvSpPr>
          <p:nvPr>
            <p:ph type="title"/>
          </p:nvPr>
        </p:nvSpPr>
        <p:spPr/>
        <p:txBody>
          <a:bodyPr/>
          <a:lstStyle/>
          <a:p>
            <a:r>
              <a:rPr lang="en-US" dirty="0"/>
              <a:t>1. Interoperability with Relational</a:t>
            </a:r>
          </a:p>
        </p:txBody>
      </p:sp>
      <p:sp>
        <p:nvSpPr>
          <p:cNvPr id="16" name="Footer Placeholder 4">
            <a:extLst>
              <a:ext uri="{FF2B5EF4-FFF2-40B4-BE49-F238E27FC236}">
                <a16:creationId xmlns:a16="http://schemas.microsoft.com/office/drawing/2014/main" id="{10F2A615-6DA9-4C4A-AC0C-9B6670520A40}"/>
              </a:ext>
            </a:extLst>
          </p:cNvPr>
          <p:cNvSpPr txBox="1">
            <a:spLocks/>
          </p:cNvSpPr>
          <p:nvPr/>
        </p:nvSpPr>
        <p:spPr>
          <a:xfrm>
            <a:off x="694944" y="6514977"/>
            <a:ext cx="4114800" cy="365125"/>
          </a:xfrm>
          <a:prstGeom prst="rect">
            <a:avLst/>
          </a:prstGeom>
        </p:spPr>
        <p:txBody>
          <a:bodyPr vert="horz" lIns="0" tIns="45720" rIns="0" bIns="45720" rtlCol="0" anchor="ctr"/>
          <a:lstStyle>
            <a:defPPr>
              <a:defRPr lang="en-US"/>
            </a:defPPr>
            <a:lvl1pPr marL="0" algn="l" defTabSz="914400" rtl="0" eaLnBrk="1" latinLnBrk="0" hangingPunct="1">
              <a:defRPr sz="65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Copyright © 1995, 2019, Oracle. All rights reserved. -  CONFIDENTIAL</a:t>
            </a:r>
            <a:endParaRPr lang="en-US" dirty="0"/>
          </a:p>
        </p:txBody>
      </p:sp>
      <p:sp>
        <p:nvSpPr>
          <p:cNvPr id="14" name="TextBox 13">
            <a:extLst>
              <a:ext uri="{FF2B5EF4-FFF2-40B4-BE49-F238E27FC236}">
                <a16:creationId xmlns:a16="http://schemas.microsoft.com/office/drawing/2014/main" id="{406B66D0-FA4A-EB4A-9E2B-C6BF14AB96D7}"/>
              </a:ext>
            </a:extLst>
          </p:cNvPr>
          <p:cNvSpPr txBox="1"/>
          <p:nvPr/>
        </p:nvSpPr>
        <p:spPr>
          <a:xfrm>
            <a:off x="1165112" y="2005695"/>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
        <p:nvSpPr>
          <p:cNvPr id="15" name="TextBox 14">
            <a:extLst>
              <a:ext uri="{FF2B5EF4-FFF2-40B4-BE49-F238E27FC236}">
                <a16:creationId xmlns:a16="http://schemas.microsoft.com/office/drawing/2014/main" id="{B4CB97AC-D5D0-0440-9FF6-BA4014644C35}"/>
              </a:ext>
            </a:extLst>
          </p:cNvPr>
          <p:cNvSpPr txBox="1"/>
          <p:nvPr/>
        </p:nvSpPr>
        <p:spPr>
          <a:xfrm>
            <a:off x="7062320" y="2009998"/>
            <a:ext cx="3651304" cy="325820"/>
          </a:xfrm>
          <a:prstGeom prst="rect">
            <a:avLst/>
          </a:prstGeom>
          <a:solidFill>
            <a:srgbClr val="002060"/>
          </a:solidFill>
        </p:spPr>
        <p:style>
          <a:lnRef idx="3">
            <a:schemeClr val="lt1"/>
          </a:lnRef>
          <a:fillRef idx="1">
            <a:schemeClr val="accent3"/>
          </a:fillRef>
          <a:effectRef idx="1">
            <a:schemeClr val="accent3"/>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MongoDB</a:t>
            </a:r>
          </a:p>
        </p:txBody>
      </p:sp>
    </p:spTree>
    <p:extLst>
      <p:ext uri="{BB962C8B-B14F-4D97-AF65-F5344CB8AC3E}">
        <p14:creationId xmlns:p14="http://schemas.microsoft.com/office/powerpoint/2010/main" val="23943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B9676C-CFF6-794E-A950-FE5C92AFF0C2}"/>
              </a:ext>
            </a:extLst>
          </p:cNvPr>
          <p:cNvSpPr>
            <a:spLocks noGrp="1"/>
          </p:cNvSpPr>
          <p:nvPr>
            <p:ph type="ftr" sz="quarter" idx="3"/>
          </p:nvPr>
        </p:nvSpPr>
        <p:spPr/>
        <p:txBody>
          <a:bodyPr/>
          <a:lstStyle/>
          <a:p>
            <a:r>
              <a:rPr lang="en-US" dirty="0"/>
              <a:t>Copyright © 2019 Oracle and/or its affiliates - CONFIDENTIAL</a:t>
            </a:r>
          </a:p>
        </p:txBody>
      </p:sp>
      <p:sp>
        <p:nvSpPr>
          <p:cNvPr id="10" name="Content Placeholder 9">
            <a:extLst>
              <a:ext uri="{FF2B5EF4-FFF2-40B4-BE49-F238E27FC236}">
                <a16:creationId xmlns:a16="http://schemas.microsoft.com/office/drawing/2014/main" id="{6761048C-BA42-0840-B133-62FEAF4A4308}"/>
              </a:ext>
            </a:extLst>
          </p:cNvPr>
          <p:cNvSpPr>
            <a:spLocks noGrp="1"/>
          </p:cNvSpPr>
          <p:nvPr>
            <p:ph type="body" sz="quarter" idx="13"/>
          </p:nvPr>
        </p:nvSpPr>
        <p:spPr/>
        <p:txBody>
          <a:bodyPr/>
          <a:lstStyle/>
          <a:p>
            <a:pPr>
              <a:buClr>
                <a:schemeClr val="accent4"/>
              </a:buClr>
              <a:buFont typeface="Zapf Dingbats"/>
              <a:buChar char="✗"/>
            </a:pPr>
            <a:endParaRPr lang="en-US" dirty="0"/>
          </a:p>
          <a:p>
            <a:pPr>
              <a:buClr>
                <a:schemeClr val="accent4"/>
              </a:buClr>
              <a:buFont typeface="Zapf Dingbats"/>
              <a:buChar char="✗"/>
            </a:pPr>
            <a:endParaRPr lang="en-US" dirty="0"/>
          </a:p>
          <a:p>
            <a:pPr>
              <a:buClr>
                <a:srgbClr val="002060"/>
              </a:buClr>
              <a:buFont typeface="Zapf Dingbats"/>
              <a:buChar char="✗"/>
            </a:pPr>
            <a:r>
              <a:rPr lang="en-US" dirty="0"/>
              <a:t>JSON size limited to 16MB</a:t>
            </a:r>
          </a:p>
          <a:p>
            <a:pPr>
              <a:buClr>
                <a:srgbClr val="002060"/>
              </a:buClr>
              <a:buFont typeface="Zapf Dingbats"/>
              <a:buChar char="✗"/>
            </a:pPr>
            <a:r>
              <a:rPr lang="en-US" dirty="0"/>
              <a:t>Hierarchical data modeling only</a:t>
            </a:r>
          </a:p>
          <a:p>
            <a:pPr marL="800100" lvl="1" indent="-342900">
              <a:buClr>
                <a:srgbClr val="002060"/>
              </a:buClr>
              <a:buFont typeface="Arial" panose="020B0604020202020204" pitchFamily="34" charset="0"/>
              <a:buChar char="•"/>
            </a:pPr>
            <a:r>
              <a:rPr lang="en-US" dirty="0"/>
              <a:t>One-many supported well</a:t>
            </a:r>
          </a:p>
          <a:p>
            <a:pPr marL="800100" lvl="1" indent="-342900">
              <a:buClr>
                <a:srgbClr val="002060"/>
              </a:buClr>
              <a:buFont typeface="Arial" panose="020B0604020202020204" pitchFamily="34" charset="0"/>
              <a:buChar char="•"/>
            </a:pPr>
            <a:r>
              <a:rPr lang="en-US" dirty="0"/>
              <a:t>Many-many is much harder</a:t>
            </a:r>
          </a:p>
          <a:p>
            <a:pPr>
              <a:buClr>
                <a:srgbClr val="002060"/>
              </a:buClr>
              <a:buFont typeface="Zapf Dingbats"/>
              <a:buChar char="✗"/>
            </a:pPr>
            <a:r>
              <a:rPr lang="en-US" dirty="0"/>
              <a:t>Many-Many requires normalization similar to relational, but without full infrastructure</a:t>
            </a:r>
          </a:p>
          <a:p>
            <a:pPr marL="800100" lvl="1" indent="-342900">
              <a:buClr>
                <a:srgbClr val="002060"/>
              </a:buClr>
              <a:buFont typeface="Arial" panose="020B0604020202020204" pitchFamily="34" charset="0"/>
              <a:buChar char="•"/>
            </a:pPr>
            <a:r>
              <a:rPr lang="en-US" sz="2000" dirty="0"/>
              <a:t>Limited joins, constraint</a:t>
            </a:r>
          </a:p>
          <a:p>
            <a:pPr marL="800100" lvl="1" indent="-342900">
              <a:buClr>
                <a:srgbClr val="002060"/>
              </a:buClr>
              <a:buFont typeface="Arial" panose="020B0604020202020204" pitchFamily="34" charset="0"/>
              <a:buChar char="•"/>
            </a:pPr>
            <a:r>
              <a:rPr lang="en-US" sz="2000" dirty="0"/>
              <a:t>Multi Document transactions added recently but many issues (timeout after 1 minute, older versions in memory only, slower updates)</a:t>
            </a:r>
          </a:p>
          <a:p>
            <a:pPr>
              <a:buClr>
                <a:schemeClr val="accent4"/>
              </a:buClr>
              <a:buFont typeface="Zapf Dingbats"/>
              <a:buChar char="✗"/>
            </a:pPr>
            <a:endParaRPr lang="en-US" dirty="0"/>
          </a:p>
          <a:p>
            <a:pPr>
              <a:buClr>
                <a:schemeClr val="accent4"/>
              </a:buClr>
              <a:buFont typeface="Zapf Dingbats"/>
              <a:buChar char="✗"/>
            </a:pPr>
            <a:endParaRPr lang="en-US" dirty="0"/>
          </a:p>
        </p:txBody>
      </p:sp>
      <p:sp>
        <p:nvSpPr>
          <p:cNvPr id="8" name="Content Placeholder 7">
            <a:extLst>
              <a:ext uri="{FF2B5EF4-FFF2-40B4-BE49-F238E27FC236}">
                <a16:creationId xmlns:a16="http://schemas.microsoft.com/office/drawing/2014/main" id="{99E470B8-F557-024A-B061-8358D326FA1C}"/>
              </a:ext>
            </a:extLst>
          </p:cNvPr>
          <p:cNvSpPr>
            <a:spLocks noGrp="1"/>
          </p:cNvSpPr>
          <p:nvPr>
            <p:ph type="body" sz="quarter" idx="12"/>
          </p:nvPr>
        </p:nvSpPr>
        <p:spPr/>
        <p:txBody>
          <a:bodyPr/>
          <a:lstStyle/>
          <a:p>
            <a:pPr>
              <a:buClr>
                <a:schemeClr val="accent1"/>
              </a:buClr>
            </a:pPr>
            <a:endParaRPr lang="en-US" dirty="0"/>
          </a:p>
          <a:p>
            <a:pPr>
              <a:buClr>
                <a:schemeClr val="accent1"/>
              </a:buClr>
            </a:pPr>
            <a:endParaRPr lang="en-US" dirty="0"/>
          </a:p>
          <a:p>
            <a:pPr>
              <a:buClr>
                <a:schemeClr val="accent1"/>
              </a:buClr>
              <a:buFont typeface="Lucida Grande" panose="020B0600040502020204" pitchFamily="34" charset="0"/>
              <a:buChar char="✓"/>
            </a:pPr>
            <a:r>
              <a:rPr lang="en-US" dirty="0"/>
              <a:t>JSON can go up to BLOB limit</a:t>
            </a:r>
          </a:p>
          <a:p>
            <a:pPr>
              <a:buClr>
                <a:schemeClr val="accent1"/>
              </a:buClr>
              <a:buFont typeface="Lucida Grande" panose="020B0600040502020204" pitchFamily="34" charset="0"/>
              <a:buChar char="✓"/>
            </a:pPr>
            <a:r>
              <a:rPr lang="en-US" dirty="0"/>
              <a:t>Hierarchical and non-hierarchical data modeling</a:t>
            </a:r>
          </a:p>
          <a:p>
            <a:pPr marL="800100" lvl="1" indent="-342900">
              <a:buClr>
                <a:schemeClr val="accent1"/>
              </a:buClr>
              <a:buFont typeface="Arial" panose="020B0604020202020204" pitchFamily="34" charset="0"/>
              <a:buChar char="•"/>
            </a:pPr>
            <a:r>
              <a:rPr lang="en-US" dirty="0"/>
              <a:t>One-many </a:t>
            </a:r>
            <a:r>
              <a:rPr lang="en-US" sz="2000" dirty="0"/>
              <a:t>(e.g. dept-courses)</a:t>
            </a:r>
          </a:p>
          <a:p>
            <a:pPr marL="800100" lvl="1" indent="-342900">
              <a:buClr>
                <a:schemeClr val="accent1"/>
              </a:buClr>
              <a:buFont typeface="Arial" panose="020B0604020202020204" pitchFamily="34" charset="0"/>
              <a:buChar char="•"/>
            </a:pPr>
            <a:r>
              <a:rPr lang="en-US" dirty="0"/>
              <a:t>Many-Many </a:t>
            </a:r>
            <a:r>
              <a:rPr lang="en-US" sz="2000" dirty="0"/>
              <a:t>(e.g. students-courses)</a:t>
            </a:r>
            <a:endParaRPr lang="en-US" dirty="0"/>
          </a:p>
          <a:p>
            <a:pPr>
              <a:buClr>
                <a:schemeClr val="accent1"/>
              </a:buClr>
              <a:buFont typeface="Lucida Grande" panose="020B0600040502020204" pitchFamily="34" charset="0"/>
              <a:buChar char="✓"/>
            </a:pPr>
            <a:r>
              <a:rPr lang="en-US" dirty="0"/>
              <a:t>Many-Many with foreign key-primary key across collections</a:t>
            </a:r>
          </a:p>
          <a:p>
            <a:pPr marL="800100" lvl="1" indent="-342900">
              <a:buClr>
                <a:schemeClr val="accent1"/>
              </a:buClr>
              <a:buFont typeface="Arial" panose="020B0604020202020204" pitchFamily="34" charset="0"/>
              <a:buChar char="•"/>
            </a:pPr>
            <a:r>
              <a:rPr lang="en-US" dirty="0"/>
              <a:t>Constraint enforcement</a:t>
            </a:r>
          </a:p>
          <a:p>
            <a:pPr marL="800100" lvl="1" indent="-342900">
              <a:buClr>
                <a:schemeClr val="accent1"/>
              </a:buClr>
              <a:buFont typeface="Arial" panose="020B0604020202020204" pitchFamily="34" charset="0"/>
              <a:buChar char="•"/>
            </a:pPr>
            <a:r>
              <a:rPr lang="en-US" dirty="0"/>
              <a:t>Full SQL join support</a:t>
            </a:r>
          </a:p>
          <a:p>
            <a:pPr marL="800100" lvl="1" indent="-342900">
              <a:buClr>
                <a:schemeClr val="accent1"/>
              </a:buClr>
              <a:buFont typeface="Arial" panose="020B0604020202020204" pitchFamily="34" charset="0"/>
              <a:buChar char="•"/>
            </a:pPr>
            <a:r>
              <a:rPr lang="en-US" dirty="0"/>
              <a:t>Full transactional consistency</a:t>
            </a:r>
          </a:p>
        </p:txBody>
      </p:sp>
      <p:sp>
        <p:nvSpPr>
          <p:cNvPr id="6" name="Title 5">
            <a:extLst>
              <a:ext uri="{FF2B5EF4-FFF2-40B4-BE49-F238E27FC236}">
                <a16:creationId xmlns:a16="http://schemas.microsoft.com/office/drawing/2014/main" id="{FEAC3064-D498-164C-93FE-FE93844F732C}"/>
              </a:ext>
            </a:extLst>
          </p:cNvPr>
          <p:cNvSpPr>
            <a:spLocks noGrp="1"/>
          </p:cNvSpPr>
          <p:nvPr>
            <p:ph type="title"/>
          </p:nvPr>
        </p:nvSpPr>
        <p:spPr/>
        <p:txBody>
          <a:bodyPr/>
          <a:lstStyle/>
          <a:p>
            <a:r>
              <a:rPr lang="en-US" dirty="0"/>
              <a:t>2. Richer Data Modeling</a:t>
            </a:r>
          </a:p>
        </p:txBody>
      </p:sp>
      <p:sp>
        <p:nvSpPr>
          <p:cNvPr id="16" name="Footer Placeholder 4">
            <a:extLst>
              <a:ext uri="{FF2B5EF4-FFF2-40B4-BE49-F238E27FC236}">
                <a16:creationId xmlns:a16="http://schemas.microsoft.com/office/drawing/2014/main" id="{10F2A615-6DA9-4C4A-AC0C-9B6670520A40}"/>
              </a:ext>
            </a:extLst>
          </p:cNvPr>
          <p:cNvSpPr txBox="1">
            <a:spLocks/>
          </p:cNvSpPr>
          <p:nvPr/>
        </p:nvSpPr>
        <p:spPr>
          <a:xfrm>
            <a:off x="694944" y="6514977"/>
            <a:ext cx="4114800" cy="365125"/>
          </a:xfrm>
          <a:prstGeom prst="rect">
            <a:avLst/>
          </a:prstGeom>
        </p:spPr>
        <p:txBody>
          <a:bodyPr vert="horz" lIns="0" tIns="45720" rIns="0" bIns="45720" rtlCol="0" anchor="ctr"/>
          <a:lstStyle>
            <a:defPPr>
              <a:defRPr lang="en-US"/>
            </a:defPPr>
            <a:lvl1pPr marL="0" algn="l" defTabSz="914400" rtl="0" eaLnBrk="1" latinLnBrk="0" hangingPunct="1">
              <a:defRPr sz="650" kern="1200">
                <a:solidFill>
                  <a:schemeClr val="tx1">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1995, 2019, Oracle. All rights reserved. -  CONFIDENTIAL</a:t>
            </a:r>
          </a:p>
        </p:txBody>
      </p:sp>
      <p:sp>
        <p:nvSpPr>
          <p:cNvPr id="14" name="TextBox 13">
            <a:extLst>
              <a:ext uri="{FF2B5EF4-FFF2-40B4-BE49-F238E27FC236}">
                <a16:creationId xmlns:a16="http://schemas.microsoft.com/office/drawing/2014/main" id="{406B66D0-FA4A-EB4A-9E2B-C6BF14AB96D7}"/>
              </a:ext>
            </a:extLst>
          </p:cNvPr>
          <p:cNvSpPr txBox="1"/>
          <p:nvPr/>
        </p:nvSpPr>
        <p:spPr>
          <a:xfrm>
            <a:off x="1127759" y="2006208"/>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
        <p:nvSpPr>
          <p:cNvPr id="15" name="TextBox 14">
            <a:extLst>
              <a:ext uri="{FF2B5EF4-FFF2-40B4-BE49-F238E27FC236}">
                <a16:creationId xmlns:a16="http://schemas.microsoft.com/office/drawing/2014/main" id="{B4CB97AC-D5D0-0440-9FF6-BA4014644C35}"/>
              </a:ext>
            </a:extLst>
          </p:cNvPr>
          <p:cNvSpPr txBox="1"/>
          <p:nvPr/>
        </p:nvSpPr>
        <p:spPr>
          <a:xfrm>
            <a:off x="7062320" y="2006208"/>
            <a:ext cx="3651304" cy="325820"/>
          </a:xfrm>
          <a:prstGeom prst="rect">
            <a:avLst/>
          </a:prstGeom>
          <a:solidFill>
            <a:srgbClr val="002060"/>
          </a:solidFill>
        </p:spPr>
        <p:style>
          <a:lnRef idx="3">
            <a:schemeClr val="lt1"/>
          </a:lnRef>
          <a:fillRef idx="1">
            <a:schemeClr val="accent3"/>
          </a:fillRef>
          <a:effectRef idx="1">
            <a:schemeClr val="accent3"/>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MongoDB</a:t>
            </a:r>
          </a:p>
        </p:txBody>
      </p:sp>
    </p:spTree>
    <p:extLst>
      <p:ext uri="{BB962C8B-B14F-4D97-AF65-F5344CB8AC3E}">
        <p14:creationId xmlns:p14="http://schemas.microsoft.com/office/powerpoint/2010/main" val="2988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ltLang="ja-JP"/>
              <a:t>Copyright © 2019 Oracle and/or its affiliates - CONFIDENTIAL</a:t>
            </a:r>
            <a:endParaRPr lang="ja-JP" altLang="en-US" dirty="0"/>
          </a:p>
        </p:txBody>
      </p:sp>
      <p:sp>
        <p:nvSpPr>
          <p:cNvPr id="3" name="Content Placeholder 2"/>
          <p:cNvSpPr>
            <a:spLocks noGrp="1"/>
          </p:cNvSpPr>
          <p:nvPr>
            <p:ph type="body" sz="quarter" idx="12"/>
          </p:nvPr>
        </p:nvSpPr>
        <p:spPr>
          <a:xfrm>
            <a:off x="758952" y="1837944"/>
            <a:ext cx="6454814" cy="4261104"/>
          </a:xfrm>
        </p:spPr>
        <p:txBody>
          <a:bodyPr>
            <a:normAutofit lnSpcReduction="10000"/>
          </a:bodyPr>
          <a:lstStyle/>
          <a:p>
            <a:endParaRPr kumimoji="1" lang="en-US" altLang="ja-JP" dirty="0"/>
          </a:p>
          <a:p>
            <a:pPr marL="0" lvl="0" indent="0">
              <a:buClr>
                <a:srgbClr val="D1350F"/>
              </a:buClr>
              <a:buSzTx/>
              <a:buFont typeface="Lucida Grande" panose="020B0600040502020204" pitchFamily="34" charset="0"/>
              <a:buChar char="✓"/>
            </a:pPr>
            <a:r>
              <a:rPr lang="en-US" dirty="0">
                <a:solidFill>
                  <a:srgbClr val="4E3629"/>
                </a:solidFill>
              </a:rPr>
              <a:t>ACID transactions by default</a:t>
            </a:r>
          </a:p>
          <a:p>
            <a:pPr marL="803275" lvl="1" indent="-342900">
              <a:buClr>
                <a:srgbClr val="D1350F"/>
              </a:buClr>
              <a:buSzTx/>
            </a:pPr>
            <a:r>
              <a:rPr lang="en-US" dirty="0">
                <a:solidFill>
                  <a:srgbClr val="4E3629"/>
                </a:solidFill>
              </a:rPr>
              <a:t>Transactions across multiple documents and multiple collections</a:t>
            </a:r>
          </a:p>
          <a:p>
            <a:pPr marL="803275" lvl="1" indent="-342900">
              <a:buClr>
                <a:srgbClr val="D1350F"/>
              </a:buClr>
              <a:buSzTx/>
            </a:pPr>
            <a:r>
              <a:rPr lang="en-US" dirty="0">
                <a:solidFill>
                  <a:srgbClr val="4E3629"/>
                </a:solidFill>
              </a:rPr>
              <a:t>No hand-coding of two-phase commit required</a:t>
            </a:r>
          </a:p>
          <a:p>
            <a:pPr marL="0" indent="0">
              <a:buClr>
                <a:srgbClr val="D1350F"/>
              </a:buClr>
              <a:buSzTx/>
              <a:buFont typeface="Lucida Grande" panose="020B0600040502020204" pitchFamily="34" charset="0"/>
              <a:buChar char="✓"/>
            </a:pPr>
            <a:r>
              <a:rPr lang="en-US" dirty="0">
                <a:solidFill>
                  <a:srgbClr val="4E3629"/>
                </a:solidFill>
              </a:rPr>
              <a:t>Read consistency by default</a:t>
            </a:r>
          </a:p>
          <a:p>
            <a:pPr marL="803275" lvl="1" indent="-342900">
              <a:buClr>
                <a:srgbClr val="D1350F"/>
              </a:buClr>
              <a:buSzTx/>
            </a:pPr>
            <a:r>
              <a:rPr kumimoji="1" lang="en-US" altLang="ja-JP" dirty="0"/>
              <a:t>Unique multi-version read consistency model ensures that read queries and updates queries run simultaneously, without blocking and with consistent results</a:t>
            </a:r>
            <a:endParaRPr lang="en-US" dirty="0">
              <a:solidFill>
                <a:srgbClr val="4E3629"/>
              </a:solidFill>
            </a:endParaRPr>
          </a:p>
          <a:p>
            <a:pPr marL="0" indent="0">
              <a:buClr>
                <a:srgbClr val="D1350F"/>
              </a:buClr>
              <a:buSzTx/>
              <a:buFont typeface="Lucida Grande" panose="020B0600040502020204" pitchFamily="34" charset="0"/>
              <a:buChar char="✓"/>
            </a:pPr>
            <a:endParaRPr lang="en-US" dirty="0">
              <a:solidFill>
                <a:srgbClr val="4E3629"/>
              </a:solidFill>
            </a:endParaRPr>
          </a:p>
        </p:txBody>
      </p:sp>
      <p:sp>
        <p:nvSpPr>
          <p:cNvPr id="2" name="Title 1"/>
          <p:cNvSpPr>
            <a:spLocks noGrp="1"/>
          </p:cNvSpPr>
          <p:nvPr>
            <p:ph type="title"/>
          </p:nvPr>
        </p:nvSpPr>
        <p:spPr/>
        <p:txBody>
          <a:bodyPr/>
          <a:lstStyle/>
          <a:p>
            <a:r>
              <a:rPr kumimoji="1" lang="en-US" altLang="ja-JP" dirty="0"/>
              <a:t>3. </a:t>
            </a:r>
            <a:r>
              <a:rPr lang="en-US" dirty="0"/>
              <a:t>Transactions and Consistency</a:t>
            </a:r>
            <a:endParaRPr kumimoji="1" lang="ja-JP" altLang="en-US" dirty="0"/>
          </a:p>
        </p:txBody>
      </p:sp>
      <p:pic>
        <p:nvPicPr>
          <p:cNvPr id="29" name="Picture 28" descr="ic-Consultation-gray.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6010" y="3676352"/>
            <a:ext cx="1679282" cy="1396251"/>
          </a:xfrm>
          <a:prstGeom prst="rect">
            <a:avLst/>
          </a:prstGeom>
        </p:spPr>
      </p:pic>
      <p:grpSp>
        <p:nvGrpSpPr>
          <p:cNvPr id="30" name="Group 166"/>
          <p:cNvGrpSpPr/>
          <p:nvPr/>
        </p:nvGrpSpPr>
        <p:grpSpPr>
          <a:xfrm>
            <a:off x="8906268" y="2992370"/>
            <a:ext cx="1484506" cy="524732"/>
            <a:chOff x="6415303" y="3618184"/>
            <a:chExt cx="899896" cy="547414"/>
          </a:xfrm>
        </p:grpSpPr>
        <p:sp>
          <p:nvSpPr>
            <p:cNvPr id="31" name="Rectangle 30"/>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32" name="Straight Connector 31"/>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3" name="Straight Connector 32"/>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4" name="Straight Connector 33"/>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5" name="Straight Connector 34"/>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6" name="Straight Connector 35"/>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37" name="Straight Connector 36"/>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38" name="Straight Connector 37"/>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39" name="Straight Connector 38"/>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0" name="Straight Connector 39"/>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1" name="Straight Connector 40"/>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42" name="Straight Connector 41"/>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43" name="Group 166"/>
          <p:cNvGrpSpPr/>
          <p:nvPr/>
        </p:nvGrpSpPr>
        <p:grpSpPr>
          <a:xfrm>
            <a:off x="8906268" y="3521301"/>
            <a:ext cx="1484506" cy="524732"/>
            <a:chOff x="6415303" y="3618184"/>
            <a:chExt cx="899896" cy="547414"/>
          </a:xfrm>
        </p:grpSpPr>
        <p:sp>
          <p:nvSpPr>
            <p:cNvPr id="44" name="Rectangle 43"/>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45" name="Straight Connector 44"/>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6" name="Straight Connector 45"/>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7" name="Straight Connector 46"/>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8" name="Straight Connector 47"/>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49" name="Straight Connector 48"/>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50" name="Straight Connector 49"/>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1" name="Straight Connector 50"/>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2" name="Straight Connector 51"/>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3" name="Straight Connector 52"/>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4" name="Straight Connector 53"/>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55" name="Straight Connector 54"/>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56" name="Group 166"/>
          <p:cNvGrpSpPr/>
          <p:nvPr/>
        </p:nvGrpSpPr>
        <p:grpSpPr>
          <a:xfrm>
            <a:off x="8906268" y="4050233"/>
            <a:ext cx="1484506" cy="524732"/>
            <a:chOff x="6415303" y="3618184"/>
            <a:chExt cx="899896" cy="547414"/>
          </a:xfrm>
        </p:grpSpPr>
        <p:sp>
          <p:nvSpPr>
            <p:cNvPr id="57" name="Rectangle 56"/>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58" name="Straight Connector 57"/>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59" name="Straight Connector 58"/>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0" name="Straight Connector 59"/>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1" name="Straight Connector 60"/>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2" name="Straight Connector 61"/>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63" name="Straight Connector 62"/>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4" name="Straight Connector 63"/>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5" name="Straight Connector 64"/>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6" name="Straight Connector 65"/>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7" name="Straight Connector 66"/>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68" name="Straight Connector 67"/>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69" name="Group 166"/>
          <p:cNvGrpSpPr/>
          <p:nvPr/>
        </p:nvGrpSpPr>
        <p:grpSpPr>
          <a:xfrm>
            <a:off x="8906268" y="4579164"/>
            <a:ext cx="1484506" cy="524732"/>
            <a:chOff x="6415303" y="3618184"/>
            <a:chExt cx="899896" cy="547414"/>
          </a:xfrm>
        </p:grpSpPr>
        <p:sp>
          <p:nvSpPr>
            <p:cNvPr id="70" name="Rectangle 69"/>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71" name="Straight Connector 70"/>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2" name="Straight Connector 71"/>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3" name="Straight Connector 72"/>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4" name="Straight Connector 73"/>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5" name="Straight Connector 74"/>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76" name="Straight Connector 75"/>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7" name="Straight Connector 76"/>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8" name="Straight Connector 77"/>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79" name="Straight Connector 78"/>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80" name="Straight Connector 79"/>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81" name="Straight Connector 80"/>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82" name="Group 166"/>
          <p:cNvGrpSpPr/>
          <p:nvPr/>
        </p:nvGrpSpPr>
        <p:grpSpPr>
          <a:xfrm>
            <a:off x="8906268" y="5108095"/>
            <a:ext cx="1484506" cy="524732"/>
            <a:chOff x="6415303" y="3618184"/>
            <a:chExt cx="899896" cy="547414"/>
          </a:xfrm>
        </p:grpSpPr>
        <p:sp>
          <p:nvSpPr>
            <p:cNvPr id="83" name="Rectangle 82"/>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84" name="Straight Connector 83"/>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5" name="Straight Connector 84"/>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6" name="Straight Connector 85"/>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7" name="Straight Connector 86"/>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8" name="Straight Connector 87"/>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89" name="Straight Connector 88"/>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0" name="Straight Connector 89"/>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1" name="Straight Connector 90"/>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2" name="Straight Connector 91"/>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3" name="Straight Connector 92"/>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94" name="Straight Connector 93"/>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sp>
        <p:nvSpPr>
          <p:cNvPr id="95" name="Rectangle 94"/>
          <p:cNvSpPr/>
          <p:nvPr/>
        </p:nvSpPr>
        <p:spPr bwMode="auto">
          <a:xfrm>
            <a:off x="8905521" y="2830055"/>
            <a:ext cx="1485480" cy="168546"/>
          </a:xfrm>
          <a:prstGeom prst="rect">
            <a:avLst/>
          </a:prstGeom>
          <a:ln w="19050">
            <a:solidFill>
              <a:schemeClr val="accent5"/>
            </a:solidFill>
            <a:headEnd type="oval" w="med" len="med"/>
            <a:tailEnd type="triangle" w="med" len="med"/>
          </a:ln>
          <a:effectLst/>
        </p:spPr>
        <p:style>
          <a:lnRef idx="1">
            <a:schemeClr val="accent5"/>
          </a:lnRef>
          <a:fillRef idx="3">
            <a:schemeClr val="accent5"/>
          </a:fillRef>
          <a:effectRef idx="2">
            <a:schemeClr val="accent5"/>
          </a:effectRef>
          <a:fontRef idx="minor">
            <a:schemeClr val="lt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grpSp>
        <p:nvGrpSpPr>
          <p:cNvPr id="96" name="Group 166"/>
          <p:cNvGrpSpPr/>
          <p:nvPr/>
        </p:nvGrpSpPr>
        <p:grpSpPr>
          <a:xfrm>
            <a:off x="10498185" y="4050473"/>
            <a:ext cx="1484505" cy="524733"/>
            <a:chOff x="6415303" y="3618184"/>
            <a:chExt cx="899896" cy="547414"/>
          </a:xfrm>
        </p:grpSpPr>
        <p:sp>
          <p:nvSpPr>
            <p:cNvPr id="97" name="Rectangle 96"/>
            <p:cNvSpPr/>
            <p:nvPr/>
          </p:nvSpPr>
          <p:spPr bwMode="auto">
            <a:xfrm>
              <a:off x="6415303" y="3618184"/>
              <a:ext cx="899896" cy="547414"/>
            </a:xfrm>
            <a:prstGeom prst="rect">
              <a:avLst/>
            </a:prstGeom>
            <a:solidFill>
              <a:schemeClr val="bg1"/>
            </a:solidFill>
            <a:ln w="19050" cap="flat" cmpd="sng" algn="ctr">
              <a:solidFill>
                <a:schemeClr val="accent5"/>
              </a:solidFill>
              <a:prstDash val="solid"/>
              <a:round/>
              <a:headEnd type="oval" w="med" len="med"/>
              <a:tailEnd type="triangle" w="med" len="med"/>
            </a:ln>
            <a:effectLst/>
          </p:spPr>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latin typeface="Arial" charset="0"/>
              </a:endParaRPr>
            </a:p>
          </p:txBody>
        </p:sp>
        <p:cxnSp>
          <p:nvCxnSpPr>
            <p:cNvPr id="98" name="Straight Connector 97"/>
            <p:cNvCxnSpPr/>
            <p:nvPr/>
          </p:nvCxnSpPr>
          <p:spPr bwMode="auto">
            <a:xfrm>
              <a:off x="6489090" y="3724840"/>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99" name="Straight Connector 98"/>
            <p:cNvCxnSpPr/>
            <p:nvPr/>
          </p:nvCxnSpPr>
          <p:spPr bwMode="auto">
            <a:xfrm>
              <a:off x="6489090" y="3808981"/>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0" name="Straight Connector 99"/>
            <p:cNvCxnSpPr/>
            <p:nvPr/>
          </p:nvCxnSpPr>
          <p:spPr bwMode="auto">
            <a:xfrm>
              <a:off x="6489090" y="3893123"/>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1" name="Straight Connector 100"/>
            <p:cNvCxnSpPr/>
            <p:nvPr/>
          </p:nvCxnSpPr>
          <p:spPr bwMode="auto">
            <a:xfrm>
              <a:off x="6489090" y="3977264"/>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2" name="Straight Connector 101"/>
            <p:cNvCxnSpPr/>
            <p:nvPr/>
          </p:nvCxnSpPr>
          <p:spPr bwMode="auto">
            <a:xfrm>
              <a:off x="6489090" y="4061405"/>
              <a:ext cx="768725" cy="0"/>
            </a:xfrm>
            <a:prstGeom prst="line">
              <a:avLst/>
            </a:prstGeom>
            <a:noFill/>
            <a:ln w="6350" cap="flat" cmpd="sng" algn="ctr">
              <a:solidFill>
                <a:schemeClr val="accent5"/>
              </a:solidFill>
              <a:prstDash val="solid"/>
              <a:round/>
              <a:headEnd type="none" w="med" len="med"/>
              <a:tailEnd type="none" w="med" len="med"/>
            </a:ln>
            <a:effectLst/>
          </p:spPr>
        </p:cxnSp>
        <p:cxnSp>
          <p:nvCxnSpPr>
            <p:cNvPr id="103" name="Straight Connector 102"/>
            <p:cNvCxnSpPr/>
            <p:nvPr/>
          </p:nvCxnSpPr>
          <p:spPr bwMode="auto">
            <a:xfrm rot="5400000" flipH="1" flipV="1">
              <a:off x="644847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4" name="Straight Connector 103"/>
            <p:cNvCxnSpPr/>
            <p:nvPr/>
          </p:nvCxnSpPr>
          <p:spPr bwMode="auto">
            <a:xfrm rot="5400000" flipH="1" flipV="1">
              <a:off x="6622639"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5" name="Straight Connector 104"/>
            <p:cNvCxnSpPr/>
            <p:nvPr/>
          </p:nvCxnSpPr>
          <p:spPr bwMode="auto">
            <a:xfrm rot="5400000" flipH="1" flipV="1">
              <a:off x="679680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6" name="Straight Connector 105"/>
            <p:cNvCxnSpPr/>
            <p:nvPr/>
          </p:nvCxnSpPr>
          <p:spPr bwMode="auto">
            <a:xfrm rot="5400000" flipH="1" flipV="1">
              <a:off x="6956461"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7" name="Straight Connector 106"/>
            <p:cNvCxnSpPr/>
            <p:nvPr/>
          </p:nvCxnSpPr>
          <p:spPr bwMode="auto">
            <a:xfrm rot="5400000" flipH="1" flipV="1">
              <a:off x="7087087" y="3899326"/>
              <a:ext cx="338328" cy="0"/>
            </a:xfrm>
            <a:prstGeom prst="line">
              <a:avLst/>
            </a:prstGeom>
            <a:noFill/>
            <a:ln w="6350" cap="flat" cmpd="sng" algn="ctr">
              <a:solidFill>
                <a:schemeClr val="accent5"/>
              </a:solidFill>
              <a:prstDash val="solid"/>
              <a:round/>
              <a:headEnd type="none" w="med" len="med"/>
              <a:tailEnd type="none" w="med" len="med"/>
            </a:ln>
            <a:effectLst/>
          </p:spPr>
        </p:cxnSp>
        <p:cxnSp>
          <p:nvCxnSpPr>
            <p:cNvPr id="108" name="Straight Connector 107"/>
            <p:cNvCxnSpPr/>
            <p:nvPr/>
          </p:nvCxnSpPr>
          <p:spPr bwMode="auto">
            <a:xfrm rot="5400000" flipH="1" flipV="1">
              <a:off x="6317845" y="3899326"/>
              <a:ext cx="338328" cy="0"/>
            </a:xfrm>
            <a:prstGeom prst="line">
              <a:avLst/>
            </a:prstGeom>
            <a:noFill/>
            <a:ln w="6350" cap="flat" cmpd="sng" algn="ctr">
              <a:solidFill>
                <a:schemeClr val="accent5"/>
              </a:solidFill>
              <a:prstDash val="solid"/>
              <a:round/>
              <a:headEnd type="none" w="med" len="med"/>
              <a:tailEnd type="none" w="med" len="med"/>
            </a:ln>
            <a:effectLst/>
          </p:spPr>
        </p:cxnSp>
      </p:grpSp>
      <p:grpSp>
        <p:nvGrpSpPr>
          <p:cNvPr id="109" name="Group 120"/>
          <p:cNvGrpSpPr/>
          <p:nvPr/>
        </p:nvGrpSpPr>
        <p:grpSpPr>
          <a:xfrm>
            <a:off x="7602925" y="3775026"/>
            <a:ext cx="2692548" cy="1271308"/>
            <a:chOff x="146235" y="2583310"/>
            <a:chExt cx="2019937" cy="1146759"/>
          </a:xfrm>
        </p:grpSpPr>
        <p:sp>
          <p:nvSpPr>
            <p:cNvPr id="110" name="Line 44"/>
            <p:cNvSpPr>
              <a:spLocks noChangeShapeType="1"/>
            </p:cNvSpPr>
            <p:nvPr/>
          </p:nvSpPr>
          <p:spPr bwMode="auto">
            <a:xfrm flipH="1">
              <a:off x="567164" y="3079670"/>
              <a:ext cx="649595" cy="403792"/>
            </a:xfrm>
            <a:prstGeom prst="line">
              <a:avLst/>
            </a:prstGeom>
            <a:noFill/>
            <a:ln w="50800">
              <a:solidFill>
                <a:srgbClr val="FC0128"/>
              </a:solidFill>
              <a:round/>
              <a:headEnd type="stealth" w="med" len="med"/>
              <a:tailEnd type="none" w="sm" len="sm"/>
            </a:ln>
          </p:spPr>
          <p:txBody>
            <a:bodyPr/>
            <a:lstStyle/>
            <a:p>
              <a:endParaRPr lang="en-US" sz="500" dirty="0"/>
            </a:p>
          </p:txBody>
        </p:sp>
        <p:sp>
          <p:nvSpPr>
            <p:cNvPr id="111" name="Line 44"/>
            <p:cNvSpPr>
              <a:spLocks noChangeShapeType="1"/>
            </p:cNvSpPr>
            <p:nvPr/>
          </p:nvSpPr>
          <p:spPr bwMode="auto">
            <a:xfrm flipH="1" flipV="1">
              <a:off x="625285" y="2679472"/>
              <a:ext cx="599362" cy="272459"/>
            </a:xfrm>
            <a:prstGeom prst="line">
              <a:avLst/>
            </a:prstGeom>
            <a:noFill/>
            <a:ln w="50800">
              <a:solidFill>
                <a:srgbClr val="FC0128"/>
              </a:solidFill>
              <a:round/>
              <a:headEnd type="stealth" w="med" len="med"/>
              <a:tailEnd type="none" w="sm" len="sm"/>
            </a:ln>
          </p:spPr>
          <p:txBody>
            <a:bodyPr/>
            <a:lstStyle/>
            <a:p>
              <a:endParaRPr lang="en-US" sz="500" dirty="0"/>
            </a:p>
          </p:txBody>
        </p:sp>
        <p:sp>
          <p:nvSpPr>
            <p:cNvPr id="112" name="TextBox 111"/>
            <p:cNvSpPr txBox="1"/>
            <p:nvPr/>
          </p:nvSpPr>
          <p:spPr>
            <a:xfrm>
              <a:off x="146235" y="3438564"/>
              <a:ext cx="551737"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dirty="0">
                  <a:solidFill>
                    <a:schemeClr val="tx2"/>
                  </a:solidFill>
                </a:rPr>
                <a:t>update</a:t>
              </a:r>
            </a:p>
          </p:txBody>
        </p:sp>
        <p:sp>
          <p:nvSpPr>
            <p:cNvPr id="113" name="TextBox 112"/>
            <p:cNvSpPr txBox="1"/>
            <p:nvPr/>
          </p:nvSpPr>
          <p:spPr>
            <a:xfrm>
              <a:off x="147956" y="2583310"/>
              <a:ext cx="551737"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500" dirty="0">
                  <a:solidFill>
                    <a:schemeClr val="tx2"/>
                  </a:solidFill>
                </a:rPr>
                <a:t>update</a:t>
              </a:r>
            </a:p>
          </p:txBody>
        </p:sp>
        <p:sp>
          <p:nvSpPr>
            <p:cNvPr id="114" name="Rectangle 113"/>
            <p:cNvSpPr/>
            <p:nvPr/>
          </p:nvSpPr>
          <p:spPr bwMode="auto">
            <a:xfrm>
              <a:off x="1214887" y="2907907"/>
              <a:ext cx="948110" cy="53543"/>
            </a:xfrm>
            <a:prstGeom prst="rect">
              <a:avLst/>
            </a:prstGeom>
            <a:ln>
              <a:headEnd type="oval"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solidFill>
                  <a:schemeClr val="tx1"/>
                </a:solidFill>
                <a:latin typeface="Arial" charset="0"/>
              </a:endParaRPr>
            </a:p>
          </p:txBody>
        </p:sp>
        <p:sp>
          <p:nvSpPr>
            <p:cNvPr id="115" name="Rectangle 114"/>
            <p:cNvSpPr/>
            <p:nvPr/>
          </p:nvSpPr>
          <p:spPr bwMode="auto">
            <a:xfrm>
              <a:off x="1218062" y="3051152"/>
              <a:ext cx="948110" cy="53543"/>
            </a:xfrm>
            <a:prstGeom prst="rect">
              <a:avLst/>
            </a:prstGeom>
            <a:ln>
              <a:headEnd type="oval" w="med" len="med"/>
              <a:tailEnd type="triangl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158723" indent="-158723" algn="ctr" defTabSz="1218987" fontAlgn="base">
                <a:lnSpc>
                  <a:spcPct val="90000"/>
                </a:lnSpc>
                <a:spcBef>
                  <a:spcPct val="50000"/>
                </a:spcBef>
                <a:spcAft>
                  <a:spcPct val="0"/>
                </a:spcAft>
                <a:buClr>
                  <a:schemeClr val="accent1"/>
                </a:buClr>
              </a:pPr>
              <a:endParaRPr lang="en-US" sz="2700" b="1" dirty="0">
                <a:solidFill>
                  <a:schemeClr val="tx1"/>
                </a:solidFill>
                <a:latin typeface="Arial" charset="0"/>
              </a:endParaRPr>
            </a:p>
          </p:txBody>
        </p:sp>
      </p:grpSp>
      <p:grpSp>
        <p:nvGrpSpPr>
          <p:cNvPr id="116" name="Group 121"/>
          <p:cNvGrpSpPr/>
          <p:nvPr/>
        </p:nvGrpSpPr>
        <p:grpSpPr>
          <a:xfrm>
            <a:off x="8839201" y="2286000"/>
            <a:ext cx="2439307" cy="3871134"/>
            <a:chOff x="1073683" y="1067145"/>
            <a:chExt cx="1829957" cy="3491882"/>
          </a:xfrm>
        </p:grpSpPr>
        <p:sp>
          <p:nvSpPr>
            <p:cNvPr id="117" name="TextBox 116"/>
            <p:cNvSpPr txBox="1"/>
            <p:nvPr/>
          </p:nvSpPr>
          <p:spPr>
            <a:xfrm>
              <a:off x="1383647" y="1067145"/>
              <a:ext cx="536441"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r>
                <a:rPr lang="en-US" sz="1500" dirty="0">
                  <a:solidFill>
                    <a:srgbClr val="000000"/>
                  </a:solidFill>
                </a:rPr>
                <a:t>Report</a:t>
              </a:r>
            </a:p>
          </p:txBody>
        </p:sp>
        <p:sp>
          <p:nvSpPr>
            <p:cNvPr id="118" name="TextBox 117"/>
            <p:cNvSpPr txBox="1"/>
            <p:nvPr/>
          </p:nvSpPr>
          <p:spPr>
            <a:xfrm>
              <a:off x="1073683" y="4267522"/>
              <a:ext cx="1104196" cy="291505"/>
            </a:xfrm>
            <a:prstGeom prst="rect">
              <a:avLst/>
            </a:prstGeom>
          </p:spPr>
          <p:style>
            <a:lnRef idx="1">
              <a:schemeClr val="accent4"/>
            </a:lnRef>
            <a:fillRef idx="2">
              <a:schemeClr val="accent4"/>
            </a:fillRef>
            <a:effectRef idx="1">
              <a:schemeClr val="accent4"/>
            </a:effectRef>
            <a:fontRef idx="minor">
              <a:schemeClr val="dk1"/>
            </a:fontRef>
          </p:style>
          <p:txBody>
            <a:bodyPr wrap="none" rtlCol="0" anchor="ctr">
              <a:spAutoFit/>
            </a:bodyPr>
            <a:lstStyle/>
            <a:p>
              <a:r>
                <a:rPr lang="en-US" sz="1500" dirty="0">
                  <a:solidFill>
                    <a:srgbClr val="000000"/>
                  </a:solidFill>
                </a:rPr>
                <a:t>Accurate Results</a:t>
              </a:r>
            </a:p>
          </p:txBody>
        </p:sp>
        <p:grpSp>
          <p:nvGrpSpPr>
            <p:cNvPr id="119" name="Group 119"/>
            <p:cNvGrpSpPr/>
            <p:nvPr/>
          </p:nvGrpSpPr>
          <p:grpSpPr>
            <a:xfrm>
              <a:off x="1627484" y="1349979"/>
              <a:ext cx="1276156" cy="2940969"/>
              <a:chOff x="2934464" y="1323435"/>
              <a:chExt cx="1004869" cy="2996929"/>
            </a:xfrm>
          </p:grpSpPr>
          <p:cxnSp>
            <p:nvCxnSpPr>
              <p:cNvPr id="120" name="Elbow Connector 119"/>
              <p:cNvCxnSpPr/>
              <p:nvPr/>
            </p:nvCxnSpPr>
            <p:spPr>
              <a:xfrm rot="16200000" flipH="1">
                <a:off x="2647725" y="1610175"/>
                <a:ext cx="1578348" cy="1004868"/>
              </a:xfrm>
              <a:prstGeom prst="bentConnector3">
                <a:avLst>
                  <a:gd name="adj1" fmla="val 78906"/>
                </a:avLst>
              </a:prstGeom>
            </p:spPr>
            <p:style>
              <a:lnRef idx="2">
                <a:schemeClr val="dk1"/>
              </a:lnRef>
              <a:fillRef idx="0">
                <a:schemeClr val="dk1"/>
              </a:fillRef>
              <a:effectRef idx="1">
                <a:schemeClr val="dk1"/>
              </a:effectRef>
              <a:fontRef idx="minor">
                <a:schemeClr val="tx1"/>
              </a:fontRef>
            </p:style>
          </p:cxnSp>
          <p:cxnSp>
            <p:nvCxnSpPr>
              <p:cNvPr id="121" name="Elbow Connector 120"/>
              <p:cNvCxnSpPr/>
              <p:nvPr/>
            </p:nvCxnSpPr>
            <p:spPr>
              <a:xfrm rot="5400000" flipH="1" flipV="1">
                <a:off x="2726143" y="3108895"/>
                <a:ext cx="1419790" cy="1003148"/>
              </a:xfrm>
              <a:prstGeom prst="bentConnector3">
                <a:avLst>
                  <a:gd name="adj1" fmla="val 78226"/>
                </a:avLst>
              </a:prstGeom>
              <a:ln>
                <a:headEnd type="triangle"/>
                <a:tailEnd type="none"/>
              </a:ln>
            </p:spPr>
            <p:style>
              <a:lnRef idx="2">
                <a:schemeClr val="dk1"/>
              </a:lnRef>
              <a:fillRef idx="0">
                <a:schemeClr val="dk1"/>
              </a:fillRef>
              <a:effectRef idx="1">
                <a:schemeClr val="dk1"/>
              </a:effectRef>
              <a:fontRef idx="minor">
                <a:schemeClr val="tx1"/>
              </a:fontRef>
            </p:style>
          </p:cxnSp>
        </p:grpSp>
      </p:grpSp>
      <p:pic>
        <p:nvPicPr>
          <p:cNvPr id="122" name="Picture 121" descr="ic-BusinessIntelligenceCampaign-gray.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4571" y="1865762"/>
            <a:ext cx="1178404" cy="979793"/>
          </a:xfrm>
          <a:prstGeom prst="rect">
            <a:avLst/>
          </a:prstGeom>
        </p:spPr>
      </p:pic>
      <p:sp>
        <p:nvSpPr>
          <p:cNvPr id="123" name="TextBox 122"/>
          <p:cNvSpPr txBox="1"/>
          <p:nvPr/>
        </p:nvSpPr>
        <p:spPr>
          <a:xfrm>
            <a:off x="7560396" y="3762182"/>
            <a:ext cx="939799" cy="3231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r>
              <a:rPr lang="en-US" sz="1500" dirty="0">
                <a:solidFill>
                  <a:srgbClr val="000000"/>
                </a:solidFill>
              </a:rPr>
              <a:t>Update</a:t>
            </a:r>
          </a:p>
        </p:txBody>
      </p:sp>
      <p:sp>
        <p:nvSpPr>
          <p:cNvPr id="124" name="TextBox 123"/>
          <p:cNvSpPr txBox="1"/>
          <p:nvPr/>
        </p:nvSpPr>
        <p:spPr>
          <a:xfrm>
            <a:off x="7522296" y="4689282"/>
            <a:ext cx="939799" cy="3231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nchor="ctr">
            <a:spAutoFit/>
          </a:bodyPr>
          <a:lstStyle/>
          <a:p>
            <a:r>
              <a:rPr lang="en-US" sz="1500" dirty="0">
                <a:solidFill>
                  <a:srgbClr val="000000"/>
                </a:solidFill>
              </a:rPr>
              <a:t>Update</a:t>
            </a:r>
          </a:p>
        </p:txBody>
      </p:sp>
      <p:sp>
        <p:nvSpPr>
          <p:cNvPr id="125" name="TextBox 124">
            <a:extLst>
              <a:ext uri="{FF2B5EF4-FFF2-40B4-BE49-F238E27FC236}">
                <a16:creationId xmlns:a16="http://schemas.microsoft.com/office/drawing/2014/main" id="{9316D3CA-1895-F942-BE12-664F604059DD}"/>
              </a:ext>
            </a:extLst>
          </p:cNvPr>
          <p:cNvSpPr txBox="1"/>
          <p:nvPr/>
        </p:nvSpPr>
        <p:spPr>
          <a:xfrm>
            <a:off x="4008035" y="1759141"/>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Tree>
    <p:extLst>
      <p:ext uri="{BB962C8B-B14F-4D97-AF65-F5344CB8AC3E}">
        <p14:creationId xmlns:p14="http://schemas.microsoft.com/office/powerpoint/2010/main" val="104677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 presetClass="entr" presetSubtype="0" fill="hold" nodeType="withEffect">
                                  <p:stCondLst>
                                    <p:cond delay="100"/>
                                  </p:stCondLst>
                                  <p:childTnLst>
                                    <p:set>
                                      <p:cBhvr>
                                        <p:cTn id="9" dur="1" fill="hold">
                                          <p:stCondLst>
                                            <p:cond delay="0"/>
                                          </p:stCondLst>
                                        </p:cTn>
                                        <p:tgtEl>
                                          <p:spTgt spid="96"/>
                                        </p:tgtEl>
                                        <p:attrNameLst>
                                          <p:attrName>style.visibility</p:attrName>
                                        </p:attrNameLst>
                                      </p:cBhvr>
                                      <p:to>
                                        <p:strVal val="visible"/>
                                      </p:to>
                                    </p:set>
                                  </p:childTnLst>
                                </p:cTn>
                              </p:par>
                            </p:childTnLst>
                          </p:cTn>
                        </p:par>
                        <p:par>
                          <p:cTn id="10" fill="hold">
                            <p:stCondLst>
                              <p:cond delay="700"/>
                            </p:stCondLst>
                            <p:childTnLst>
                              <p:par>
                                <p:cTn id="11" presetID="20" presetClass="entr" presetSubtype="0" fill="hold"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wedge">
                                      <p:cBhvr>
                                        <p:cTn id="13"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ltLang="ja-JP"/>
              <a:t>Copyright © 2019 Oracle and/or its affiliates - CONFIDENTIAL</a:t>
            </a:r>
            <a:endParaRPr lang="ja-JP" altLang="en-US" dirty="0"/>
          </a:p>
        </p:txBody>
      </p:sp>
      <p:sp>
        <p:nvSpPr>
          <p:cNvPr id="64" name="Text Placeholder 63">
            <a:extLst>
              <a:ext uri="{FF2B5EF4-FFF2-40B4-BE49-F238E27FC236}">
                <a16:creationId xmlns:a16="http://schemas.microsoft.com/office/drawing/2014/main" id="{49BD1FCC-9A71-2A4B-9583-DD0F3A51B19B}"/>
              </a:ext>
            </a:extLst>
          </p:cNvPr>
          <p:cNvSpPr>
            <a:spLocks noGrp="1"/>
          </p:cNvSpPr>
          <p:nvPr>
            <p:ph type="body" sz="quarter" idx="10"/>
          </p:nvPr>
        </p:nvSpPr>
        <p:spPr/>
        <p:txBody>
          <a:bodyPr/>
          <a:lstStyle/>
          <a:p>
            <a:r>
              <a:rPr kumimoji="1" lang="en-US" altLang="ja-JP" dirty="0"/>
              <a:t>4. </a:t>
            </a:r>
            <a:r>
              <a:rPr lang="en-US" dirty="0"/>
              <a:t>Advanced Query Engine</a:t>
            </a:r>
          </a:p>
        </p:txBody>
      </p:sp>
      <p:grpSp>
        <p:nvGrpSpPr>
          <p:cNvPr id="62" name="Group 61"/>
          <p:cNvGrpSpPr/>
          <p:nvPr/>
        </p:nvGrpSpPr>
        <p:grpSpPr>
          <a:xfrm>
            <a:off x="990600" y="1984877"/>
            <a:ext cx="10210800" cy="2438400"/>
            <a:chOff x="1065212" y="2438400"/>
            <a:chExt cx="10210800" cy="2438400"/>
          </a:xfrm>
        </p:grpSpPr>
        <p:grpSp>
          <p:nvGrpSpPr>
            <p:cNvPr id="28" name="Group 27"/>
            <p:cNvGrpSpPr/>
            <p:nvPr/>
          </p:nvGrpSpPr>
          <p:grpSpPr>
            <a:xfrm>
              <a:off x="1647615" y="3126563"/>
              <a:ext cx="2694197" cy="930902"/>
              <a:chOff x="989012" y="2362200"/>
              <a:chExt cx="3276600" cy="1143000"/>
            </a:xfrm>
          </p:grpSpPr>
          <p:sp>
            <p:nvSpPr>
              <p:cNvPr id="3" name="TextBox 2"/>
              <p:cNvSpPr txBox="1"/>
              <p:nvPr/>
            </p:nvSpPr>
            <p:spPr>
              <a:xfrm>
                <a:off x="1141412" y="26670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7" name="TextBox 6"/>
              <p:cNvSpPr txBox="1"/>
              <p:nvPr/>
            </p:nvSpPr>
            <p:spPr>
              <a:xfrm>
                <a:off x="1370012" y="28956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8" name="TextBox 7"/>
              <p:cNvSpPr txBox="1"/>
              <p:nvPr/>
            </p:nvSpPr>
            <p:spPr>
              <a:xfrm>
                <a:off x="2436812" y="26670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9" name="TextBox 8"/>
              <p:cNvSpPr txBox="1"/>
              <p:nvPr/>
            </p:nvSpPr>
            <p:spPr>
              <a:xfrm>
                <a:off x="2132012" y="2819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0" name="TextBox 9"/>
              <p:cNvSpPr txBox="1"/>
              <p:nvPr/>
            </p:nvSpPr>
            <p:spPr>
              <a:xfrm>
                <a:off x="1522412" y="2362200"/>
                <a:ext cx="457200" cy="381000"/>
              </a:xfrm>
              <a:prstGeom prst="rect">
                <a:avLst/>
              </a:prstGeom>
              <a:noFill/>
            </p:spPr>
            <p:txBody>
              <a:bodyPr wrap="none" lIns="0" tIns="0" rIns="0" bIns="0" rtlCol="0">
                <a:noAutofit/>
              </a:bodyPr>
              <a:lstStyle/>
              <a:p>
                <a:pPr>
                  <a:lnSpc>
                    <a:spcPct val="90000"/>
                  </a:lnSpc>
                </a:pPr>
                <a:r>
                  <a:rPr lang="en-US" sz="2800" b="1" dirty="0">
                    <a:solidFill>
                      <a:srgbClr val="FF0000"/>
                    </a:solidFill>
                  </a:rPr>
                  <a:t>SQL</a:t>
                </a:r>
              </a:p>
            </p:txBody>
          </p:sp>
          <p:sp>
            <p:nvSpPr>
              <p:cNvPr id="11" name="TextBox 10"/>
              <p:cNvSpPr txBox="1"/>
              <p:nvPr/>
            </p:nvSpPr>
            <p:spPr>
              <a:xfrm>
                <a:off x="1751012" y="2819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12" name="TextBox 11"/>
              <p:cNvSpPr txBox="1"/>
              <p:nvPr/>
            </p:nvSpPr>
            <p:spPr>
              <a:xfrm>
                <a:off x="1751012" y="3048000"/>
                <a:ext cx="457200" cy="304800"/>
              </a:xfrm>
              <a:prstGeom prst="rect">
                <a:avLst/>
              </a:prstGeom>
              <a:noFill/>
            </p:spPr>
            <p:txBody>
              <a:bodyPr wrap="none" lIns="0" tIns="0" rIns="0" bIns="0" rtlCol="0">
                <a:noAutofit/>
              </a:bodyPr>
              <a:lstStyle/>
              <a:p>
                <a:pPr>
                  <a:lnSpc>
                    <a:spcPct val="90000"/>
                  </a:lnSpc>
                </a:pPr>
                <a:r>
                  <a:rPr lang="en-US" sz="2400" b="1" dirty="0">
                    <a:solidFill>
                      <a:srgbClr val="FF0000"/>
                    </a:solidFill>
                  </a:rPr>
                  <a:t>SQL</a:t>
                </a:r>
              </a:p>
            </p:txBody>
          </p:sp>
          <p:sp>
            <p:nvSpPr>
              <p:cNvPr id="13" name="TextBox 12"/>
              <p:cNvSpPr txBox="1"/>
              <p:nvPr/>
            </p:nvSpPr>
            <p:spPr>
              <a:xfrm>
                <a:off x="1065212" y="2438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4" name="TextBox 13"/>
              <p:cNvSpPr txBox="1"/>
              <p:nvPr/>
            </p:nvSpPr>
            <p:spPr>
              <a:xfrm>
                <a:off x="989012" y="28956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5" name="TextBox 14"/>
              <p:cNvSpPr txBox="1"/>
              <p:nvPr/>
            </p:nvSpPr>
            <p:spPr>
              <a:xfrm>
                <a:off x="12176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6" name="TextBox 15"/>
              <p:cNvSpPr txBox="1"/>
              <p:nvPr/>
            </p:nvSpPr>
            <p:spPr>
              <a:xfrm>
                <a:off x="2513012" y="2895600"/>
                <a:ext cx="457200" cy="304800"/>
              </a:xfrm>
              <a:prstGeom prst="rect">
                <a:avLst/>
              </a:prstGeom>
              <a:noFill/>
            </p:spPr>
            <p:txBody>
              <a:bodyPr wrap="none" lIns="0" tIns="0" rIns="0" bIns="0" rtlCol="0">
                <a:noAutofit/>
              </a:bodyPr>
              <a:lstStyle/>
              <a:p>
                <a:pPr>
                  <a:lnSpc>
                    <a:spcPct val="90000"/>
                  </a:lnSpc>
                </a:pPr>
                <a:r>
                  <a:rPr lang="en-US" b="1" dirty="0">
                    <a:solidFill>
                      <a:srgbClr val="FF0000"/>
                    </a:solidFill>
                  </a:rPr>
                  <a:t>SQL</a:t>
                </a:r>
              </a:p>
            </p:txBody>
          </p:sp>
          <p:sp>
            <p:nvSpPr>
              <p:cNvPr id="17" name="TextBox 16"/>
              <p:cNvSpPr txBox="1"/>
              <p:nvPr/>
            </p:nvSpPr>
            <p:spPr>
              <a:xfrm>
                <a:off x="25130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18" name="TextBox 17"/>
              <p:cNvSpPr txBox="1"/>
              <p:nvPr/>
            </p:nvSpPr>
            <p:spPr>
              <a:xfrm>
                <a:off x="2284412" y="2438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19" name="TextBox 18"/>
              <p:cNvSpPr txBox="1"/>
              <p:nvPr/>
            </p:nvSpPr>
            <p:spPr>
              <a:xfrm>
                <a:off x="2894012" y="26670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20" name="TextBox 19"/>
              <p:cNvSpPr txBox="1"/>
              <p:nvPr/>
            </p:nvSpPr>
            <p:spPr>
              <a:xfrm>
                <a:off x="3046412" y="2895600"/>
                <a:ext cx="457200" cy="304800"/>
              </a:xfrm>
              <a:prstGeom prst="rect">
                <a:avLst/>
              </a:prstGeom>
              <a:noFill/>
            </p:spPr>
            <p:txBody>
              <a:bodyPr wrap="none" lIns="0" tIns="0" rIns="0" bIns="0" rtlCol="0">
                <a:noAutofit/>
              </a:bodyPr>
              <a:lstStyle/>
              <a:p>
                <a:pPr>
                  <a:lnSpc>
                    <a:spcPct val="90000"/>
                  </a:lnSpc>
                </a:pPr>
                <a:r>
                  <a:rPr lang="en-US" sz="1400" b="1" dirty="0">
                    <a:solidFill>
                      <a:srgbClr val="FF0000"/>
                    </a:solidFill>
                  </a:rPr>
                  <a:t>SQL</a:t>
                </a:r>
              </a:p>
            </p:txBody>
          </p:sp>
          <p:sp>
            <p:nvSpPr>
              <p:cNvPr id="21" name="TextBox 20"/>
              <p:cNvSpPr txBox="1"/>
              <p:nvPr/>
            </p:nvSpPr>
            <p:spPr>
              <a:xfrm>
                <a:off x="2741612" y="2438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23" name="TextBox 22"/>
              <p:cNvSpPr txBox="1"/>
              <p:nvPr/>
            </p:nvSpPr>
            <p:spPr>
              <a:xfrm>
                <a:off x="3046412" y="32004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sp>
            <p:nvSpPr>
              <p:cNvPr id="24" name="TextBox 23"/>
              <p:cNvSpPr txBox="1"/>
              <p:nvPr/>
            </p:nvSpPr>
            <p:spPr>
              <a:xfrm>
                <a:off x="3198812" y="2362200"/>
                <a:ext cx="457200" cy="381000"/>
              </a:xfrm>
              <a:prstGeom prst="rect">
                <a:avLst/>
              </a:prstGeom>
              <a:noFill/>
            </p:spPr>
            <p:txBody>
              <a:bodyPr wrap="none" lIns="0" tIns="0" rIns="0" bIns="0" rtlCol="0">
                <a:noAutofit/>
              </a:bodyPr>
              <a:lstStyle/>
              <a:p>
                <a:pPr>
                  <a:lnSpc>
                    <a:spcPct val="90000"/>
                  </a:lnSpc>
                </a:pPr>
                <a:r>
                  <a:rPr lang="en-US" sz="2800" b="1" dirty="0">
                    <a:solidFill>
                      <a:srgbClr val="FF0000"/>
                    </a:solidFill>
                  </a:rPr>
                  <a:t>SQL</a:t>
                </a:r>
              </a:p>
            </p:txBody>
          </p:sp>
          <p:sp>
            <p:nvSpPr>
              <p:cNvPr id="25" name="TextBox 24"/>
              <p:cNvSpPr txBox="1"/>
              <p:nvPr/>
            </p:nvSpPr>
            <p:spPr>
              <a:xfrm>
                <a:off x="3427412" y="2819400"/>
                <a:ext cx="457200" cy="304800"/>
              </a:xfrm>
              <a:prstGeom prst="rect">
                <a:avLst/>
              </a:prstGeom>
              <a:noFill/>
            </p:spPr>
            <p:txBody>
              <a:bodyPr wrap="none" lIns="0" tIns="0" rIns="0" bIns="0" rtlCol="0">
                <a:noAutofit/>
              </a:bodyPr>
              <a:lstStyle/>
              <a:p>
                <a:pPr>
                  <a:lnSpc>
                    <a:spcPct val="90000"/>
                  </a:lnSpc>
                </a:pPr>
                <a:r>
                  <a:rPr lang="en-US" sz="1100" b="1" dirty="0">
                    <a:solidFill>
                      <a:srgbClr val="FF0000"/>
                    </a:solidFill>
                  </a:rPr>
                  <a:t>SQL</a:t>
                </a:r>
              </a:p>
            </p:txBody>
          </p:sp>
          <p:sp>
            <p:nvSpPr>
              <p:cNvPr id="26" name="TextBox 25"/>
              <p:cNvSpPr txBox="1"/>
              <p:nvPr/>
            </p:nvSpPr>
            <p:spPr>
              <a:xfrm>
                <a:off x="3427412" y="3048000"/>
                <a:ext cx="457200" cy="304800"/>
              </a:xfrm>
              <a:prstGeom prst="rect">
                <a:avLst/>
              </a:prstGeom>
              <a:noFill/>
            </p:spPr>
            <p:txBody>
              <a:bodyPr wrap="none" lIns="0" tIns="0" rIns="0" bIns="0" rtlCol="0">
                <a:noAutofit/>
              </a:bodyPr>
              <a:lstStyle/>
              <a:p>
                <a:pPr>
                  <a:lnSpc>
                    <a:spcPct val="90000"/>
                  </a:lnSpc>
                </a:pPr>
                <a:r>
                  <a:rPr lang="en-US" sz="2400" b="1" dirty="0">
                    <a:solidFill>
                      <a:srgbClr val="FF0000"/>
                    </a:solidFill>
                  </a:rPr>
                  <a:t>SQL</a:t>
                </a:r>
              </a:p>
            </p:txBody>
          </p:sp>
          <p:sp>
            <p:nvSpPr>
              <p:cNvPr id="27" name="TextBox 26"/>
              <p:cNvSpPr txBox="1"/>
              <p:nvPr/>
            </p:nvSpPr>
            <p:spPr>
              <a:xfrm>
                <a:off x="3808412" y="2895600"/>
                <a:ext cx="457200" cy="304800"/>
              </a:xfrm>
              <a:prstGeom prst="rect">
                <a:avLst/>
              </a:prstGeom>
              <a:noFill/>
            </p:spPr>
            <p:txBody>
              <a:bodyPr wrap="none" lIns="0" tIns="0" rIns="0" bIns="0" rtlCol="0">
                <a:noAutofit/>
              </a:bodyPr>
              <a:lstStyle/>
              <a:p>
                <a:pPr>
                  <a:lnSpc>
                    <a:spcPct val="90000"/>
                  </a:lnSpc>
                </a:pPr>
                <a:r>
                  <a:rPr lang="en-US" sz="1200" b="1" dirty="0">
                    <a:solidFill>
                      <a:srgbClr val="FF0000"/>
                    </a:solidFill>
                  </a:rPr>
                  <a:t>SQL</a:t>
                </a:r>
              </a:p>
            </p:txBody>
          </p:sp>
        </p:grpSp>
        <p:sp>
          <p:nvSpPr>
            <p:cNvPr id="29" name="Chevron 28"/>
            <p:cNvSpPr/>
            <p:nvPr/>
          </p:nvSpPr>
          <p:spPr>
            <a:xfrm>
              <a:off x="1065212" y="3126563"/>
              <a:ext cx="10210800" cy="992963"/>
            </a:xfrm>
            <a:prstGeom prst="chevron">
              <a:avLst/>
            </a:prstGeom>
            <a:solidFill>
              <a:schemeClr val="bg2">
                <a:alpha val="49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400">
                <a:solidFill>
                  <a:schemeClr val="tx1"/>
                </a:solidFill>
              </a:endParaRPr>
            </a:p>
          </p:txBody>
        </p:sp>
        <p:pic>
          <p:nvPicPr>
            <p:cNvPr id="6" name="Picture 5"/>
            <p:cNvPicPr>
              <a:picLocks noChangeAspect="1"/>
            </p:cNvPicPr>
            <p:nvPr/>
          </p:nvPicPr>
          <p:blipFill>
            <a:blip r:embed="rId3" cstate="print">
              <a:clrChange>
                <a:clrFrom>
                  <a:srgbClr val="FFFFFF"/>
                </a:clrFrom>
                <a:clrTo>
                  <a:srgbClr val="FFFFFF">
                    <a:alpha val="0"/>
                  </a:srgbClr>
                </a:clrTo>
              </a:clrChange>
              <a:alphaModFix amt="53000"/>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732212" y="2438400"/>
              <a:ext cx="1864815" cy="2057400"/>
            </a:xfrm>
            <a:prstGeom prst="ellipse">
              <a:avLst/>
            </a:prstGeom>
            <a:ln>
              <a:noFill/>
            </a:ln>
            <a:effectLst>
              <a:softEdge rad="12700"/>
            </a:effectLst>
          </p:spPr>
        </p:pic>
        <p:grpSp>
          <p:nvGrpSpPr>
            <p:cNvPr id="32" name="Group 31"/>
            <p:cNvGrpSpPr/>
            <p:nvPr/>
          </p:nvGrpSpPr>
          <p:grpSpPr>
            <a:xfrm>
              <a:off x="8649521" y="2940382"/>
              <a:ext cx="563902" cy="310301"/>
              <a:chOff x="8151812" y="3886200"/>
              <a:chExt cx="3503613" cy="2169229"/>
            </a:xfrm>
          </p:grpSpPr>
          <p:pic>
            <p:nvPicPr>
              <p:cNvPr id="33" name="Picture 32" descr="table-sales-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34" name="Picture 33"/>
              <p:cNvPicPr>
                <a:picLocks noChangeAspect="1"/>
              </p:cNvPicPr>
              <p:nvPr/>
            </p:nvPicPr>
            <p:blipFill>
              <a:blip r:embed="rId6" cstate="print"/>
              <a:stretch>
                <a:fillRect/>
              </a:stretch>
            </p:blipFill>
            <p:spPr>
              <a:xfrm>
                <a:off x="8304212" y="4038600"/>
                <a:ext cx="2151063" cy="762000"/>
              </a:xfrm>
              <a:prstGeom prst="rect">
                <a:avLst/>
              </a:prstGeom>
            </p:spPr>
          </p:pic>
        </p:grpSp>
        <p:grpSp>
          <p:nvGrpSpPr>
            <p:cNvPr id="35" name="Group 34"/>
            <p:cNvGrpSpPr/>
            <p:nvPr/>
          </p:nvGrpSpPr>
          <p:grpSpPr>
            <a:xfrm>
              <a:off x="10403882" y="3312743"/>
              <a:ext cx="872130" cy="546717"/>
              <a:chOff x="1827212" y="3200400"/>
              <a:chExt cx="1822658" cy="1128482"/>
            </a:xfrm>
          </p:grpSpPr>
          <p:pic>
            <p:nvPicPr>
              <p:cNvPr id="36" name="Picture 35" descr="table-sal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7212" y="3200400"/>
                <a:ext cx="1822658" cy="1128482"/>
              </a:xfrm>
              <a:prstGeom prst="rect">
                <a:avLst/>
              </a:prstGeom>
            </p:spPr>
          </p:pic>
          <p:sp>
            <p:nvSpPr>
              <p:cNvPr id="37" name="TextBox 36"/>
              <p:cNvSpPr txBox="1"/>
              <p:nvPr/>
            </p:nvSpPr>
            <p:spPr>
              <a:xfrm>
                <a:off x="1903412" y="32766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50" b="1" dirty="0">
                    <a:solidFill>
                      <a:schemeClr val="accent5"/>
                    </a:solidFill>
                  </a:rPr>
                  <a:t>SALES</a:t>
                </a:r>
              </a:p>
            </p:txBody>
          </p:sp>
        </p:grpSp>
        <p:grpSp>
          <p:nvGrpSpPr>
            <p:cNvPr id="38" name="Group 37"/>
            <p:cNvGrpSpPr/>
            <p:nvPr/>
          </p:nvGrpSpPr>
          <p:grpSpPr>
            <a:xfrm>
              <a:off x="9338734" y="2754202"/>
              <a:ext cx="917448" cy="571485"/>
              <a:chOff x="2132012" y="1447800"/>
              <a:chExt cx="1917367" cy="1179605"/>
            </a:xfrm>
          </p:grpSpPr>
          <p:pic>
            <p:nvPicPr>
              <p:cNvPr id="39" name="Picture 38" descr="table-sales-1.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2012" y="1447800"/>
                <a:ext cx="1917367" cy="1179605"/>
              </a:xfrm>
              <a:prstGeom prst="rect">
                <a:avLst/>
              </a:prstGeom>
            </p:spPr>
          </p:pic>
          <p:sp>
            <p:nvSpPr>
              <p:cNvPr id="40" name="TextBox 39"/>
              <p:cNvSpPr txBox="1"/>
              <p:nvPr/>
            </p:nvSpPr>
            <p:spPr>
              <a:xfrm>
                <a:off x="2208212" y="15240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50" b="1" dirty="0">
                    <a:solidFill>
                      <a:schemeClr val="accent5"/>
                    </a:solidFill>
                  </a:rPr>
                  <a:t>PROFIT</a:t>
                </a:r>
              </a:p>
            </p:txBody>
          </p:sp>
        </p:grpSp>
        <p:grpSp>
          <p:nvGrpSpPr>
            <p:cNvPr id="41" name="Group 40"/>
            <p:cNvGrpSpPr/>
            <p:nvPr/>
          </p:nvGrpSpPr>
          <p:grpSpPr>
            <a:xfrm>
              <a:off x="8900144" y="3374803"/>
              <a:ext cx="691241" cy="315422"/>
              <a:chOff x="4984087" y="4916272"/>
              <a:chExt cx="2099338" cy="1291557"/>
            </a:xfrm>
          </p:grpSpPr>
          <p:grpSp>
            <p:nvGrpSpPr>
              <p:cNvPr id="42" name="Group 41"/>
              <p:cNvGrpSpPr/>
              <p:nvPr/>
            </p:nvGrpSpPr>
            <p:grpSpPr>
              <a:xfrm>
                <a:off x="4984087" y="4916272"/>
                <a:ext cx="2099338" cy="1291557"/>
                <a:chOff x="3579812" y="4038600"/>
                <a:chExt cx="3503613" cy="2169229"/>
              </a:xfrm>
            </p:grpSpPr>
            <p:pic>
              <p:nvPicPr>
                <p:cNvPr id="44" name="Picture 43" descr="table-sales-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79812" y="4038600"/>
                  <a:ext cx="3503613" cy="2169229"/>
                </a:xfrm>
                <a:prstGeom prst="rect">
                  <a:avLst/>
                </a:prstGeom>
              </p:spPr>
            </p:pic>
            <p:pic>
              <p:nvPicPr>
                <p:cNvPr id="45" name="Picture 44"/>
                <p:cNvPicPr>
                  <a:picLocks noChangeAspect="1"/>
                </p:cNvPicPr>
                <p:nvPr/>
              </p:nvPicPr>
              <p:blipFill>
                <a:blip r:embed="rId10" cstate="print"/>
                <a:stretch>
                  <a:fillRect/>
                </a:stretch>
              </p:blipFill>
              <p:spPr>
                <a:xfrm flipH="1">
                  <a:off x="5965824" y="4193336"/>
                  <a:ext cx="966788" cy="912064"/>
                </a:xfrm>
                <a:prstGeom prst="rect">
                  <a:avLst/>
                </a:prstGeom>
              </p:spPr>
            </p:pic>
          </p:grpSp>
          <p:sp>
            <p:nvSpPr>
              <p:cNvPr id="43" name="TextBox 42"/>
              <p:cNvSpPr txBox="1"/>
              <p:nvPr/>
            </p:nvSpPr>
            <p:spPr>
              <a:xfrm>
                <a:off x="5103812" y="5029200"/>
                <a:ext cx="1219200" cy="381000"/>
              </a:xfrm>
              <a:prstGeom prst="rect">
                <a:avLst/>
              </a:prstGeom>
              <a:solidFill>
                <a:schemeClr val="bg1"/>
              </a:solidFill>
            </p:spPr>
            <p:txBody>
              <a:bodyPr wrap="none" lIns="0" tIns="0" rIns="0" bIns="0" rtlCol="0" anchor="ctr">
                <a:noAutofit/>
              </a:bodyPr>
              <a:lstStyle/>
              <a:p>
                <a:pPr algn="ctr">
                  <a:lnSpc>
                    <a:spcPct val="90000"/>
                  </a:lnSpc>
                </a:pPr>
                <a:r>
                  <a:rPr lang="en-US" sz="700" b="1" dirty="0">
                    <a:solidFill>
                      <a:schemeClr val="accent5"/>
                    </a:solidFill>
                  </a:rPr>
                  <a:t>UMSATZ</a:t>
                </a:r>
              </a:p>
            </p:txBody>
          </p:sp>
        </p:grpSp>
        <p:grpSp>
          <p:nvGrpSpPr>
            <p:cNvPr id="46" name="Group 45"/>
            <p:cNvGrpSpPr/>
            <p:nvPr/>
          </p:nvGrpSpPr>
          <p:grpSpPr>
            <a:xfrm>
              <a:off x="9714668" y="3498924"/>
              <a:ext cx="558852" cy="360537"/>
              <a:chOff x="6094412" y="2362200"/>
              <a:chExt cx="1822658" cy="1128482"/>
            </a:xfrm>
          </p:grpSpPr>
          <p:pic>
            <p:nvPicPr>
              <p:cNvPr id="47" name="Picture 46" descr="table-sales.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94412" y="2362200"/>
                <a:ext cx="1822658" cy="1128482"/>
              </a:xfrm>
              <a:prstGeom prst="rect">
                <a:avLst/>
              </a:prstGeom>
            </p:spPr>
          </p:pic>
          <p:sp>
            <p:nvSpPr>
              <p:cNvPr id="48" name="TextBox 47"/>
              <p:cNvSpPr txBox="1"/>
              <p:nvPr/>
            </p:nvSpPr>
            <p:spPr>
              <a:xfrm>
                <a:off x="6170612" y="24384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700" b="1" dirty="0">
                    <a:solidFill>
                      <a:schemeClr val="accent5"/>
                    </a:solidFill>
                  </a:rPr>
                  <a:t>CAPITAL</a:t>
                </a:r>
              </a:p>
            </p:txBody>
          </p:sp>
        </p:grpSp>
        <p:grpSp>
          <p:nvGrpSpPr>
            <p:cNvPr id="49" name="Group 48"/>
            <p:cNvGrpSpPr/>
            <p:nvPr/>
          </p:nvGrpSpPr>
          <p:grpSpPr>
            <a:xfrm>
              <a:off x="8336242" y="3809224"/>
              <a:ext cx="872130" cy="546717"/>
              <a:chOff x="1827212" y="3200400"/>
              <a:chExt cx="1822658" cy="1128482"/>
            </a:xfrm>
          </p:grpSpPr>
          <p:pic>
            <p:nvPicPr>
              <p:cNvPr id="50" name="Picture 49" descr="table-sales.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27212" y="3200400"/>
                <a:ext cx="1822658" cy="1128482"/>
              </a:xfrm>
              <a:prstGeom prst="rect">
                <a:avLst/>
              </a:prstGeom>
            </p:spPr>
          </p:pic>
          <p:sp>
            <p:nvSpPr>
              <p:cNvPr id="51" name="TextBox 50"/>
              <p:cNvSpPr txBox="1"/>
              <p:nvPr/>
            </p:nvSpPr>
            <p:spPr>
              <a:xfrm>
                <a:off x="1903412" y="3276600"/>
                <a:ext cx="1143000" cy="381000"/>
              </a:xfrm>
              <a:prstGeom prst="rect">
                <a:avLst/>
              </a:prstGeom>
              <a:solidFill>
                <a:schemeClr val="bg1"/>
              </a:solidFill>
            </p:spPr>
            <p:txBody>
              <a:bodyPr wrap="none" lIns="0" tIns="0" rIns="0" bIns="0" rtlCol="0" anchor="ctr">
                <a:noAutofit/>
              </a:bodyPr>
              <a:lstStyle/>
              <a:p>
                <a:pPr algn="ctr">
                  <a:lnSpc>
                    <a:spcPct val="90000"/>
                  </a:lnSpc>
                </a:pPr>
                <a:r>
                  <a:rPr lang="en-US" sz="1000" b="1" dirty="0">
                    <a:solidFill>
                      <a:schemeClr val="accent5"/>
                    </a:solidFill>
                  </a:rPr>
                  <a:t>RENDITO</a:t>
                </a:r>
              </a:p>
            </p:txBody>
          </p:sp>
        </p:grpSp>
        <p:grpSp>
          <p:nvGrpSpPr>
            <p:cNvPr id="52" name="Group 51"/>
            <p:cNvGrpSpPr/>
            <p:nvPr/>
          </p:nvGrpSpPr>
          <p:grpSpPr>
            <a:xfrm>
              <a:off x="9276078" y="3871285"/>
              <a:ext cx="563902" cy="310301"/>
              <a:chOff x="8151812" y="3886200"/>
              <a:chExt cx="3503613" cy="2169229"/>
            </a:xfrm>
          </p:grpSpPr>
          <p:pic>
            <p:nvPicPr>
              <p:cNvPr id="53" name="Picture 52" descr="table-sales-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54" name="Picture 53"/>
              <p:cNvPicPr>
                <a:picLocks noChangeAspect="1"/>
              </p:cNvPicPr>
              <p:nvPr/>
            </p:nvPicPr>
            <p:blipFill>
              <a:blip r:embed="rId6" cstate="print"/>
              <a:stretch>
                <a:fillRect/>
              </a:stretch>
            </p:blipFill>
            <p:spPr>
              <a:xfrm>
                <a:off x="8304212" y="4038600"/>
                <a:ext cx="2151063" cy="762000"/>
              </a:xfrm>
              <a:prstGeom prst="rect">
                <a:avLst/>
              </a:prstGeom>
            </p:spPr>
          </p:pic>
        </p:grpSp>
        <p:grpSp>
          <p:nvGrpSpPr>
            <p:cNvPr id="55" name="Group 54"/>
            <p:cNvGrpSpPr/>
            <p:nvPr/>
          </p:nvGrpSpPr>
          <p:grpSpPr>
            <a:xfrm>
              <a:off x="10090603" y="3933345"/>
              <a:ext cx="689213" cy="372361"/>
              <a:chOff x="8151812" y="3886200"/>
              <a:chExt cx="3503613" cy="2169229"/>
            </a:xfrm>
          </p:grpSpPr>
          <p:pic>
            <p:nvPicPr>
              <p:cNvPr id="56" name="Picture 55" descr="table-sales-1.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57" name="Picture 56"/>
              <p:cNvPicPr>
                <a:picLocks noChangeAspect="1"/>
              </p:cNvPicPr>
              <p:nvPr/>
            </p:nvPicPr>
            <p:blipFill>
              <a:blip r:embed="rId13" cstate="print"/>
              <a:stretch>
                <a:fillRect/>
              </a:stretch>
            </p:blipFill>
            <p:spPr>
              <a:xfrm>
                <a:off x="8304212" y="4038600"/>
                <a:ext cx="2151063" cy="762000"/>
              </a:xfrm>
              <a:prstGeom prst="rect">
                <a:avLst/>
              </a:prstGeom>
            </p:spPr>
          </p:pic>
        </p:grpSp>
        <p:grpSp>
          <p:nvGrpSpPr>
            <p:cNvPr id="58" name="Group 57"/>
            <p:cNvGrpSpPr/>
            <p:nvPr/>
          </p:nvGrpSpPr>
          <p:grpSpPr>
            <a:xfrm>
              <a:off x="8461553" y="3498924"/>
              <a:ext cx="375935" cy="248241"/>
              <a:chOff x="8151812" y="3886200"/>
              <a:chExt cx="3503613" cy="2169229"/>
            </a:xfrm>
          </p:grpSpPr>
          <p:pic>
            <p:nvPicPr>
              <p:cNvPr id="59" name="Picture 58" descr="table-sales-1.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51812" y="3886200"/>
                <a:ext cx="3503613" cy="2169229"/>
              </a:xfrm>
              <a:prstGeom prst="rect">
                <a:avLst/>
              </a:prstGeom>
            </p:spPr>
          </p:pic>
          <p:pic>
            <p:nvPicPr>
              <p:cNvPr id="60" name="Picture 59"/>
              <p:cNvPicPr>
                <a:picLocks noChangeAspect="1"/>
              </p:cNvPicPr>
              <p:nvPr/>
            </p:nvPicPr>
            <p:blipFill>
              <a:blip r:embed="rId15" cstate="print"/>
              <a:stretch>
                <a:fillRect/>
              </a:stretch>
            </p:blipFill>
            <p:spPr>
              <a:xfrm>
                <a:off x="8304212" y="4038600"/>
                <a:ext cx="2151063" cy="762000"/>
              </a:xfrm>
              <a:prstGeom prst="rect">
                <a:avLst/>
              </a:prstGeom>
            </p:spPr>
          </p:pic>
        </p:grpSp>
        <p:pic>
          <p:nvPicPr>
            <p:cNvPr id="68" name="Picture 67"/>
            <p:cNvPicPr>
              <a:picLocks noChangeAspect="1"/>
            </p:cNvPicPr>
            <p:nvPr/>
          </p:nvPicPr>
          <p:blipFill>
            <a:blip r:embed="rId16" cstate="print">
              <a:alphaModFix amt="68000"/>
            </a:blip>
            <a:stretch>
              <a:fillRect/>
            </a:stretch>
          </p:blipFill>
          <p:spPr>
            <a:xfrm>
              <a:off x="7161212" y="2516287"/>
              <a:ext cx="838200" cy="2360513"/>
            </a:xfrm>
            <a:prstGeom prst="rect">
              <a:avLst/>
            </a:prstGeom>
          </p:spPr>
        </p:pic>
        <p:pic>
          <p:nvPicPr>
            <p:cNvPr id="61" name="Picture 60" descr="performance-5x.png"/>
            <p:cNvPicPr>
              <a:picLocks noChangeAspect="1"/>
            </p:cNvPicPr>
            <p:nvPr/>
          </p:nvPicPr>
          <p:blipFill>
            <a:blip r:embed="rId17" cstate="print">
              <a:alphaModFix amt="72000"/>
              <a:extLst>
                <a:ext uri="{28A0092B-C50C-407E-A947-70E740481C1C}">
                  <a14:useLocalDpi xmlns:a14="http://schemas.microsoft.com/office/drawing/2010/main" val="0"/>
                </a:ext>
              </a:extLst>
            </a:blip>
            <a:stretch>
              <a:fillRect/>
            </a:stretch>
          </p:blipFill>
          <p:spPr>
            <a:xfrm>
              <a:off x="6753225" y="2819400"/>
              <a:ext cx="1627187" cy="1627187"/>
            </a:xfrm>
            <a:prstGeom prst="rect">
              <a:avLst/>
            </a:prstGeom>
          </p:spPr>
        </p:pic>
        <p:pic>
          <p:nvPicPr>
            <p:cNvPr id="22" name="Picture 21"/>
            <p:cNvPicPr>
              <a:picLocks noChangeAspect="1"/>
            </p:cNvPicPr>
            <p:nvPr/>
          </p:nvPicPr>
          <p:blipFill>
            <a:blip r:embed="rId18" cstate="print">
              <a:clrChange>
                <a:clrFrom>
                  <a:srgbClr val="FFFFFF"/>
                </a:clrFrom>
                <a:clrTo>
                  <a:srgbClr val="FFFFFF">
                    <a:alpha val="0"/>
                  </a:srgbClr>
                </a:clrTo>
              </a:clrChange>
            </a:blip>
            <a:stretch>
              <a:fillRect/>
            </a:stretch>
          </p:blipFill>
          <p:spPr>
            <a:xfrm>
              <a:off x="5027612" y="3048000"/>
              <a:ext cx="914400" cy="617365"/>
            </a:xfrm>
            <a:prstGeom prst="rect">
              <a:avLst/>
            </a:prstGeom>
          </p:spPr>
        </p:pic>
        <p:pic>
          <p:nvPicPr>
            <p:cNvPr id="30" name="Picture 29"/>
            <p:cNvPicPr>
              <a:picLocks noChangeAspect="1"/>
            </p:cNvPicPr>
            <p:nvPr/>
          </p:nvPicPr>
          <p:blipFill>
            <a:blip r:embed="rId19" cstate="print">
              <a:clrChange>
                <a:clrFrom>
                  <a:srgbClr val="FFFFFF"/>
                </a:clrFrom>
                <a:clrTo>
                  <a:srgbClr val="FFFFFF">
                    <a:alpha val="0"/>
                  </a:srgbClr>
                </a:clrTo>
              </a:clrChange>
            </a:blip>
            <a:stretch>
              <a:fillRect/>
            </a:stretch>
          </p:blipFill>
          <p:spPr>
            <a:xfrm>
              <a:off x="5865812" y="2743200"/>
              <a:ext cx="1143000" cy="1048624"/>
            </a:xfrm>
            <a:prstGeom prst="rect">
              <a:avLst/>
            </a:prstGeom>
          </p:spPr>
        </p:pic>
        <p:pic>
          <p:nvPicPr>
            <p:cNvPr id="31" name="Picture 30"/>
            <p:cNvPicPr>
              <a:picLocks noChangeAspect="1"/>
            </p:cNvPicPr>
            <p:nvPr/>
          </p:nvPicPr>
          <p:blipFill>
            <a:blip r:embed="rId20" cstate="print">
              <a:clrChange>
                <a:clrFrom>
                  <a:srgbClr val="FFFFFF"/>
                </a:clrFrom>
                <a:clrTo>
                  <a:srgbClr val="FFFFFF">
                    <a:alpha val="0"/>
                  </a:srgbClr>
                </a:clrTo>
              </a:clrChange>
            </a:blip>
            <a:stretch>
              <a:fillRect/>
            </a:stretch>
          </p:blipFill>
          <p:spPr>
            <a:xfrm>
              <a:off x="5027612" y="3581400"/>
              <a:ext cx="533400" cy="652818"/>
            </a:xfrm>
            <a:prstGeom prst="rect">
              <a:avLst/>
            </a:prstGeom>
          </p:spPr>
        </p:pic>
        <p:pic>
          <p:nvPicPr>
            <p:cNvPr id="66" name="Picture 65"/>
            <p:cNvPicPr>
              <a:picLocks noChangeAspect="1"/>
            </p:cNvPicPr>
            <p:nvPr/>
          </p:nvPicPr>
          <p:blipFill>
            <a:blip r:embed="rId21" cstate="print">
              <a:clrChange>
                <a:clrFrom>
                  <a:srgbClr val="FFFFFF"/>
                </a:clrFrom>
                <a:clrTo>
                  <a:srgbClr val="FFFFFF">
                    <a:alpha val="0"/>
                  </a:srgbClr>
                </a:clrTo>
              </a:clrChange>
            </a:blip>
            <a:stretch>
              <a:fillRect/>
            </a:stretch>
          </p:blipFill>
          <p:spPr>
            <a:xfrm>
              <a:off x="5332412" y="3657600"/>
              <a:ext cx="952500" cy="927100"/>
            </a:xfrm>
            <a:prstGeom prst="rect">
              <a:avLst/>
            </a:prstGeom>
          </p:spPr>
        </p:pic>
        <p:pic>
          <p:nvPicPr>
            <p:cNvPr id="69" name="Picture 68"/>
            <p:cNvPicPr>
              <a:picLocks noChangeAspect="1"/>
            </p:cNvPicPr>
            <p:nvPr/>
          </p:nvPicPr>
          <p:blipFill>
            <a:blip r:embed="rId18" cstate="print">
              <a:clrChange>
                <a:clrFrom>
                  <a:srgbClr val="FFFFFF"/>
                </a:clrFrom>
                <a:clrTo>
                  <a:srgbClr val="FFFFFF">
                    <a:alpha val="0"/>
                  </a:srgbClr>
                </a:clrTo>
              </a:clrChange>
            </a:blip>
            <a:stretch>
              <a:fillRect/>
            </a:stretch>
          </p:blipFill>
          <p:spPr>
            <a:xfrm>
              <a:off x="6246812" y="3804176"/>
              <a:ext cx="685800" cy="463024"/>
            </a:xfrm>
            <a:prstGeom prst="rect">
              <a:avLst/>
            </a:prstGeom>
          </p:spPr>
        </p:pic>
      </p:grpSp>
      <p:grpSp>
        <p:nvGrpSpPr>
          <p:cNvPr id="63" name="Group 62"/>
          <p:cNvGrpSpPr/>
          <p:nvPr/>
        </p:nvGrpSpPr>
        <p:grpSpPr>
          <a:xfrm>
            <a:off x="545901" y="4539662"/>
            <a:ext cx="3124200" cy="2044697"/>
            <a:chOff x="608012" y="4114800"/>
            <a:chExt cx="3124200" cy="2044697"/>
          </a:xfrm>
        </p:grpSpPr>
        <p:sp>
          <p:nvSpPr>
            <p:cNvPr id="71" name="Content Placeholder 5"/>
            <p:cNvSpPr txBox="1">
              <a:spLocks/>
            </p:cNvSpPr>
            <p:nvPr/>
          </p:nvSpPr>
          <p:spPr>
            <a:xfrm>
              <a:off x="608012" y="4114800"/>
              <a:ext cx="26670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Comprehensive SQL/JSON Language</a:t>
              </a:r>
              <a:endParaRPr lang="en-US" sz="1800" dirty="0"/>
            </a:p>
          </p:txBody>
        </p:sp>
        <p:sp>
          <p:nvSpPr>
            <p:cNvPr id="72" name="Content Placeholder 5"/>
            <p:cNvSpPr txBox="1">
              <a:spLocks/>
            </p:cNvSpPr>
            <p:nvPr/>
          </p:nvSpPr>
          <p:spPr>
            <a:xfrm>
              <a:off x="608012" y="5168898"/>
              <a:ext cx="31242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Any data: Structured, Semi-structured</a:t>
              </a:r>
            </a:p>
          </p:txBody>
        </p:sp>
      </p:grpSp>
      <p:sp>
        <p:nvSpPr>
          <p:cNvPr id="73" name="Content Placeholder 7"/>
          <p:cNvSpPr txBox="1">
            <a:spLocks/>
          </p:cNvSpPr>
          <p:nvPr/>
        </p:nvSpPr>
        <p:spPr>
          <a:xfrm>
            <a:off x="3810000" y="4535857"/>
            <a:ext cx="2400300" cy="15239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Sophisticated query optimization</a:t>
            </a:r>
          </a:p>
          <a:p>
            <a:pPr marL="0" indent="0">
              <a:buNone/>
            </a:pPr>
            <a:r>
              <a:rPr lang="en-US" sz="1800" i="1" dirty="0"/>
              <a:t>Joins, aggregations, filters, indexes, query transformations</a:t>
            </a:r>
          </a:p>
        </p:txBody>
      </p:sp>
      <p:sp>
        <p:nvSpPr>
          <p:cNvPr id="74" name="Content Placeholder 7"/>
          <p:cNvSpPr txBox="1">
            <a:spLocks/>
          </p:cNvSpPr>
          <p:nvPr/>
        </p:nvSpPr>
        <p:spPr>
          <a:xfrm>
            <a:off x="6651393" y="4538503"/>
            <a:ext cx="1905000" cy="182880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Smart processing</a:t>
            </a:r>
          </a:p>
          <a:p>
            <a:pPr marL="0" indent="0">
              <a:buNone/>
            </a:pPr>
            <a:r>
              <a:rPr lang="en-US" sz="1800" i="1" dirty="0"/>
              <a:t>Parallel, In-memory</a:t>
            </a:r>
          </a:p>
        </p:txBody>
      </p:sp>
      <p:sp>
        <p:nvSpPr>
          <p:cNvPr id="75" name="Content Placeholder 5"/>
          <p:cNvSpPr txBox="1">
            <a:spLocks/>
          </p:cNvSpPr>
          <p:nvPr/>
        </p:nvSpPr>
        <p:spPr>
          <a:xfrm>
            <a:off x="8865408" y="4534011"/>
            <a:ext cx="2667000" cy="9905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2400" b="1" dirty="0"/>
              <a:t>Any Answer</a:t>
            </a:r>
          </a:p>
          <a:p>
            <a:pPr marL="0" indent="0">
              <a:buNone/>
            </a:pPr>
            <a:r>
              <a:rPr lang="en-US" sz="1800" i="1" dirty="0"/>
              <a:t>Operational, reporting, analytical, predictive</a:t>
            </a:r>
          </a:p>
        </p:txBody>
      </p:sp>
      <p:sp>
        <p:nvSpPr>
          <p:cNvPr id="76" name="TextBox 75">
            <a:extLst>
              <a:ext uri="{FF2B5EF4-FFF2-40B4-BE49-F238E27FC236}">
                <a16:creationId xmlns:a16="http://schemas.microsoft.com/office/drawing/2014/main" id="{D2259915-0D75-A04B-B033-7C03B863C37B}"/>
              </a:ext>
            </a:extLst>
          </p:cNvPr>
          <p:cNvSpPr txBox="1"/>
          <p:nvPr/>
        </p:nvSpPr>
        <p:spPr>
          <a:xfrm>
            <a:off x="4267200" y="1540279"/>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Tree>
    <p:extLst>
      <p:ext uri="{BB962C8B-B14F-4D97-AF65-F5344CB8AC3E}">
        <p14:creationId xmlns:p14="http://schemas.microsoft.com/office/powerpoint/2010/main" val="271073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dissolve">
                                      <p:cBhvr>
                                        <p:cTn id="7" dur="500"/>
                                        <p:tgtEl>
                                          <p:spTgt spid="6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dissolve">
                                      <p:cBhvr>
                                        <p:cTn id="11" dur="500"/>
                                        <p:tgtEl>
                                          <p:spTgt spid="7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dissolve">
                                      <p:cBhvr>
                                        <p:cTn id="15" dur="500"/>
                                        <p:tgtEl>
                                          <p:spTgt spid="74"/>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dissolve">
                                      <p:cBhvr>
                                        <p:cTn id="19"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t>Copyright © 2019 Oracle and/or its affiliates - CONFIDENTIAL</a:t>
            </a:r>
            <a:endParaRPr lang="en-US" dirty="0"/>
          </a:p>
        </p:txBody>
      </p:sp>
      <p:sp>
        <p:nvSpPr>
          <p:cNvPr id="8" name="Content Placeholder 7"/>
          <p:cNvSpPr>
            <a:spLocks noGrp="1"/>
          </p:cNvSpPr>
          <p:nvPr>
            <p:ph type="body" sz="quarter" idx="13"/>
          </p:nvPr>
        </p:nvSpPr>
        <p:spPr/>
        <p:txBody>
          <a:bodyPr/>
          <a:lstStyle/>
          <a:p>
            <a:pPr>
              <a:defRPr/>
            </a:pPr>
            <a:endParaRPr lang="en-US" altLang="ja-JP" sz="2400" dirty="0"/>
          </a:p>
          <a:p>
            <a:pPr lvl="0">
              <a:buClr>
                <a:srgbClr val="D1350F"/>
              </a:buClr>
              <a:buFont typeface="Lucida Grande" panose="020B0600040502020204" pitchFamily="34" charset="0"/>
              <a:buChar char="✓"/>
            </a:pPr>
            <a:r>
              <a:rPr lang="en-US" sz="2400" dirty="0"/>
              <a:t>In Memory Columnar Store for JSON</a:t>
            </a:r>
          </a:p>
          <a:p>
            <a:pPr marL="742950" lvl="1" indent="-285750">
              <a:buClr>
                <a:srgbClr val="D1350F"/>
              </a:buClr>
              <a:buFont typeface="Arial" panose="020B0604020202020204" pitchFamily="34" charset="0"/>
              <a:buChar char="•"/>
            </a:pPr>
            <a:r>
              <a:rPr lang="en-US" altLang="ja-JP" sz="2000" dirty="0"/>
              <a:t>JSON documents loaded into In-Memory Virtual Columns in a highly optimized binary format. </a:t>
            </a:r>
          </a:p>
          <a:p>
            <a:pPr marL="742950" lvl="1" indent="-285750">
              <a:buClr>
                <a:srgbClr val="D1350F"/>
              </a:buClr>
              <a:buFont typeface="Arial" panose="020B0604020202020204" pitchFamily="34" charset="0"/>
              <a:buChar char="•"/>
            </a:pPr>
            <a:r>
              <a:rPr lang="en-US" altLang="ja-JP" sz="2000" dirty="0"/>
              <a:t>Query operations on JSON content automatically directed to In-Memory or Index by optimizer</a:t>
            </a:r>
          </a:p>
          <a:p>
            <a:endParaRPr kumimoji="1" lang="ja-JP" altLang="en-US" sz="1800" dirty="0"/>
          </a:p>
        </p:txBody>
      </p:sp>
      <p:sp>
        <p:nvSpPr>
          <p:cNvPr id="43" name="Text Placeholder 42"/>
          <p:cNvSpPr>
            <a:spLocks noGrp="1"/>
          </p:cNvSpPr>
          <p:nvPr>
            <p:ph type="body" sz="quarter" idx="12"/>
          </p:nvPr>
        </p:nvSpPr>
        <p:spPr/>
        <p:txBody>
          <a:bodyPr/>
          <a:lstStyle/>
          <a:p>
            <a:pPr>
              <a:defRPr/>
            </a:pPr>
            <a:endParaRPr lang="en-US" sz="2400" dirty="0"/>
          </a:p>
          <a:p>
            <a:pPr lvl="0">
              <a:buClr>
                <a:srgbClr val="D1350F"/>
              </a:buClr>
              <a:buFont typeface="Lucida Grande" panose="020B0600040502020204" pitchFamily="34" charset="0"/>
              <a:buChar char="✓"/>
            </a:pPr>
            <a:r>
              <a:rPr lang="en-US" sz="2400" dirty="0"/>
              <a:t>Exadata Smart Scans</a:t>
            </a:r>
          </a:p>
          <a:p>
            <a:pPr marL="800100" lvl="1" indent="-342900">
              <a:buClr>
                <a:srgbClr val="D1350F"/>
              </a:buClr>
              <a:buFont typeface="Arial" panose="020B0604020202020204" pitchFamily="34" charset="0"/>
              <a:buChar char="•"/>
            </a:pPr>
            <a:r>
              <a:rPr lang="en-US" sz="2000" dirty="0"/>
              <a:t>Exadata Smart Scans execute portions of SQL queries on Exadata storage cells</a:t>
            </a:r>
            <a:endParaRPr lang="en-US" sz="2400" dirty="0"/>
          </a:p>
          <a:p>
            <a:pPr marL="800100" lvl="1" indent="-342900">
              <a:buClr>
                <a:srgbClr val="D1350F"/>
              </a:buClr>
              <a:buFont typeface="Arial" panose="020B0604020202020204" pitchFamily="34" charset="0"/>
              <a:buChar char="•"/>
            </a:pPr>
            <a:r>
              <a:rPr lang="en-US" sz="2000" dirty="0"/>
              <a:t>JSON query operations ‘pushed down’ to Exadata storage cells</a:t>
            </a:r>
          </a:p>
          <a:p>
            <a:pPr marL="1257300" lvl="2" indent="-342900">
              <a:buClr>
                <a:srgbClr val="D1350F"/>
              </a:buClr>
              <a:buFont typeface="Arial" panose="020B0604020202020204" pitchFamily="34" charset="0"/>
              <a:buChar char="•"/>
            </a:pPr>
            <a:r>
              <a:rPr lang="en-US" dirty="0"/>
              <a:t>Massively parallel processing of JSON documents</a:t>
            </a:r>
          </a:p>
          <a:p>
            <a:pPr marL="228600" indent="-228600">
              <a:buFont typeface="Arial" pitchFamily="34" charset="0"/>
              <a:buChar char="•"/>
              <a:defRPr/>
            </a:pPr>
            <a:endParaRPr lang="en-US" sz="1800" dirty="0"/>
          </a:p>
          <a:p>
            <a:endParaRPr lang="en-US" sz="1800" dirty="0"/>
          </a:p>
        </p:txBody>
      </p:sp>
      <p:sp>
        <p:nvSpPr>
          <p:cNvPr id="6" name="Title 5"/>
          <p:cNvSpPr>
            <a:spLocks noGrp="1"/>
          </p:cNvSpPr>
          <p:nvPr>
            <p:ph type="title"/>
          </p:nvPr>
        </p:nvSpPr>
        <p:spPr/>
        <p:txBody>
          <a:bodyPr/>
          <a:lstStyle/>
          <a:p>
            <a:r>
              <a:rPr kumimoji="1" lang="en-US" altLang="ja-JP" dirty="0"/>
              <a:t>5. </a:t>
            </a:r>
            <a:r>
              <a:rPr lang="en-US" dirty="0"/>
              <a:t>Hardware Optimized</a:t>
            </a:r>
          </a:p>
        </p:txBody>
      </p:sp>
      <p:pic>
        <p:nvPicPr>
          <p:cNvPr id="7" name="Picture 6"/>
          <p:cNvPicPr>
            <a:picLocks noChangeAspect="1"/>
          </p:cNvPicPr>
          <p:nvPr/>
        </p:nvPicPr>
        <p:blipFill>
          <a:blip r:embed="rId3" cstate="print"/>
          <a:stretch>
            <a:fillRect/>
          </a:stretch>
        </p:blipFill>
        <p:spPr>
          <a:xfrm>
            <a:off x="6933047" y="4245138"/>
            <a:ext cx="3658711" cy="2478283"/>
          </a:xfrm>
          <a:prstGeom prst="rect">
            <a:avLst/>
          </a:prstGeom>
        </p:spPr>
      </p:pic>
      <p:pic>
        <p:nvPicPr>
          <p:cNvPr id="45" name="Picture 44" descr="oracle-server-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8270" y="4263394"/>
            <a:ext cx="798704" cy="2434145"/>
          </a:xfrm>
          <a:prstGeom prst="rect">
            <a:avLst/>
          </a:prstGeom>
        </p:spPr>
      </p:pic>
      <p:pic>
        <p:nvPicPr>
          <p:cNvPr id="46" name="Picture 12"/>
          <p:cNvPicPr>
            <a:picLocks noChangeAspect="1"/>
          </p:cNvPicPr>
          <p:nvPr/>
        </p:nvPicPr>
        <p:blipFill>
          <a:blip r:embed="rId5" cstate="print"/>
          <a:srcRect/>
          <a:stretch>
            <a:fillRect/>
          </a:stretch>
        </p:blipFill>
        <p:spPr bwMode="auto">
          <a:xfrm>
            <a:off x="1908782" y="4798952"/>
            <a:ext cx="1123657" cy="770467"/>
          </a:xfrm>
          <a:prstGeom prst="rect">
            <a:avLst/>
          </a:prstGeom>
          <a:noFill/>
          <a:ln w="9525">
            <a:noFill/>
            <a:miter lim="800000"/>
            <a:headEnd/>
            <a:tailEnd/>
          </a:ln>
        </p:spPr>
      </p:pic>
      <p:sp>
        <p:nvSpPr>
          <p:cNvPr id="11" name="TextBox 10">
            <a:extLst>
              <a:ext uri="{FF2B5EF4-FFF2-40B4-BE49-F238E27FC236}">
                <a16:creationId xmlns:a16="http://schemas.microsoft.com/office/drawing/2014/main" id="{B322A452-047C-9141-B146-C11703481B47}"/>
              </a:ext>
            </a:extLst>
          </p:cNvPr>
          <p:cNvSpPr txBox="1"/>
          <p:nvPr/>
        </p:nvSpPr>
        <p:spPr>
          <a:xfrm>
            <a:off x="4268826" y="1691928"/>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Tree>
    <p:extLst>
      <p:ext uri="{BB962C8B-B14F-4D97-AF65-F5344CB8AC3E}">
        <p14:creationId xmlns:p14="http://schemas.microsoft.com/office/powerpoint/2010/main" val="29203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t>Copyright © 2019 Oracle and/or its affiliates - CONFIDENTIAL</a:t>
            </a:r>
            <a:endParaRPr lang="en-US" dirty="0"/>
          </a:p>
        </p:txBody>
      </p:sp>
      <p:sp>
        <p:nvSpPr>
          <p:cNvPr id="8" name="Content Placeholder 7"/>
          <p:cNvSpPr>
            <a:spLocks noGrp="1"/>
          </p:cNvSpPr>
          <p:nvPr>
            <p:ph type="body" sz="quarter" idx="13"/>
          </p:nvPr>
        </p:nvSpPr>
        <p:spPr/>
        <p:txBody>
          <a:bodyPr/>
          <a:lstStyle/>
          <a:p>
            <a:pPr>
              <a:defRPr/>
            </a:pPr>
            <a:endParaRPr lang="en-US" altLang="ja-JP" sz="2400" dirty="0"/>
          </a:p>
          <a:p>
            <a:pPr lvl="0">
              <a:buClr>
                <a:srgbClr val="D1350F"/>
              </a:buClr>
              <a:buFont typeface="Lucida Grande" panose="020B0600040502020204" pitchFamily="34" charset="0"/>
              <a:buChar char="✓"/>
            </a:pPr>
            <a:r>
              <a:rPr lang="en-US" sz="2400" dirty="0"/>
              <a:t>Enterprise Grade Security</a:t>
            </a:r>
          </a:p>
          <a:p>
            <a:pPr marL="742950" lvl="1" indent="-285750">
              <a:buClr>
                <a:srgbClr val="D1350F"/>
              </a:buClr>
              <a:buFont typeface="Arial" panose="020B0604020202020204" pitchFamily="34" charset="0"/>
              <a:buChar char="•"/>
            </a:pPr>
            <a:r>
              <a:rPr lang="en-US" altLang="ja-JP" sz="2000" dirty="0"/>
              <a:t>Transparent Data Encryption</a:t>
            </a:r>
          </a:p>
          <a:p>
            <a:pPr marL="742950" lvl="1" indent="-285750">
              <a:buClr>
                <a:srgbClr val="D1350F"/>
              </a:buClr>
              <a:buFont typeface="Arial" panose="020B0604020202020204" pitchFamily="34" charset="0"/>
              <a:buChar char="•"/>
            </a:pPr>
            <a:r>
              <a:rPr lang="en-US" altLang="ja-JP" sz="2000" dirty="0"/>
              <a:t>VPD</a:t>
            </a:r>
          </a:p>
          <a:p>
            <a:pPr marL="742950" lvl="1" indent="-285750">
              <a:buClr>
                <a:srgbClr val="D1350F"/>
              </a:buClr>
              <a:buFont typeface="Arial" panose="020B0604020202020204" pitchFamily="34" charset="0"/>
              <a:buChar char="•"/>
            </a:pPr>
            <a:r>
              <a:rPr lang="en-US" altLang="ja-JP" sz="2000" dirty="0"/>
              <a:t>Data Masking</a:t>
            </a:r>
          </a:p>
          <a:p>
            <a:pPr lvl="0">
              <a:buClr>
                <a:srgbClr val="D1350F"/>
              </a:buClr>
              <a:buFont typeface="Lucida Grande" panose="020B0600040502020204" pitchFamily="34" charset="0"/>
              <a:buChar char="✓"/>
            </a:pPr>
            <a:r>
              <a:rPr lang="en-US" sz="2400" dirty="0">
                <a:solidFill>
                  <a:srgbClr val="4E3629"/>
                </a:solidFill>
              </a:rPr>
              <a:t>Oracle Tools and Utilities</a:t>
            </a:r>
          </a:p>
          <a:p>
            <a:pPr marL="800100" lvl="1" indent="-342900">
              <a:buClr>
                <a:srgbClr val="D1350F"/>
              </a:buClr>
              <a:buFont typeface="Arial" panose="020B0604020202020204" pitchFamily="34" charset="0"/>
              <a:buChar char="•"/>
            </a:pPr>
            <a:r>
              <a:rPr lang="en-US" sz="2000" dirty="0" err="1"/>
              <a:t>Datapump</a:t>
            </a:r>
            <a:endParaRPr lang="en-US" sz="2000" dirty="0"/>
          </a:p>
          <a:p>
            <a:pPr marL="800100" lvl="1" indent="-342900">
              <a:buClr>
                <a:srgbClr val="D1350F"/>
              </a:buClr>
              <a:buFont typeface="Arial" panose="020B0604020202020204" pitchFamily="34" charset="0"/>
              <a:buChar char="•"/>
            </a:pPr>
            <a:r>
              <a:rPr lang="en-US" sz="2000" dirty="0"/>
              <a:t>SQL*Loader</a:t>
            </a:r>
          </a:p>
          <a:p>
            <a:pPr marL="800100" lvl="1" indent="-342900">
              <a:buClr>
                <a:srgbClr val="D1350F"/>
              </a:buClr>
              <a:buFont typeface="Arial" panose="020B0604020202020204" pitchFamily="34" charset="0"/>
              <a:buChar char="•"/>
            </a:pPr>
            <a:r>
              <a:rPr lang="en-US" sz="2000" dirty="0"/>
              <a:t>Apex</a:t>
            </a:r>
          </a:p>
          <a:p>
            <a:pPr marL="800100" lvl="1" indent="-342900">
              <a:buClr>
                <a:srgbClr val="D1350F"/>
              </a:buClr>
              <a:buFont typeface="Arial" panose="020B0604020202020204" pitchFamily="34" charset="0"/>
              <a:buChar char="•"/>
            </a:pPr>
            <a:r>
              <a:rPr lang="en-US" sz="2000" dirty="0" err="1"/>
              <a:t>SQLDeveloper</a:t>
            </a:r>
            <a:endParaRPr lang="en-US" sz="2000" dirty="0"/>
          </a:p>
          <a:p>
            <a:pPr lvl="0">
              <a:buClr>
                <a:srgbClr val="D1350F"/>
              </a:buClr>
              <a:buFont typeface="Lucida Grande" panose="020B0600040502020204" pitchFamily="34" charset="0"/>
              <a:buChar char="✓"/>
            </a:pPr>
            <a:r>
              <a:rPr lang="en-US" sz="2400" dirty="0">
                <a:solidFill>
                  <a:srgbClr val="4E3629"/>
                </a:solidFill>
              </a:rPr>
              <a:t>Oracle Enterprise Manager</a:t>
            </a:r>
          </a:p>
          <a:p>
            <a:pPr>
              <a:buClr>
                <a:srgbClr val="D1350F"/>
              </a:buClr>
            </a:pPr>
            <a:endParaRPr lang="en-US" altLang="ja-JP" sz="2400" dirty="0"/>
          </a:p>
          <a:p>
            <a:endParaRPr kumimoji="1" lang="ja-JP" altLang="en-US" sz="1800" dirty="0"/>
          </a:p>
        </p:txBody>
      </p:sp>
      <p:sp>
        <p:nvSpPr>
          <p:cNvPr id="43" name="Text Placeholder 42"/>
          <p:cNvSpPr>
            <a:spLocks noGrp="1"/>
          </p:cNvSpPr>
          <p:nvPr>
            <p:ph type="body" sz="quarter" idx="12"/>
          </p:nvPr>
        </p:nvSpPr>
        <p:spPr/>
        <p:txBody>
          <a:bodyPr/>
          <a:lstStyle/>
          <a:p>
            <a:pPr>
              <a:defRPr/>
            </a:pPr>
            <a:endParaRPr lang="en-US" sz="2400" dirty="0"/>
          </a:p>
          <a:p>
            <a:pPr lvl="0">
              <a:buClr>
                <a:srgbClr val="D1350F"/>
              </a:buClr>
              <a:buFont typeface="Lucida Grande" panose="020B0600040502020204" pitchFamily="34" charset="0"/>
              <a:buChar char="✓"/>
            </a:pPr>
            <a:r>
              <a:rPr lang="en-US" sz="2400" dirty="0"/>
              <a:t>Leverage breadth of Oracle Database platform for JSON content</a:t>
            </a:r>
            <a:endParaRPr lang="en-US" sz="2000" dirty="0"/>
          </a:p>
          <a:p>
            <a:pPr marL="800100" lvl="1" indent="-342900">
              <a:buClr>
                <a:srgbClr val="D1350F"/>
              </a:buClr>
              <a:buFont typeface="Arial" panose="020B0604020202020204" pitchFamily="34" charset="0"/>
              <a:buChar char="•"/>
            </a:pPr>
            <a:r>
              <a:rPr lang="en-US" sz="2000" dirty="0"/>
              <a:t>Sharding</a:t>
            </a:r>
          </a:p>
          <a:p>
            <a:pPr marL="800100" lvl="1" indent="-342900">
              <a:buClr>
                <a:srgbClr val="D1350F"/>
              </a:buClr>
              <a:buFont typeface="Arial" panose="020B0604020202020204" pitchFamily="34" charset="0"/>
              <a:buChar char="•"/>
            </a:pPr>
            <a:r>
              <a:rPr lang="en-US" sz="2000" dirty="0"/>
              <a:t>RAC</a:t>
            </a:r>
          </a:p>
          <a:p>
            <a:pPr marL="800100" lvl="1" indent="-342900">
              <a:buClr>
                <a:srgbClr val="D1350F"/>
              </a:buClr>
              <a:buFont typeface="Arial" panose="020B0604020202020204" pitchFamily="34" charset="0"/>
              <a:buChar char="•"/>
            </a:pPr>
            <a:r>
              <a:rPr lang="en-US" sz="2000" dirty="0"/>
              <a:t>Golden Gate Replication</a:t>
            </a:r>
          </a:p>
          <a:p>
            <a:pPr marL="800100" lvl="1" indent="-342900">
              <a:buClr>
                <a:srgbClr val="D1350F"/>
              </a:buClr>
              <a:buFont typeface="Arial" panose="020B0604020202020204" pitchFamily="34" charset="0"/>
              <a:buChar char="•"/>
            </a:pPr>
            <a:r>
              <a:rPr lang="en-US" sz="2000" dirty="0"/>
              <a:t>Flashback</a:t>
            </a:r>
          </a:p>
          <a:p>
            <a:pPr marL="800100" lvl="1" indent="-342900">
              <a:buClr>
                <a:srgbClr val="D1350F"/>
              </a:buClr>
              <a:buFont typeface="Arial" panose="020B0604020202020204" pitchFamily="34" charset="0"/>
              <a:buChar char="•"/>
            </a:pPr>
            <a:r>
              <a:rPr lang="en-US" sz="2000" dirty="0"/>
              <a:t>….</a:t>
            </a:r>
          </a:p>
          <a:p>
            <a:pPr lvl="0">
              <a:buClr>
                <a:srgbClr val="D1350F"/>
              </a:buClr>
              <a:buFont typeface="Lucida Grande" panose="020B0600040502020204" pitchFamily="34" charset="0"/>
              <a:buChar char="✓"/>
            </a:pPr>
            <a:r>
              <a:rPr lang="en-US" sz="2400" dirty="0">
                <a:solidFill>
                  <a:srgbClr val="4E3629"/>
                </a:solidFill>
              </a:rPr>
              <a:t>Consolidated administration for all mission critical data</a:t>
            </a:r>
          </a:p>
          <a:p>
            <a:pPr marL="800100" lvl="1" indent="-342900">
              <a:buClr>
                <a:srgbClr val="D1350F"/>
              </a:buClr>
              <a:buFont typeface="Arial" panose="020B0604020202020204" pitchFamily="34" charset="0"/>
              <a:buChar char="•"/>
            </a:pPr>
            <a:r>
              <a:rPr lang="en-US" sz="2000" dirty="0">
                <a:solidFill>
                  <a:srgbClr val="4E3629"/>
                </a:solidFill>
              </a:rPr>
              <a:t>Active Data Guard </a:t>
            </a:r>
          </a:p>
          <a:p>
            <a:pPr marL="800100" lvl="1" indent="-342900">
              <a:buClr>
                <a:srgbClr val="D1350F"/>
              </a:buClr>
              <a:buFont typeface="Arial" panose="020B0604020202020204" pitchFamily="34" charset="0"/>
              <a:buChar char="•"/>
            </a:pPr>
            <a:r>
              <a:rPr lang="en-US" sz="2000" dirty="0">
                <a:solidFill>
                  <a:srgbClr val="4E3629"/>
                </a:solidFill>
              </a:rPr>
              <a:t>ZDLRA</a:t>
            </a:r>
          </a:p>
          <a:p>
            <a:pPr>
              <a:buClr>
                <a:srgbClr val="D1350F"/>
              </a:buClr>
              <a:buFont typeface="Lucida Grande" panose="020B0600040502020204" pitchFamily="34" charset="0"/>
              <a:buChar char="✓"/>
            </a:pPr>
            <a:endParaRPr lang="en-US" dirty="0"/>
          </a:p>
          <a:p>
            <a:pPr marL="228600" indent="-228600">
              <a:buFont typeface="Arial" pitchFamily="34" charset="0"/>
              <a:buChar char="•"/>
              <a:defRPr/>
            </a:pPr>
            <a:endParaRPr lang="en-US" sz="1800" dirty="0"/>
          </a:p>
          <a:p>
            <a:endParaRPr lang="en-US" sz="1800" dirty="0"/>
          </a:p>
        </p:txBody>
      </p:sp>
      <p:sp>
        <p:nvSpPr>
          <p:cNvPr id="6" name="Title 5"/>
          <p:cNvSpPr>
            <a:spLocks noGrp="1"/>
          </p:cNvSpPr>
          <p:nvPr>
            <p:ph type="title"/>
          </p:nvPr>
        </p:nvSpPr>
        <p:spPr/>
        <p:txBody>
          <a:bodyPr/>
          <a:lstStyle/>
          <a:p>
            <a:r>
              <a:rPr kumimoji="1" lang="en-US" altLang="ja-JP" dirty="0"/>
              <a:t>6. </a:t>
            </a:r>
            <a:r>
              <a:rPr lang="en-US" dirty="0"/>
              <a:t>Oracle Database Platform</a:t>
            </a:r>
          </a:p>
        </p:txBody>
      </p:sp>
      <p:sp>
        <p:nvSpPr>
          <p:cNvPr id="11" name="TextBox 10">
            <a:extLst>
              <a:ext uri="{FF2B5EF4-FFF2-40B4-BE49-F238E27FC236}">
                <a16:creationId xmlns:a16="http://schemas.microsoft.com/office/drawing/2014/main" id="{B322A452-047C-9141-B146-C11703481B47}"/>
              </a:ext>
            </a:extLst>
          </p:cNvPr>
          <p:cNvSpPr txBox="1"/>
          <p:nvPr/>
        </p:nvSpPr>
        <p:spPr>
          <a:xfrm>
            <a:off x="4131355" y="1786323"/>
            <a:ext cx="3651304" cy="325820"/>
          </a:xfrm>
          <a:prstGeom prst="rect">
            <a:avLst/>
          </a:prstGeom>
        </p:spPr>
        <p:style>
          <a:lnRef idx="3">
            <a:schemeClr val="lt1"/>
          </a:lnRef>
          <a:fillRef idx="1">
            <a:schemeClr val="accent1"/>
          </a:fillRef>
          <a:effectRef idx="1">
            <a:schemeClr val="accent1"/>
          </a:effectRef>
          <a:fontRef idx="minor">
            <a:schemeClr val="lt1"/>
          </a:fontRef>
        </p:style>
        <p:txBody>
          <a:bodyPr wrap="none" lIns="0" tIns="0" rIns="0" bIns="0" rtlCol="0" anchor="ctr">
            <a:noAutofit/>
          </a:bodyPr>
          <a:lstStyle/>
          <a:p>
            <a:pPr algn="ctr">
              <a:lnSpc>
                <a:spcPct val="90000"/>
              </a:lnSpc>
            </a:pPr>
            <a:r>
              <a:rPr lang="en-US" b="1" dirty="0">
                <a:solidFill>
                  <a:srgbClr val="FEFEFE"/>
                </a:solidFill>
              </a:rPr>
              <a:t>Oracle Database</a:t>
            </a:r>
          </a:p>
        </p:txBody>
      </p:sp>
    </p:spTree>
    <p:extLst>
      <p:ext uri="{BB962C8B-B14F-4D97-AF65-F5344CB8AC3E}">
        <p14:creationId xmlns:p14="http://schemas.microsoft.com/office/powerpoint/2010/main" val="69216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1AD19D-B576-2542-982C-0EB47797361E}"/>
              </a:ext>
            </a:extLst>
          </p:cNvPr>
          <p:cNvSpPr>
            <a:spLocks noGrp="1"/>
          </p:cNvSpPr>
          <p:nvPr>
            <p:ph type="ftr" sz="quarter" idx="3"/>
          </p:nvPr>
        </p:nvSpPr>
        <p:spPr/>
        <p:txBody>
          <a:bodyPr/>
          <a:lstStyle/>
          <a:p>
            <a:endParaRPr lang="en-US" dirty="0">
              <a:solidFill>
                <a:srgbClr val="413636">
                  <a:tint val="75000"/>
                </a:srgbClr>
              </a:solidFill>
            </a:endParaRPr>
          </a:p>
        </p:txBody>
      </p:sp>
      <p:sp>
        <p:nvSpPr>
          <p:cNvPr id="7" name="Text Placeholder 6">
            <a:extLst>
              <a:ext uri="{FF2B5EF4-FFF2-40B4-BE49-F238E27FC236}">
                <a16:creationId xmlns:a16="http://schemas.microsoft.com/office/drawing/2014/main" id="{7B8FEBC8-074A-9648-81A1-C7CA5FDC82C1}"/>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Oracle converged Database</a:t>
            </a:r>
          </a:p>
          <a:p>
            <a:pPr marL="342900" indent="-342900">
              <a:buFont typeface="Arial" panose="020B0604020202020204" pitchFamily="34" charset="0"/>
              <a:buChar char="•"/>
            </a:pPr>
            <a:r>
              <a:rPr lang="en-US" dirty="0">
                <a:solidFill>
                  <a:schemeClr val="tx1">
                    <a:lumMod val="90000"/>
                    <a:lumOff val="10000"/>
                  </a:schemeClr>
                </a:solidFill>
              </a:rPr>
              <a:t>JSON in the Database</a:t>
            </a:r>
            <a:endParaRPr lang="en-US" dirty="0"/>
          </a:p>
          <a:p>
            <a:pPr marL="342900" indent="-342900">
              <a:buFont typeface="Arial" panose="020B0604020202020204" pitchFamily="34" charset="0"/>
              <a:buChar char="•"/>
            </a:pPr>
            <a:r>
              <a:rPr lang="en-US" dirty="0">
                <a:solidFill>
                  <a:schemeClr val="tx1">
                    <a:lumMod val="90000"/>
                    <a:lumOff val="10000"/>
                  </a:schemeClr>
                </a:solidFill>
              </a:rPr>
              <a:t>Autonomous JSON Database</a:t>
            </a:r>
          </a:p>
          <a:p>
            <a:pPr marL="342900" indent="-342900">
              <a:buFont typeface="Arial" panose="020B0604020202020204" pitchFamily="34" charset="0"/>
              <a:buChar char="•"/>
            </a:pPr>
            <a:r>
              <a:rPr lang="en-US" dirty="0"/>
              <a:t>Why Oracle?</a:t>
            </a:r>
          </a:p>
          <a:p>
            <a:pPr marL="342900" indent="-342900">
              <a:buFont typeface="Arial" panose="020B0604020202020204" pitchFamily="34" charset="0"/>
              <a:buChar char="•"/>
            </a:pPr>
            <a:r>
              <a:rPr lang="en-US" dirty="0">
                <a:solidFill>
                  <a:srgbClr val="FF0000"/>
                </a:solidFill>
              </a:rPr>
              <a:t>Benchmarks</a:t>
            </a:r>
          </a:p>
          <a:p>
            <a:pPr marL="342900" indent="-342900">
              <a:buFont typeface="Arial" panose="020B0604020202020204" pitchFamily="34" charset="0"/>
              <a:buChar char="•"/>
            </a:pPr>
            <a:r>
              <a:rPr lang="en-US" dirty="0">
                <a:solidFill>
                  <a:schemeClr val="tx1">
                    <a:lumMod val="90000"/>
                    <a:lumOff val="10000"/>
                  </a:schemeClr>
                </a:solidFill>
              </a:rPr>
              <a:t>Summary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chemeClr val="accent1"/>
              </a:solidFill>
            </a:endParaRPr>
          </a:p>
        </p:txBody>
      </p:sp>
      <p:sp>
        <p:nvSpPr>
          <p:cNvPr id="6" name="Title 5">
            <a:extLst>
              <a:ext uri="{FF2B5EF4-FFF2-40B4-BE49-F238E27FC236}">
                <a16:creationId xmlns:a16="http://schemas.microsoft.com/office/drawing/2014/main" id="{2DEF4E52-2901-7042-89FA-7459BBE8709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49674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C5CF48-26D5-2342-90B4-8EDCEC2DBDD4}"/>
              </a:ext>
            </a:extLst>
          </p:cNvPr>
          <p:cNvSpPr>
            <a:spLocks noGrp="1"/>
          </p:cNvSpPr>
          <p:nvPr>
            <p:ph type="title"/>
          </p:nvPr>
        </p:nvSpPr>
        <p:spPr/>
        <p:txBody>
          <a:bodyPr/>
          <a:lstStyle/>
          <a:p>
            <a:r>
              <a:rPr lang="en-US" dirty="0"/>
              <a:t>Single Node Benchmarks</a:t>
            </a:r>
          </a:p>
        </p:txBody>
      </p:sp>
      <p:sp>
        <p:nvSpPr>
          <p:cNvPr id="8" name="Text Placeholder 7">
            <a:extLst>
              <a:ext uri="{FF2B5EF4-FFF2-40B4-BE49-F238E27FC236}">
                <a16:creationId xmlns:a16="http://schemas.microsoft.com/office/drawing/2014/main" id="{0C978080-6C11-A545-8EE4-490A7A781C29}"/>
              </a:ext>
            </a:extLst>
          </p:cNvPr>
          <p:cNvSpPr>
            <a:spLocks noGrp="1"/>
          </p:cNvSpPr>
          <p:nvPr>
            <p:ph type="body" idx="1"/>
          </p:nvPr>
        </p:nvSpPr>
        <p:spPr/>
        <p:txBody>
          <a:bodyPr/>
          <a:lstStyle/>
          <a:p>
            <a:r>
              <a:rPr lang="en-US" u="sng" dirty="0"/>
              <a:t>Oracle</a:t>
            </a:r>
            <a:r>
              <a:rPr lang="en-US" dirty="0"/>
              <a:t> vs </a:t>
            </a:r>
            <a:r>
              <a:rPr lang="en-US" u="sng" dirty="0"/>
              <a:t>MongoDB</a:t>
            </a:r>
          </a:p>
        </p:txBody>
      </p:sp>
      <p:sp>
        <p:nvSpPr>
          <p:cNvPr id="9" name="Picture Placeholder 8">
            <a:extLst>
              <a:ext uri="{FF2B5EF4-FFF2-40B4-BE49-F238E27FC236}">
                <a16:creationId xmlns:a16="http://schemas.microsoft.com/office/drawing/2014/main" id="{DF7C27A0-7ECE-574A-A194-9C58093EAD9E}"/>
              </a:ext>
            </a:extLst>
          </p:cNvPr>
          <p:cNvSpPr>
            <a:spLocks noGrp="1"/>
          </p:cNvSpPr>
          <p:nvPr>
            <p:ph type="pic" sz="quarter" idx="10"/>
          </p:nvPr>
        </p:nvSpPr>
        <p:spPr/>
      </p:sp>
      <p:sp>
        <p:nvSpPr>
          <p:cNvPr id="4" name="Footer Placeholder 3">
            <a:extLst>
              <a:ext uri="{FF2B5EF4-FFF2-40B4-BE49-F238E27FC236}">
                <a16:creationId xmlns:a16="http://schemas.microsoft.com/office/drawing/2014/main" id="{FA1F25A7-F414-8E4A-9250-31B0B2A133B1}"/>
              </a:ext>
            </a:extLst>
          </p:cNvPr>
          <p:cNvSpPr>
            <a:spLocks noGrp="1"/>
          </p:cNvSpPr>
          <p:nvPr>
            <p:ph type="ftr" sz="quarter" idx="11"/>
          </p:nvPr>
        </p:nvSpPr>
        <p:spPr/>
        <p:txBody>
          <a:bodyPr/>
          <a:lstStyle/>
          <a:p>
            <a:r>
              <a:rPr lang="en-US" sz="800"/>
              <a:t>Copyright © 2019 Oracle and/or its affiliates - CONFIDENTIAL</a:t>
            </a:r>
            <a:endParaRPr lang="en-US" sz="800" dirty="0"/>
          </a:p>
        </p:txBody>
      </p:sp>
    </p:spTree>
    <p:extLst>
      <p:ext uri="{BB962C8B-B14F-4D97-AF65-F5344CB8AC3E}">
        <p14:creationId xmlns:p14="http://schemas.microsoft.com/office/powerpoint/2010/main" val="27090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Copyright © 2019 Oracle and/or its affiliates</a:t>
            </a:r>
            <a:endParaRPr lang="en-US" dirty="0"/>
          </a:p>
        </p:txBody>
      </p:sp>
      <p:sp>
        <p:nvSpPr>
          <p:cNvPr id="4" name="Slide Number Placeholder 3"/>
          <p:cNvSpPr>
            <a:spLocks noGrp="1"/>
          </p:cNvSpPr>
          <p:nvPr>
            <p:ph type="sldNum" sz="quarter" idx="4"/>
          </p:nvPr>
        </p:nvSpPr>
        <p:spPr/>
        <p:txBody>
          <a:bodyPr/>
          <a:lstStyle/>
          <a:p>
            <a:fld id="{B2FAC6FA-AC74-47FC-8DCF-A91FAABDECC8}" type="slidenum">
              <a:rPr lang="uk-UA" smtClean="0"/>
              <a:pPr/>
              <a:t>6</a:t>
            </a:fld>
            <a:endParaRPr lang="uk-UA" dirty="0"/>
          </a:p>
        </p:txBody>
      </p:sp>
      <p:sp>
        <p:nvSpPr>
          <p:cNvPr id="5" name="Text Placeholder 4">
            <a:extLst>
              <a:ext uri="{FF2B5EF4-FFF2-40B4-BE49-F238E27FC236}">
                <a16:creationId xmlns:a16="http://schemas.microsoft.com/office/drawing/2014/main" id="{04FABF16-54E9-A14B-BAB5-2CF4C2618410}"/>
              </a:ext>
            </a:extLst>
          </p:cNvPr>
          <p:cNvSpPr>
            <a:spLocks noGrp="1"/>
          </p:cNvSpPr>
          <p:nvPr>
            <p:ph type="body" sz="quarter" idx="12"/>
          </p:nvPr>
        </p:nvSpPr>
        <p:spPr/>
        <p:txBody>
          <a:bodyPr>
            <a:normAutofit/>
          </a:bodyPr>
          <a:lstStyle/>
          <a:p>
            <a:r>
              <a:rPr lang="en-US" sz="2800" dirty="0"/>
              <a:t>Oracle Converged Database Supports all </a:t>
            </a:r>
            <a:r>
              <a:rPr lang="en-US" dirty="0">
                <a:solidFill>
                  <a:schemeClr val="accent1"/>
                </a:solidFill>
              </a:rPr>
              <a:t>Workloads,</a:t>
            </a:r>
            <a:r>
              <a:rPr lang="en-US" sz="2800" dirty="0"/>
              <a:t> </a:t>
            </a:r>
            <a:r>
              <a:rPr lang="en-US" sz="2800" dirty="0">
                <a:solidFill>
                  <a:schemeClr val="accent1"/>
                </a:solidFill>
              </a:rPr>
              <a:t>Data Types</a:t>
            </a:r>
            <a:endParaRPr lang="en-US" sz="2399" dirty="0"/>
          </a:p>
          <a:p>
            <a:endParaRPr lang="en-US" sz="2399" dirty="0"/>
          </a:p>
        </p:txBody>
      </p:sp>
      <p:sp>
        <p:nvSpPr>
          <p:cNvPr id="78" name="Title 19">
            <a:extLst>
              <a:ext uri="{FF2B5EF4-FFF2-40B4-BE49-F238E27FC236}">
                <a16:creationId xmlns:a16="http://schemas.microsoft.com/office/drawing/2014/main" id="{297B4C75-29BC-A441-9C71-FB4E602F588A}"/>
              </a:ext>
            </a:extLst>
          </p:cNvPr>
          <p:cNvSpPr>
            <a:spLocks noGrp="1"/>
          </p:cNvSpPr>
          <p:nvPr>
            <p:ph type="title"/>
          </p:nvPr>
        </p:nvSpPr>
        <p:spPr/>
        <p:txBody>
          <a:bodyPr>
            <a:normAutofit/>
          </a:bodyPr>
          <a:lstStyle/>
          <a:p>
            <a:r>
              <a:rPr lang="en-US" dirty="0"/>
              <a:t>Oracle Converged Database </a:t>
            </a:r>
            <a:r>
              <a:rPr lang="en-US" b="0" dirty="0"/>
              <a:t>- Enables Simplicity and Data Synergy</a:t>
            </a:r>
          </a:p>
        </p:txBody>
      </p:sp>
      <p:sp>
        <p:nvSpPr>
          <p:cNvPr id="149" name="Rectangle 148">
            <a:extLst>
              <a:ext uri="{FF2B5EF4-FFF2-40B4-BE49-F238E27FC236}">
                <a16:creationId xmlns:a16="http://schemas.microsoft.com/office/drawing/2014/main" id="{4A6D9583-D25D-B64C-9FBE-8114174C5753}"/>
              </a:ext>
            </a:extLst>
          </p:cNvPr>
          <p:cNvSpPr/>
          <p:nvPr/>
        </p:nvSpPr>
        <p:spPr>
          <a:xfrm>
            <a:off x="6989865" y="3189078"/>
            <a:ext cx="4985689" cy="1852260"/>
          </a:xfrm>
          <a:prstGeom prst="rect">
            <a:avLst/>
          </a:prstGeom>
          <a:solidFill>
            <a:schemeClr val="tx1">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p>
        </p:txBody>
      </p:sp>
      <p:sp>
        <p:nvSpPr>
          <p:cNvPr id="155" name="TextBox 154">
            <a:extLst>
              <a:ext uri="{FF2B5EF4-FFF2-40B4-BE49-F238E27FC236}">
                <a16:creationId xmlns:a16="http://schemas.microsoft.com/office/drawing/2014/main" id="{9818CF18-DB8F-0D48-80C5-9410CA0CCD36}"/>
              </a:ext>
            </a:extLst>
          </p:cNvPr>
          <p:cNvSpPr txBox="1"/>
          <p:nvPr/>
        </p:nvSpPr>
        <p:spPr>
          <a:xfrm>
            <a:off x="7770977" y="3345801"/>
            <a:ext cx="445699" cy="431078"/>
          </a:xfrm>
          <a:prstGeom prst="rect">
            <a:avLst/>
          </a:prstGeom>
          <a:noFill/>
        </p:spPr>
        <p:txBody>
          <a:bodyPr wrap="none" lIns="0" tIns="0" rIns="0" bIns="0" rtlCol="0">
            <a:noAutofit/>
          </a:bodyPr>
          <a:lstStyle/>
          <a:p>
            <a:pPr>
              <a:lnSpc>
                <a:spcPct val="90000"/>
              </a:lnSpc>
            </a:pPr>
            <a:endParaRPr lang="en-US" sz="1799" dirty="0"/>
          </a:p>
        </p:txBody>
      </p:sp>
      <p:sp>
        <p:nvSpPr>
          <p:cNvPr id="62" name="Rectangle 61">
            <a:extLst>
              <a:ext uri="{FF2B5EF4-FFF2-40B4-BE49-F238E27FC236}">
                <a16:creationId xmlns:a16="http://schemas.microsoft.com/office/drawing/2014/main" id="{8E1358DC-6113-0A48-8D07-E7467D6A9E86}"/>
              </a:ext>
            </a:extLst>
          </p:cNvPr>
          <p:cNvSpPr/>
          <p:nvPr/>
        </p:nvSpPr>
        <p:spPr>
          <a:xfrm>
            <a:off x="204871" y="3189078"/>
            <a:ext cx="3350666" cy="1852260"/>
          </a:xfrm>
          <a:prstGeom prst="rect">
            <a:avLst/>
          </a:prstGeom>
          <a:solidFill>
            <a:schemeClr val="tx1">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63" name="Rectangle 62">
            <a:extLst>
              <a:ext uri="{FF2B5EF4-FFF2-40B4-BE49-F238E27FC236}">
                <a16:creationId xmlns:a16="http://schemas.microsoft.com/office/drawing/2014/main" id="{385E2F83-AA4C-D144-843D-13A8A2330A29}"/>
              </a:ext>
            </a:extLst>
          </p:cNvPr>
          <p:cNvSpPr/>
          <p:nvPr/>
        </p:nvSpPr>
        <p:spPr>
          <a:xfrm>
            <a:off x="411830" y="3300922"/>
            <a:ext cx="1251616" cy="1379503"/>
          </a:xfrm>
          <a:prstGeom prst="rect">
            <a:avLst/>
          </a:prstGeom>
          <a:solidFill>
            <a:schemeClr val="bg1">
              <a:lumMod val="95000"/>
            </a:schemeClr>
          </a:solidFill>
          <a:ln w="12700">
            <a:solidFill>
              <a:schemeClr val="bg2">
                <a:lumMod val="10000"/>
              </a:schemeClr>
            </a:solidFill>
            <a:miter lim="800000"/>
          </a:ln>
          <a:effectLst/>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600" dirty="0"/>
          </a:p>
          <a:p>
            <a:pPr algn="ctr">
              <a:lnSpc>
                <a:spcPct val="90000"/>
              </a:lnSpc>
            </a:pPr>
            <a:r>
              <a:rPr lang="en-US" sz="1600" b="1" dirty="0">
                <a:solidFill>
                  <a:schemeClr val="tx1">
                    <a:lumMod val="50000"/>
                  </a:schemeClr>
                </a:solidFill>
              </a:rPr>
              <a:t>OLTP</a:t>
            </a:r>
          </a:p>
          <a:p>
            <a:pPr algn="ctr">
              <a:lnSpc>
                <a:spcPct val="90000"/>
              </a:lnSpc>
            </a:pPr>
            <a:endParaRPr lang="en-US" sz="1600" b="1" dirty="0"/>
          </a:p>
          <a:p>
            <a:pPr algn="ctr">
              <a:lnSpc>
                <a:spcPct val="90000"/>
              </a:lnSpc>
            </a:pPr>
            <a:endParaRPr lang="en-US" sz="1600" dirty="0"/>
          </a:p>
          <a:p>
            <a:pPr algn="ctr">
              <a:lnSpc>
                <a:spcPct val="90000"/>
              </a:lnSpc>
            </a:pPr>
            <a:endParaRPr lang="en-US" sz="1600" dirty="0"/>
          </a:p>
          <a:p>
            <a:pPr algn="ctr">
              <a:lnSpc>
                <a:spcPct val="90000"/>
              </a:lnSpc>
            </a:pPr>
            <a:endParaRPr lang="en-US" sz="1600" dirty="0"/>
          </a:p>
          <a:p>
            <a:pPr algn="ctr">
              <a:lnSpc>
                <a:spcPct val="90000"/>
              </a:lnSpc>
            </a:pPr>
            <a:endParaRPr lang="en-US" sz="1600" dirty="0"/>
          </a:p>
        </p:txBody>
      </p:sp>
      <p:sp>
        <p:nvSpPr>
          <p:cNvPr id="64" name="Rectangle 63">
            <a:extLst>
              <a:ext uri="{FF2B5EF4-FFF2-40B4-BE49-F238E27FC236}">
                <a16:creationId xmlns:a16="http://schemas.microsoft.com/office/drawing/2014/main" id="{E3E2A07E-E8CD-3948-9CDA-994379B2B345}"/>
              </a:ext>
            </a:extLst>
          </p:cNvPr>
          <p:cNvSpPr/>
          <p:nvPr/>
        </p:nvSpPr>
        <p:spPr>
          <a:xfrm>
            <a:off x="2106275" y="3299579"/>
            <a:ext cx="1186836" cy="1379503"/>
          </a:xfrm>
          <a:prstGeom prst="rect">
            <a:avLst/>
          </a:prstGeom>
          <a:solidFill>
            <a:schemeClr val="bg1">
              <a:lumMod val="95000"/>
            </a:schemeClr>
          </a:solidFill>
          <a:ln w="12700">
            <a:solidFill>
              <a:schemeClr val="tx1">
                <a:lumMod val="50000"/>
              </a:schemeClr>
            </a:solidFill>
            <a:miter lim="800000"/>
          </a:ln>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600" b="1" dirty="0">
                <a:solidFill>
                  <a:schemeClr val="tx1">
                    <a:lumMod val="50000"/>
                  </a:schemeClr>
                </a:solidFill>
              </a:rPr>
              <a:t>Analytics </a:t>
            </a:r>
          </a:p>
          <a:p>
            <a:pPr algn="ctr">
              <a:lnSpc>
                <a:spcPct val="90000"/>
              </a:lnSpc>
            </a:pPr>
            <a:endParaRPr lang="en-US" sz="1600" dirty="0"/>
          </a:p>
          <a:p>
            <a:pPr algn="ctr">
              <a:lnSpc>
                <a:spcPct val="90000"/>
              </a:lnSpc>
            </a:pPr>
            <a:endParaRPr lang="en-US" sz="1600" dirty="0"/>
          </a:p>
          <a:p>
            <a:pPr algn="ctr">
              <a:lnSpc>
                <a:spcPct val="90000"/>
              </a:lnSpc>
            </a:pPr>
            <a:endParaRPr lang="en-US" sz="1600" dirty="0"/>
          </a:p>
          <a:p>
            <a:pPr algn="ctr">
              <a:lnSpc>
                <a:spcPct val="90000"/>
              </a:lnSpc>
            </a:pPr>
            <a:endParaRPr lang="en-US" sz="1600" dirty="0"/>
          </a:p>
        </p:txBody>
      </p:sp>
      <p:cxnSp>
        <p:nvCxnSpPr>
          <p:cNvPr id="65" name="Straight Connector 64">
            <a:extLst>
              <a:ext uri="{FF2B5EF4-FFF2-40B4-BE49-F238E27FC236}">
                <a16:creationId xmlns:a16="http://schemas.microsoft.com/office/drawing/2014/main" id="{2F6A3651-C81B-3A46-9ADE-06C76D17265E}"/>
              </a:ext>
            </a:extLst>
          </p:cNvPr>
          <p:cNvCxnSpPr/>
          <p:nvPr/>
        </p:nvCxnSpPr>
        <p:spPr>
          <a:xfrm>
            <a:off x="6129185" y="3506959"/>
            <a:ext cx="89349" cy="82260"/>
          </a:xfrm>
          <a:prstGeom prst="line">
            <a:avLst/>
          </a:prstGeom>
          <a:ln w="38100" cmpd="sng">
            <a:noFill/>
            <a:miter lim="800000"/>
          </a:ln>
          <a:scene3d>
            <a:camera prst="perspectiveHeroicExtremeRightFacing" fov="0">
              <a:rot lat="0" lon="0" rev="0"/>
            </a:camera>
            <a:lightRig rig="threePt" dir="t"/>
          </a:scene3d>
          <a:sp3d/>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6DD8D7C-87B4-6B4B-8A92-FE0358D0779B}"/>
              </a:ext>
            </a:extLst>
          </p:cNvPr>
          <p:cNvSpPr txBox="1"/>
          <p:nvPr/>
        </p:nvSpPr>
        <p:spPr>
          <a:xfrm>
            <a:off x="411830" y="4718587"/>
            <a:ext cx="2861824" cy="291981"/>
          </a:xfrm>
          <a:prstGeom prst="rect">
            <a:avLst/>
          </a:prstGeom>
          <a:noFill/>
        </p:spPr>
        <p:txBody>
          <a:bodyPr wrap="none" lIns="0" tIns="0" rIns="0" bIns="0" rtlCol="0">
            <a:noAutofit/>
          </a:bodyPr>
          <a:lstStyle/>
          <a:p>
            <a:pPr algn="ctr">
              <a:lnSpc>
                <a:spcPct val="90000"/>
              </a:lnSpc>
            </a:pPr>
            <a:r>
              <a:rPr lang="en-US" sz="2399" dirty="0">
                <a:solidFill>
                  <a:schemeClr val="accent1"/>
                </a:solidFill>
                <a:latin typeface="Oracle Sans" panose="020B0503020204020204" pitchFamily="34" charset="0"/>
                <a:cs typeface="Oracle Sans" panose="020B0503020204020204" pitchFamily="34" charset="0"/>
              </a:rPr>
              <a:t>Traditional</a:t>
            </a:r>
            <a:endParaRPr lang="en-US" sz="1999" dirty="0">
              <a:solidFill>
                <a:schemeClr val="accent1"/>
              </a:solidFill>
              <a:latin typeface="Oracle Sans" panose="020B0503020204020204" pitchFamily="34" charset="0"/>
              <a:cs typeface="Oracle Sans" panose="020B0503020204020204" pitchFamily="34" charset="0"/>
            </a:endParaRPr>
          </a:p>
        </p:txBody>
      </p:sp>
      <p:grpSp>
        <p:nvGrpSpPr>
          <p:cNvPr id="72" name="Group 71">
            <a:extLst>
              <a:ext uri="{FF2B5EF4-FFF2-40B4-BE49-F238E27FC236}">
                <a16:creationId xmlns:a16="http://schemas.microsoft.com/office/drawing/2014/main" id="{FBD4ECDB-FF56-AA4E-8D54-2200FDDEA25C}"/>
              </a:ext>
            </a:extLst>
          </p:cNvPr>
          <p:cNvGrpSpPr/>
          <p:nvPr/>
        </p:nvGrpSpPr>
        <p:grpSpPr>
          <a:xfrm>
            <a:off x="2334858" y="3802702"/>
            <a:ext cx="666478" cy="691491"/>
            <a:chOff x="3532010" y="4834128"/>
            <a:chExt cx="666652" cy="691671"/>
          </a:xfrm>
        </p:grpSpPr>
        <p:sp>
          <p:nvSpPr>
            <p:cNvPr id="73" name="Rounded Rectangle 72">
              <a:extLst>
                <a:ext uri="{FF2B5EF4-FFF2-40B4-BE49-F238E27FC236}">
                  <a16:creationId xmlns:a16="http://schemas.microsoft.com/office/drawing/2014/main" id="{83DDFAAF-D1C3-D643-AD75-B2D90CF0E58C}"/>
                </a:ext>
              </a:extLst>
            </p:cNvPr>
            <p:cNvSpPr/>
            <p:nvPr/>
          </p:nvSpPr>
          <p:spPr>
            <a:xfrm>
              <a:off x="3532010" y="5139485"/>
              <a:ext cx="136288" cy="386314"/>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74" name="Rounded Rectangle 73">
              <a:extLst>
                <a:ext uri="{FF2B5EF4-FFF2-40B4-BE49-F238E27FC236}">
                  <a16:creationId xmlns:a16="http://schemas.microsoft.com/office/drawing/2014/main" id="{794A4A67-8FB0-4C40-BCC6-779AD63876BD}"/>
                </a:ext>
              </a:extLst>
            </p:cNvPr>
            <p:cNvSpPr/>
            <p:nvPr/>
          </p:nvSpPr>
          <p:spPr>
            <a:xfrm>
              <a:off x="3708798" y="4925801"/>
              <a:ext cx="136288" cy="599998"/>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sp>
          <p:nvSpPr>
            <p:cNvPr id="75" name="Rounded Rectangle 74">
              <a:extLst>
                <a:ext uri="{FF2B5EF4-FFF2-40B4-BE49-F238E27FC236}">
                  <a16:creationId xmlns:a16="http://schemas.microsoft.com/office/drawing/2014/main" id="{07AD095D-4003-B749-A1AA-028AD6BEA9AA}"/>
                </a:ext>
              </a:extLst>
            </p:cNvPr>
            <p:cNvSpPr/>
            <p:nvPr/>
          </p:nvSpPr>
          <p:spPr>
            <a:xfrm>
              <a:off x="3885586" y="4834128"/>
              <a:ext cx="136288" cy="691671"/>
            </a:xfrm>
            <a:prstGeom prst="roundRect">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dirty="0"/>
            </a:p>
          </p:txBody>
        </p:sp>
        <p:sp>
          <p:nvSpPr>
            <p:cNvPr id="76" name="Rounded Rectangle 75">
              <a:extLst>
                <a:ext uri="{FF2B5EF4-FFF2-40B4-BE49-F238E27FC236}">
                  <a16:creationId xmlns:a16="http://schemas.microsoft.com/office/drawing/2014/main" id="{6F404C43-01D2-F640-9520-DE07A21F5756}"/>
                </a:ext>
              </a:extLst>
            </p:cNvPr>
            <p:cNvSpPr/>
            <p:nvPr/>
          </p:nvSpPr>
          <p:spPr>
            <a:xfrm>
              <a:off x="4062374" y="4925801"/>
              <a:ext cx="136288" cy="599998"/>
            </a:xfrm>
            <a:prstGeom prst="roundRect">
              <a:avLst/>
            </a:prstGeom>
            <a:solidFill>
              <a:srgbClr val="314B5B"/>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p>
          </p:txBody>
        </p:sp>
      </p:grpSp>
      <p:pic>
        <p:nvPicPr>
          <p:cNvPr id="77" name="Picture 76">
            <a:extLst>
              <a:ext uri="{FF2B5EF4-FFF2-40B4-BE49-F238E27FC236}">
                <a16:creationId xmlns:a16="http://schemas.microsoft.com/office/drawing/2014/main" id="{46CC76C0-38DB-144A-B9C5-F7EA6EC3CE0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281" y="3558689"/>
            <a:ext cx="1229358" cy="1229358"/>
          </a:xfrm>
          <a:prstGeom prst="rect">
            <a:avLst/>
          </a:prstGeom>
        </p:spPr>
      </p:pic>
      <p:sp>
        <p:nvSpPr>
          <p:cNvPr id="59" name="Rectangle 58">
            <a:extLst>
              <a:ext uri="{FF2B5EF4-FFF2-40B4-BE49-F238E27FC236}">
                <a16:creationId xmlns:a16="http://schemas.microsoft.com/office/drawing/2014/main" id="{FE2CAF59-620B-F341-9E5F-DE0367FC0316}"/>
              </a:ext>
            </a:extLst>
          </p:cNvPr>
          <p:cNvSpPr/>
          <p:nvPr/>
        </p:nvSpPr>
        <p:spPr>
          <a:xfrm>
            <a:off x="8928671" y="3329976"/>
            <a:ext cx="1251616" cy="1391283"/>
          </a:xfrm>
          <a:prstGeom prst="rect">
            <a:avLst/>
          </a:prstGeom>
          <a:solidFill>
            <a:schemeClr val="bg1">
              <a:lumMod val="95000"/>
            </a:schemeClr>
          </a:solidFill>
          <a:ln w="12700">
            <a:solidFill>
              <a:schemeClr val="bg2">
                <a:lumMod val="10000"/>
              </a:schemeClr>
            </a:solidFill>
            <a:miter lim="800000"/>
          </a:ln>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Documents</a:t>
            </a: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p:txBody>
      </p:sp>
      <p:sp>
        <p:nvSpPr>
          <p:cNvPr id="79" name="Rectangle 78">
            <a:extLst>
              <a:ext uri="{FF2B5EF4-FFF2-40B4-BE49-F238E27FC236}">
                <a16:creationId xmlns:a16="http://schemas.microsoft.com/office/drawing/2014/main" id="{1534A8F2-2FE0-0C43-910C-2E7E30350BCE}"/>
              </a:ext>
            </a:extLst>
          </p:cNvPr>
          <p:cNvSpPr/>
          <p:nvPr/>
        </p:nvSpPr>
        <p:spPr>
          <a:xfrm>
            <a:off x="10586381" y="3332201"/>
            <a:ext cx="1258443" cy="1382631"/>
          </a:xfrm>
          <a:prstGeom prst="rect">
            <a:avLst/>
          </a:prstGeom>
          <a:solidFill>
            <a:schemeClr val="bg1">
              <a:lumMod val="95000"/>
            </a:schemeClr>
          </a:solidFill>
          <a:ln w="12700">
            <a:solidFill>
              <a:schemeClr val="bg2">
                <a:lumMod val="10000"/>
              </a:schemeClr>
            </a:solidFill>
            <a:miter lim="800000"/>
          </a:ln>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Graph, Spatial</a:t>
            </a:r>
          </a:p>
          <a:p>
            <a:pPr algn="ctr">
              <a:lnSpc>
                <a:spcPct val="90000"/>
              </a:lnSpc>
            </a:pPr>
            <a:endParaRPr lang="en-US" sz="1600" dirty="0">
              <a:solidFill>
                <a:schemeClr val="tx1">
                  <a:lumMod val="50000"/>
                </a:schemeClr>
              </a:solidFill>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p:txBody>
      </p:sp>
      <p:sp>
        <p:nvSpPr>
          <p:cNvPr id="80" name="Rectangle 79">
            <a:extLst>
              <a:ext uri="{FF2B5EF4-FFF2-40B4-BE49-F238E27FC236}">
                <a16:creationId xmlns:a16="http://schemas.microsoft.com/office/drawing/2014/main" id="{4CF03CBC-9596-9345-B87B-E71458CB1AA4}"/>
              </a:ext>
            </a:extLst>
          </p:cNvPr>
          <p:cNvSpPr/>
          <p:nvPr/>
        </p:nvSpPr>
        <p:spPr>
          <a:xfrm>
            <a:off x="7208574" y="3329977"/>
            <a:ext cx="1244461" cy="1384855"/>
          </a:xfrm>
          <a:prstGeom prst="rect">
            <a:avLst/>
          </a:prstGeom>
          <a:solidFill>
            <a:schemeClr val="bg1">
              <a:lumMod val="95000"/>
            </a:schemeClr>
          </a:solidFill>
          <a:ln w="12700">
            <a:solidFill>
              <a:schemeClr val="bg2">
                <a:lumMod val="10000"/>
              </a:schemeClr>
            </a:solidFill>
            <a:miter lim="800000"/>
          </a:ln>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Relational</a:t>
            </a: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p:txBody>
      </p:sp>
      <p:sp>
        <p:nvSpPr>
          <p:cNvPr id="81" name="TextBox 80">
            <a:extLst>
              <a:ext uri="{FF2B5EF4-FFF2-40B4-BE49-F238E27FC236}">
                <a16:creationId xmlns:a16="http://schemas.microsoft.com/office/drawing/2014/main" id="{79144686-F240-EE4E-B209-020976CAB891}"/>
              </a:ext>
            </a:extLst>
          </p:cNvPr>
          <p:cNvSpPr txBox="1"/>
          <p:nvPr/>
        </p:nvSpPr>
        <p:spPr>
          <a:xfrm>
            <a:off x="7206149" y="4718587"/>
            <a:ext cx="4638674" cy="290234"/>
          </a:xfrm>
          <a:prstGeom prst="rect">
            <a:avLst/>
          </a:prstGeom>
          <a:noFill/>
        </p:spPr>
        <p:txBody>
          <a:bodyPr wrap="none" lIns="0" tIns="0" rIns="0" bIns="0" rtlCol="0">
            <a:noAutofit/>
          </a:bodyPr>
          <a:lstStyle/>
          <a:p>
            <a:pPr algn="ctr">
              <a:lnSpc>
                <a:spcPct val="90000"/>
              </a:lnSpc>
            </a:pPr>
            <a:r>
              <a:rPr lang="en-US" sz="2399" dirty="0">
                <a:solidFill>
                  <a:schemeClr val="accent1"/>
                </a:solidFill>
                <a:latin typeface="Oracle Sans" panose="020B0503020204020204" pitchFamily="34" charset="0"/>
                <a:cs typeface="Oracle Sans" panose="020B0503020204020204" pitchFamily="34" charset="0"/>
              </a:rPr>
              <a:t>Structured and Unstructured</a:t>
            </a:r>
          </a:p>
        </p:txBody>
      </p:sp>
      <p:pic>
        <p:nvPicPr>
          <p:cNvPr id="82" name="Picture 81">
            <a:extLst>
              <a:ext uri="{FF2B5EF4-FFF2-40B4-BE49-F238E27FC236}">
                <a16:creationId xmlns:a16="http://schemas.microsoft.com/office/drawing/2014/main" id="{415D227B-0766-FD40-80B1-C2F9643667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31183" y="3598688"/>
            <a:ext cx="1244893" cy="1244893"/>
          </a:xfrm>
          <a:prstGeom prst="rect">
            <a:avLst/>
          </a:prstGeom>
        </p:spPr>
      </p:pic>
      <p:sp>
        <p:nvSpPr>
          <p:cNvPr id="83" name="Rectangle 82">
            <a:extLst>
              <a:ext uri="{FF2B5EF4-FFF2-40B4-BE49-F238E27FC236}">
                <a16:creationId xmlns:a16="http://schemas.microsoft.com/office/drawing/2014/main" id="{7E1D7D6A-39E3-724B-9892-FF9F4952D370}"/>
              </a:ext>
            </a:extLst>
          </p:cNvPr>
          <p:cNvSpPr/>
          <p:nvPr/>
        </p:nvSpPr>
        <p:spPr>
          <a:xfrm>
            <a:off x="3555539" y="3193889"/>
            <a:ext cx="3477915" cy="1847449"/>
          </a:xfrm>
          <a:prstGeom prst="rect">
            <a:avLst/>
          </a:prstGeom>
          <a:solidFill>
            <a:schemeClr val="tx1">
              <a:lumMod val="20000"/>
              <a:lumOff val="80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799">
              <a:latin typeface="Oracle Sans" panose="020B0503020204020204" pitchFamily="34" charset="0"/>
              <a:cs typeface="Oracle Sans" panose="020B0503020204020204" pitchFamily="34" charset="0"/>
            </a:endParaRPr>
          </a:p>
        </p:txBody>
      </p:sp>
      <p:sp>
        <p:nvSpPr>
          <p:cNvPr id="84" name="Rectangle 83">
            <a:extLst>
              <a:ext uri="{FF2B5EF4-FFF2-40B4-BE49-F238E27FC236}">
                <a16:creationId xmlns:a16="http://schemas.microsoft.com/office/drawing/2014/main" id="{A930CB1E-EE47-CD40-9E5F-91EAB81B5A0E}"/>
              </a:ext>
            </a:extLst>
          </p:cNvPr>
          <p:cNvSpPr/>
          <p:nvPr/>
        </p:nvSpPr>
        <p:spPr>
          <a:xfrm>
            <a:off x="5537032" y="3328504"/>
            <a:ext cx="1257843" cy="1379503"/>
          </a:xfrm>
          <a:prstGeom prst="rect">
            <a:avLst/>
          </a:prstGeom>
          <a:solidFill>
            <a:schemeClr val="bg1">
              <a:lumMod val="95000"/>
            </a:schemeClr>
          </a:solidFill>
          <a:ln w="12700">
            <a:solidFill>
              <a:schemeClr val="tx1">
                <a:lumMod val="50000"/>
              </a:schemeClr>
            </a:solidFill>
            <a:miter lim="800000"/>
          </a:ln>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600" dirty="0">
              <a:solidFill>
                <a:schemeClr val="tx1">
                  <a:lumMod val="50000"/>
                </a:schemeClr>
              </a:solidFill>
              <a:latin typeface="Oracle Sans" panose="020B0503020204020204" pitchFamily="34" charset="0"/>
              <a:cs typeface="Oracle Sans" panose="020B0503020204020204" pitchFamily="34" charset="0"/>
            </a:endParaRPr>
          </a:p>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ML, AI, R, Big Data</a:t>
            </a:r>
          </a:p>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 </a:t>
            </a: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p:txBody>
      </p:sp>
      <p:cxnSp>
        <p:nvCxnSpPr>
          <p:cNvPr id="88" name="Straight Connector 87">
            <a:extLst>
              <a:ext uri="{FF2B5EF4-FFF2-40B4-BE49-F238E27FC236}">
                <a16:creationId xmlns:a16="http://schemas.microsoft.com/office/drawing/2014/main" id="{3C1C08AF-2E0A-394E-9DED-21FF6072EF4D}"/>
              </a:ext>
            </a:extLst>
          </p:cNvPr>
          <p:cNvCxnSpPr/>
          <p:nvPr/>
        </p:nvCxnSpPr>
        <p:spPr>
          <a:xfrm>
            <a:off x="6129185" y="4174382"/>
            <a:ext cx="89349" cy="82260"/>
          </a:xfrm>
          <a:prstGeom prst="line">
            <a:avLst/>
          </a:prstGeom>
          <a:ln w="38100" cmpd="sng">
            <a:noFill/>
            <a:miter lim="800000"/>
          </a:ln>
          <a:scene3d>
            <a:camera prst="perspectiveHeroicExtremeRightFacing" fov="0">
              <a:rot lat="0" lon="0" rev="0"/>
            </a:camera>
            <a:lightRig rig="threePt" dir="t"/>
          </a:scene3d>
          <a:sp3d/>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8F4618E-3977-2B4D-BCFF-01EAEF9EAD5C}"/>
              </a:ext>
            </a:extLst>
          </p:cNvPr>
          <p:cNvSpPr txBox="1"/>
          <p:nvPr/>
        </p:nvSpPr>
        <p:spPr>
          <a:xfrm>
            <a:off x="4012858" y="3385468"/>
            <a:ext cx="914162" cy="914162"/>
          </a:xfrm>
          <a:prstGeom prst="rect">
            <a:avLst/>
          </a:prstGeom>
          <a:noFill/>
        </p:spPr>
        <p:txBody>
          <a:bodyPr wrap="none" lIns="0" tIns="0" rIns="0" bIns="0" rtlCol="0">
            <a:noAutofit/>
          </a:bodyPr>
          <a:lstStyle/>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Micro-Service</a:t>
            </a:r>
            <a:br>
              <a:rPr lang="en-US" sz="1600" dirty="0">
                <a:solidFill>
                  <a:schemeClr val="tx1">
                    <a:lumMod val="50000"/>
                  </a:schemeClr>
                </a:solidFill>
                <a:latin typeface="Oracle Sans" panose="020B0503020204020204" pitchFamily="34" charset="0"/>
                <a:cs typeface="Oracle Sans" panose="020B0503020204020204" pitchFamily="34" charset="0"/>
              </a:rPr>
            </a:br>
            <a:r>
              <a:rPr lang="en-US" sz="1600" dirty="0">
                <a:solidFill>
                  <a:schemeClr val="tx1">
                    <a:lumMod val="50000"/>
                  </a:schemeClr>
                </a:solidFill>
                <a:latin typeface="Oracle Sans" panose="020B0503020204020204" pitchFamily="34" charset="0"/>
                <a:cs typeface="Oracle Sans" panose="020B0503020204020204" pitchFamily="34" charset="0"/>
              </a:rPr>
              <a:t>IoT, Key-Value</a:t>
            </a:r>
          </a:p>
        </p:txBody>
      </p:sp>
      <p:sp>
        <p:nvSpPr>
          <p:cNvPr id="91" name="TextBox 90">
            <a:extLst>
              <a:ext uri="{FF2B5EF4-FFF2-40B4-BE49-F238E27FC236}">
                <a16:creationId xmlns:a16="http://schemas.microsoft.com/office/drawing/2014/main" id="{E96F4B00-C3FB-FE41-A756-74C403DFBE13}"/>
              </a:ext>
            </a:extLst>
          </p:cNvPr>
          <p:cNvSpPr txBox="1"/>
          <p:nvPr/>
        </p:nvSpPr>
        <p:spPr>
          <a:xfrm>
            <a:off x="3912024" y="4718587"/>
            <a:ext cx="2965332" cy="301362"/>
          </a:xfrm>
          <a:prstGeom prst="rect">
            <a:avLst/>
          </a:prstGeom>
          <a:noFill/>
        </p:spPr>
        <p:txBody>
          <a:bodyPr wrap="none" lIns="0" tIns="0" rIns="0" bIns="0" rtlCol="0">
            <a:noAutofit/>
          </a:bodyPr>
          <a:lstStyle/>
          <a:p>
            <a:pPr algn="ctr">
              <a:lnSpc>
                <a:spcPct val="90000"/>
              </a:lnSpc>
            </a:pPr>
            <a:r>
              <a:rPr lang="en-US" sz="2399" dirty="0">
                <a:solidFill>
                  <a:schemeClr val="accent1"/>
                </a:solidFill>
                <a:latin typeface="Oracle Sans" panose="020B0503020204020204" pitchFamily="34" charset="0"/>
                <a:cs typeface="Oracle Sans" panose="020B0503020204020204" pitchFamily="34" charset="0"/>
              </a:rPr>
              <a:t>Next Generation</a:t>
            </a:r>
          </a:p>
        </p:txBody>
      </p:sp>
      <p:sp>
        <p:nvSpPr>
          <p:cNvPr id="92" name="Rectangle 91">
            <a:extLst>
              <a:ext uri="{FF2B5EF4-FFF2-40B4-BE49-F238E27FC236}">
                <a16:creationId xmlns:a16="http://schemas.microsoft.com/office/drawing/2014/main" id="{4168531F-D544-9645-930C-D4974064C1B6}"/>
              </a:ext>
            </a:extLst>
          </p:cNvPr>
          <p:cNvSpPr/>
          <p:nvPr/>
        </p:nvSpPr>
        <p:spPr>
          <a:xfrm>
            <a:off x="3811640" y="3328504"/>
            <a:ext cx="1319298" cy="1379503"/>
          </a:xfrm>
          <a:prstGeom prst="rect">
            <a:avLst/>
          </a:prstGeom>
          <a:solidFill>
            <a:schemeClr val="bg1">
              <a:lumMod val="95000"/>
            </a:schemeClr>
          </a:solidFill>
          <a:ln w="12700">
            <a:solidFill>
              <a:schemeClr val="tx1">
                <a:lumMod val="50000"/>
              </a:schemeClr>
            </a:solidFill>
            <a:miter lim="800000"/>
          </a:ln>
          <a:scene3d>
            <a:camera prst="perspectiveHeroicExtremeRightFacing" fov="0">
              <a:rot lat="0" lon="0" rev="0"/>
            </a:camera>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8" rIns="0" bIns="45708" numCol="1" spcCol="0" rtlCol="0" fromWordArt="0" anchor="ctr" anchorCtr="0" forceAA="0" compatLnSpc="1">
            <a:prstTxWarp prst="textNoShape">
              <a:avLst/>
            </a:prstTxWarp>
            <a:noAutofit/>
          </a:bodyPr>
          <a:lstStyle/>
          <a:p>
            <a:pPr algn="ctr">
              <a:lnSpc>
                <a:spcPct val="90000"/>
              </a:lnSpc>
            </a:pPr>
            <a:r>
              <a:rPr lang="en-US" sz="1600" dirty="0">
                <a:solidFill>
                  <a:schemeClr val="tx1">
                    <a:lumMod val="50000"/>
                  </a:schemeClr>
                </a:solidFill>
                <a:latin typeface="Oracle Sans" panose="020B0503020204020204" pitchFamily="34" charset="0"/>
                <a:cs typeface="Oracle Sans" panose="020B0503020204020204" pitchFamily="34" charset="0"/>
              </a:rPr>
              <a:t>Microservices,</a:t>
            </a:r>
            <a:br>
              <a:rPr lang="en-US" sz="1600" dirty="0">
                <a:solidFill>
                  <a:schemeClr val="tx1">
                    <a:lumMod val="50000"/>
                  </a:schemeClr>
                </a:solidFill>
                <a:latin typeface="Oracle Sans" panose="020B0503020204020204" pitchFamily="34" charset="0"/>
                <a:cs typeface="Oracle Sans" panose="020B0503020204020204" pitchFamily="34" charset="0"/>
              </a:rPr>
            </a:br>
            <a:r>
              <a:rPr lang="en-US" sz="1600" dirty="0">
                <a:solidFill>
                  <a:schemeClr val="tx1">
                    <a:lumMod val="50000"/>
                  </a:schemeClr>
                </a:solidFill>
                <a:latin typeface="Oracle Sans" panose="020B0503020204020204" pitchFamily="34" charset="0"/>
                <a:cs typeface="Oracle Sans" panose="020B0503020204020204" pitchFamily="34" charset="0"/>
              </a:rPr>
              <a:t>IoT, Key-Value </a:t>
            </a: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a:p>
            <a:pPr algn="ctr">
              <a:lnSpc>
                <a:spcPct val="90000"/>
              </a:lnSpc>
            </a:pPr>
            <a:endParaRPr lang="en-US" sz="1600" dirty="0">
              <a:latin typeface="Oracle Sans" panose="020B0503020204020204" pitchFamily="34" charset="0"/>
              <a:cs typeface="Oracle Sans" panose="020B0503020204020204" pitchFamily="34" charset="0"/>
            </a:endParaRPr>
          </a:p>
        </p:txBody>
      </p:sp>
      <p:pic>
        <p:nvPicPr>
          <p:cNvPr id="93" name="Picture 92">
            <a:extLst>
              <a:ext uri="{FF2B5EF4-FFF2-40B4-BE49-F238E27FC236}">
                <a16:creationId xmlns:a16="http://schemas.microsoft.com/office/drawing/2014/main" id="{C533EBC8-006B-914C-89F6-197408D7309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07583" y="3681031"/>
            <a:ext cx="1116739" cy="1116739"/>
          </a:xfrm>
          <a:prstGeom prst="rect">
            <a:avLst/>
          </a:prstGeom>
        </p:spPr>
      </p:pic>
      <p:grpSp>
        <p:nvGrpSpPr>
          <p:cNvPr id="100" name="Group 99">
            <a:extLst>
              <a:ext uri="{FF2B5EF4-FFF2-40B4-BE49-F238E27FC236}">
                <a16:creationId xmlns:a16="http://schemas.microsoft.com/office/drawing/2014/main" id="{BA0FE09E-C37B-E34D-A92C-E4E3626840AB}"/>
              </a:ext>
            </a:extLst>
          </p:cNvPr>
          <p:cNvGrpSpPr/>
          <p:nvPr/>
        </p:nvGrpSpPr>
        <p:grpSpPr>
          <a:xfrm>
            <a:off x="10778452" y="3867339"/>
            <a:ext cx="919837" cy="612777"/>
            <a:chOff x="1934287" y="3710764"/>
            <a:chExt cx="1311068" cy="1058265"/>
          </a:xfrm>
        </p:grpSpPr>
        <p:cxnSp>
          <p:nvCxnSpPr>
            <p:cNvPr id="101" name="Straight Connector 100">
              <a:extLst>
                <a:ext uri="{FF2B5EF4-FFF2-40B4-BE49-F238E27FC236}">
                  <a16:creationId xmlns:a16="http://schemas.microsoft.com/office/drawing/2014/main" id="{DC5E28A4-A18F-D243-826F-2B1CF8A00DC5}"/>
                </a:ext>
              </a:extLst>
            </p:cNvPr>
            <p:cNvCxnSpPr>
              <a:cxnSpLocks/>
              <a:endCxn id="115" idx="6"/>
            </p:cNvCxnSpPr>
            <p:nvPr/>
          </p:nvCxnSpPr>
          <p:spPr>
            <a:xfrm flipH="1">
              <a:off x="2851914" y="4037049"/>
              <a:ext cx="210743" cy="96763"/>
            </a:xfrm>
            <a:prstGeom prst="line">
              <a:avLst/>
            </a:prstGeom>
            <a:noFill/>
            <a:ln w="38100" cap="flat" cmpd="sng" algn="ctr">
              <a:solidFill>
                <a:srgbClr val="FFFFFF">
                  <a:lumMod val="50000"/>
                </a:srgbClr>
              </a:solidFill>
              <a:prstDash val="solid"/>
              <a:miter lim="800000"/>
            </a:ln>
            <a:effectLst/>
          </p:spPr>
        </p:cxnSp>
        <p:grpSp>
          <p:nvGrpSpPr>
            <p:cNvPr id="102" name="Group 101">
              <a:extLst>
                <a:ext uri="{FF2B5EF4-FFF2-40B4-BE49-F238E27FC236}">
                  <a16:creationId xmlns:a16="http://schemas.microsoft.com/office/drawing/2014/main" id="{22655EF0-C593-5741-9D91-A8D757D1860D}"/>
                </a:ext>
              </a:extLst>
            </p:cNvPr>
            <p:cNvGrpSpPr/>
            <p:nvPr/>
          </p:nvGrpSpPr>
          <p:grpSpPr>
            <a:xfrm>
              <a:off x="1934287" y="3710764"/>
              <a:ext cx="1311068" cy="1058265"/>
              <a:chOff x="1934286" y="3710764"/>
              <a:chExt cx="2923182" cy="2126592"/>
            </a:xfrm>
          </p:grpSpPr>
          <p:cxnSp>
            <p:nvCxnSpPr>
              <p:cNvPr id="103" name="Straight Connector 102">
                <a:extLst>
                  <a:ext uri="{FF2B5EF4-FFF2-40B4-BE49-F238E27FC236}">
                    <a16:creationId xmlns:a16="http://schemas.microsoft.com/office/drawing/2014/main" id="{336B0BD5-FFD6-3D4F-BFAA-77C0B19265AD}"/>
                  </a:ext>
                </a:extLst>
              </p:cNvPr>
              <p:cNvCxnSpPr>
                <a:cxnSpLocks/>
              </p:cNvCxnSpPr>
              <p:nvPr/>
            </p:nvCxnSpPr>
            <p:spPr>
              <a:xfrm flipH="1" flipV="1">
                <a:off x="2593611" y="3951464"/>
                <a:ext cx="135014" cy="233354"/>
              </a:xfrm>
              <a:prstGeom prst="line">
                <a:avLst/>
              </a:prstGeom>
              <a:noFill/>
              <a:ln w="38100" cap="flat" cmpd="sng" algn="ctr">
                <a:solidFill>
                  <a:srgbClr val="FFFFFF">
                    <a:lumMod val="50000"/>
                  </a:srgbClr>
                </a:solidFill>
                <a:prstDash val="solid"/>
                <a:miter lim="800000"/>
              </a:ln>
              <a:effectLst/>
            </p:spPr>
          </p:cxnSp>
          <p:cxnSp>
            <p:nvCxnSpPr>
              <p:cNvPr id="104" name="Straight Connector 103">
                <a:extLst>
                  <a:ext uri="{FF2B5EF4-FFF2-40B4-BE49-F238E27FC236}">
                    <a16:creationId xmlns:a16="http://schemas.microsoft.com/office/drawing/2014/main" id="{6FF933D7-98E4-2841-B96E-488E01EBE3FF}"/>
                  </a:ext>
                </a:extLst>
              </p:cNvPr>
              <p:cNvCxnSpPr>
                <a:cxnSpLocks/>
                <a:stCxn id="117" idx="7"/>
              </p:cNvCxnSpPr>
              <p:nvPr/>
            </p:nvCxnSpPr>
            <p:spPr>
              <a:xfrm flipV="1">
                <a:off x="2285504" y="4466192"/>
                <a:ext cx="277087" cy="128364"/>
              </a:xfrm>
              <a:prstGeom prst="line">
                <a:avLst/>
              </a:prstGeom>
              <a:noFill/>
              <a:ln w="38100" cap="flat" cmpd="sng" algn="ctr">
                <a:solidFill>
                  <a:srgbClr val="FFFFFF">
                    <a:lumMod val="50000"/>
                  </a:srgbClr>
                </a:solidFill>
                <a:prstDash val="solid"/>
                <a:miter lim="800000"/>
              </a:ln>
              <a:effectLst/>
            </p:spPr>
          </p:cxnSp>
          <p:cxnSp>
            <p:nvCxnSpPr>
              <p:cNvPr id="105" name="Straight Connector 104">
                <a:extLst>
                  <a:ext uri="{FF2B5EF4-FFF2-40B4-BE49-F238E27FC236}">
                    <a16:creationId xmlns:a16="http://schemas.microsoft.com/office/drawing/2014/main" id="{F93D3DED-0484-9A48-AA57-96875D1CC7B6}"/>
                  </a:ext>
                </a:extLst>
              </p:cNvPr>
              <p:cNvCxnSpPr>
                <a:cxnSpLocks/>
                <a:stCxn id="116" idx="1"/>
              </p:cNvCxnSpPr>
              <p:nvPr/>
            </p:nvCxnSpPr>
            <p:spPr>
              <a:xfrm flipH="1" flipV="1">
                <a:off x="2950882" y="4641768"/>
                <a:ext cx="108130" cy="358412"/>
              </a:xfrm>
              <a:prstGeom prst="line">
                <a:avLst/>
              </a:prstGeom>
              <a:noFill/>
              <a:ln w="38100" cap="flat" cmpd="sng" algn="ctr">
                <a:solidFill>
                  <a:srgbClr val="FFFFFF">
                    <a:lumMod val="50000"/>
                  </a:srgbClr>
                </a:solidFill>
                <a:prstDash val="solid"/>
                <a:miter lim="800000"/>
              </a:ln>
              <a:effectLst/>
            </p:spPr>
          </p:cxnSp>
          <p:cxnSp>
            <p:nvCxnSpPr>
              <p:cNvPr id="106" name="Straight Connector 105">
                <a:extLst>
                  <a:ext uri="{FF2B5EF4-FFF2-40B4-BE49-F238E27FC236}">
                    <a16:creationId xmlns:a16="http://schemas.microsoft.com/office/drawing/2014/main" id="{7C2FF897-FAC7-CA49-ACB7-4A6030859BB8}"/>
                  </a:ext>
                </a:extLst>
              </p:cNvPr>
              <p:cNvCxnSpPr>
                <a:cxnSpLocks/>
              </p:cNvCxnSpPr>
              <p:nvPr/>
            </p:nvCxnSpPr>
            <p:spPr>
              <a:xfrm flipH="1" flipV="1">
                <a:off x="3118819" y="4466192"/>
                <a:ext cx="301582" cy="92741"/>
              </a:xfrm>
              <a:prstGeom prst="line">
                <a:avLst/>
              </a:prstGeom>
              <a:noFill/>
              <a:ln w="38100" cap="flat" cmpd="sng" algn="ctr">
                <a:solidFill>
                  <a:srgbClr val="FFFFFF">
                    <a:lumMod val="50000"/>
                  </a:srgbClr>
                </a:solidFill>
                <a:prstDash val="solid"/>
                <a:miter lim="800000"/>
              </a:ln>
              <a:effectLst/>
            </p:spPr>
          </p:cxnSp>
          <p:cxnSp>
            <p:nvCxnSpPr>
              <p:cNvPr id="107" name="Straight Connector 106">
                <a:extLst>
                  <a:ext uri="{FF2B5EF4-FFF2-40B4-BE49-F238E27FC236}">
                    <a16:creationId xmlns:a16="http://schemas.microsoft.com/office/drawing/2014/main" id="{68AE5EDB-C071-0A4B-B7E5-86F8141FB2C1}"/>
                  </a:ext>
                </a:extLst>
              </p:cNvPr>
              <p:cNvCxnSpPr>
                <a:cxnSpLocks/>
                <a:endCxn id="115" idx="5"/>
              </p:cNvCxnSpPr>
              <p:nvPr/>
            </p:nvCxnSpPr>
            <p:spPr>
              <a:xfrm flipH="1" flipV="1">
                <a:off x="3898848" y="4755331"/>
                <a:ext cx="536630" cy="139654"/>
              </a:xfrm>
              <a:prstGeom prst="line">
                <a:avLst/>
              </a:prstGeom>
              <a:noFill/>
              <a:ln w="38100" cap="flat" cmpd="sng" algn="ctr">
                <a:solidFill>
                  <a:srgbClr val="FFFFFF">
                    <a:lumMod val="50000"/>
                  </a:srgbClr>
                </a:solidFill>
                <a:prstDash val="solid"/>
                <a:miter lim="800000"/>
              </a:ln>
              <a:effectLst/>
            </p:spPr>
          </p:cxnSp>
          <p:cxnSp>
            <p:nvCxnSpPr>
              <p:cNvPr id="108" name="Straight Connector 107">
                <a:extLst>
                  <a:ext uri="{FF2B5EF4-FFF2-40B4-BE49-F238E27FC236}">
                    <a16:creationId xmlns:a16="http://schemas.microsoft.com/office/drawing/2014/main" id="{0B6E8F21-17A6-7E4B-9DEA-02F362080C25}"/>
                  </a:ext>
                </a:extLst>
              </p:cNvPr>
              <p:cNvCxnSpPr>
                <a:cxnSpLocks/>
              </p:cNvCxnSpPr>
              <p:nvPr/>
            </p:nvCxnSpPr>
            <p:spPr>
              <a:xfrm flipV="1">
                <a:off x="2835142" y="5407957"/>
                <a:ext cx="277023" cy="148272"/>
              </a:xfrm>
              <a:prstGeom prst="line">
                <a:avLst/>
              </a:prstGeom>
              <a:noFill/>
              <a:ln w="38100" cap="flat" cmpd="sng" algn="ctr">
                <a:solidFill>
                  <a:srgbClr val="FFFFFF">
                    <a:lumMod val="50000"/>
                  </a:srgbClr>
                </a:solidFill>
                <a:prstDash val="solid"/>
                <a:miter lim="800000"/>
              </a:ln>
              <a:effectLst/>
            </p:spPr>
          </p:cxnSp>
          <p:cxnSp>
            <p:nvCxnSpPr>
              <p:cNvPr id="109" name="Straight Connector 108">
                <a:extLst>
                  <a:ext uri="{FF2B5EF4-FFF2-40B4-BE49-F238E27FC236}">
                    <a16:creationId xmlns:a16="http://schemas.microsoft.com/office/drawing/2014/main" id="{CE7260B5-F1EC-674F-8E75-00D5F6C20AF6}"/>
                  </a:ext>
                </a:extLst>
              </p:cNvPr>
              <p:cNvCxnSpPr>
                <a:cxnSpLocks/>
                <a:stCxn id="115" idx="7"/>
              </p:cNvCxnSpPr>
              <p:nvPr/>
            </p:nvCxnSpPr>
            <p:spPr>
              <a:xfrm flipV="1">
                <a:off x="3898848" y="4157727"/>
                <a:ext cx="66271" cy="208708"/>
              </a:xfrm>
              <a:prstGeom prst="line">
                <a:avLst/>
              </a:prstGeom>
              <a:noFill/>
              <a:ln w="38100" cap="flat" cmpd="sng" algn="ctr">
                <a:solidFill>
                  <a:srgbClr val="FFFFFF">
                    <a:lumMod val="50000"/>
                  </a:srgbClr>
                </a:solidFill>
                <a:prstDash val="solid"/>
                <a:miter lim="800000"/>
              </a:ln>
              <a:effectLst/>
            </p:spPr>
          </p:cxnSp>
          <p:cxnSp>
            <p:nvCxnSpPr>
              <p:cNvPr id="110" name="Straight Connector 109">
                <a:extLst>
                  <a:ext uri="{FF2B5EF4-FFF2-40B4-BE49-F238E27FC236}">
                    <a16:creationId xmlns:a16="http://schemas.microsoft.com/office/drawing/2014/main" id="{FD09303A-4522-AF44-8191-2CA2E1FF7B2B}"/>
                  </a:ext>
                </a:extLst>
              </p:cNvPr>
              <p:cNvCxnSpPr>
                <a:cxnSpLocks/>
              </p:cNvCxnSpPr>
              <p:nvPr/>
            </p:nvCxnSpPr>
            <p:spPr>
              <a:xfrm>
                <a:off x="3533427" y="5302952"/>
                <a:ext cx="329971" cy="259742"/>
              </a:xfrm>
              <a:prstGeom prst="line">
                <a:avLst/>
              </a:prstGeom>
              <a:noFill/>
              <a:ln w="38100" cap="flat" cmpd="sng" algn="ctr">
                <a:solidFill>
                  <a:srgbClr val="FFFFFF">
                    <a:lumMod val="50000"/>
                  </a:srgbClr>
                </a:solidFill>
                <a:prstDash val="solid"/>
                <a:miter lim="800000"/>
              </a:ln>
              <a:effectLst/>
            </p:spPr>
          </p:cxnSp>
          <p:sp>
            <p:nvSpPr>
              <p:cNvPr id="111" name="Oval 110">
                <a:extLst>
                  <a:ext uri="{FF2B5EF4-FFF2-40B4-BE49-F238E27FC236}">
                    <a16:creationId xmlns:a16="http://schemas.microsoft.com/office/drawing/2014/main" id="{1EC8E606-5A07-4242-A217-8698D624F2F5}"/>
                  </a:ext>
                </a:extLst>
              </p:cNvPr>
              <p:cNvSpPr/>
              <p:nvPr/>
            </p:nvSpPr>
            <p:spPr>
              <a:xfrm>
                <a:off x="2554942" y="4105365"/>
                <a:ext cx="555812" cy="549982"/>
              </a:xfrm>
              <a:prstGeom prst="ellipse">
                <a:avLst/>
              </a:prstGeom>
              <a:solidFill>
                <a:srgbClr val="E05039"/>
              </a:solidFill>
              <a:ln w="12700" cap="flat" cmpd="sng" algn="ctr">
                <a:solidFill>
                  <a:srgbClr val="E0503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2" name="Oval 111">
                <a:extLst>
                  <a:ext uri="{FF2B5EF4-FFF2-40B4-BE49-F238E27FC236}">
                    <a16:creationId xmlns:a16="http://schemas.microsoft.com/office/drawing/2014/main" id="{6065913D-01B9-6641-91A4-8702DA75988E}"/>
                  </a:ext>
                </a:extLst>
              </p:cNvPr>
              <p:cNvSpPr/>
              <p:nvPr/>
            </p:nvSpPr>
            <p:spPr>
              <a:xfrm>
                <a:off x="2545976" y="5473053"/>
                <a:ext cx="286872" cy="281998"/>
              </a:xfrm>
              <a:prstGeom prst="ellipse">
                <a:avLst/>
              </a:prstGeom>
              <a:solidFill>
                <a:srgbClr val="E0E2E1">
                  <a:lumMod val="75000"/>
                </a:srgbClr>
              </a:solidFill>
              <a:ln w="1270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dirty="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3" name="Oval 112">
                <a:extLst>
                  <a:ext uri="{FF2B5EF4-FFF2-40B4-BE49-F238E27FC236}">
                    <a16:creationId xmlns:a16="http://schemas.microsoft.com/office/drawing/2014/main" id="{BD16913C-1167-FA4D-9E84-0D148131F3EA}"/>
                  </a:ext>
                </a:extLst>
              </p:cNvPr>
              <p:cNvSpPr/>
              <p:nvPr/>
            </p:nvSpPr>
            <p:spPr>
              <a:xfrm>
                <a:off x="2375646" y="3710764"/>
                <a:ext cx="286871" cy="281998"/>
              </a:xfrm>
              <a:prstGeom prst="ellipse">
                <a:avLst/>
              </a:prstGeom>
              <a:solidFill>
                <a:srgbClr val="E0E2E1">
                  <a:lumMod val="75000"/>
                </a:srgbClr>
              </a:solidFill>
              <a:ln w="1270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4" name="Oval 113">
                <a:extLst>
                  <a:ext uri="{FF2B5EF4-FFF2-40B4-BE49-F238E27FC236}">
                    <a16:creationId xmlns:a16="http://schemas.microsoft.com/office/drawing/2014/main" id="{CB1D34E2-2841-A341-9D36-AE492604E58E}"/>
                  </a:ext>
                </a:extLst>
              </p:cNvPr>
              <p:cNvSpPr/>
              <p:nvPr/>
            </p:nvSpPr>
            <p:spPr>
              <a:xfrm>
                <a:off x="4412747" y="4159690"/>
                <a:ext cx="286870" cy="281998"/>
              </a:xfrm>
              <a:prstGeom prst="ellipse">
                <a:avLst/>
              </a:prstGeom>
              <a:solidFill>
                <a:srgbClr val="E0E2E1">
                  <a:lumMod val="75000"/>
                </a:srgbClr>
              </a:solidFill>
              <a:ln w="12700" cap="flat" cmpd="sng" algn="ctr">
                <a:solidFill>
                  <a:srgbClr val="FFFFFF">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5" name="Oval 114">
                <a:extLst>
                  <a:ext uri="{FF2B5EF4-FFF2-40B4-BE49-F238E27FC236}">
                    <a16:creationId xmlns:a16="http://schemas.microsoft.com/office/drawing/2014/main" id="{29EA8935-6960-C144-AA3F-A1ACAE438B59}"/>
                  </a:ext>
                </a:extLst>
              </p:cNvPr>
              <p:cNvSpPr/>
              <p:nvPr/>
            </p:nvSpPr>
            <p:spPr>
              <a:xfrm>
                <a:off x="3424433" y="4285892"/>
                <a:ext cx="555812" cy="549982"/>
              </a:xfrm>
              <a:prstGeom prst="ellipse">
                <a:avLst/>
              </a:prstGeom>
              <a:solidFill>
                <a:srgbClr val="E05039"/>
              </a:solidFill>
              <a:ln w="12700" cap="flat" cmpd="sng" algn="ctr">
                <a:solidFill>
                  <a:srgbClr val="E0503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6" name="Oval 115">
                <a:extLst>
                  <a:ext uri="{FF2B5EF4-FFF2-40B4-BE49-F238E27FC236}">
                    <a16:creationId xmlns:a16="http://schemas.microsoft.com/office/drawing/2014/main" id="{D9BB7AEF-C8DA-E441-A51C-CF92E74B7983}"/>
                  </a:ext>
                </a:extLst>
              </p:cNvPr>
              <p:cNvSpPr/>
              <p:nvPr/>
            </p:nvSpPr>
            <p:spPr>
              <a:xfrm>
                <a:off x="2977615" y="4919637"/>
                <a:ext cx="555812" cy="549982"/>
              </a:xfrm>
              <a:prstGeom prst="ellipse">
                <a:avLst/>
              </a:prstGeom>
              <a:solidFill>
                <a:srgbClr val="E05039"/>
              </a:solidFill>
              <a:ln w="12700" cap="flat" cmpd="sng" algn="ctr">
                <a:solidFill>
                  <a:srgbClr val="E05039">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7" name="Oval 116">
                <a:extLst>
                  <a:ext uri="{FF2B5EF4-FFF2-40B4-BE49-F238E27FC236}">
                    <a16:creationId xmlns:a16="http://schemas.microsoft.com/office/drawing/2014/main" id="{B3FC94A4-3200-DB4D-AABB-586FB096CDF4}"/>
                  </a:ext>
                </a:extLst>
              </p:cNvPr>
              <p:cNvSpPr/>
              <p:nvPr/>
            </p:nvSpPr>
            <p:spPr>
              <a:xfrm>
                <a:off x="1934286" y="4538781"/>
                <a:ext cx="411477" cy="380856"/>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8" name="Oval 117">
                <a:extLst>
                  <a:ext uri="{FF2B5EF4-FFF2-40B4-BE49-F238E27FC236}">
                    <a16:creationId xmlns:a16="http://schemas.microsoft.com/office/drawing/2014/main" id="{1D92EAE7-FD78-A449-955D-A07CA8667AED}"/>
                  </a:ext>
                </a:extLst>
              </p:cNvPr>
              <p:cNvSpPr/>
              <p:nvPr/>
            </p:nvSpPr>
            <p:spPr>
              <a:xfrm>
                <a:off x="3755686" y="5456500"/>
                <a:ext cx="411477" cy="380856"/>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19" name="Oval 118">
                <a:extLst>
                  <a:ext uri="{FF2B5EF4-FFF2-40B4-BE49-F238E27FC236}">
                    <a16:creationId xmlns:a16="http://schemas.microsoft.com/office/drawing/2014/main" id="{D567F68A-EEDE-0843-9CEF-75F884506ACD}"/>
                  </a:ext>
                </a:extLst>
              </p:cNvPr>
              <p:cNvSpPr/>
              <p:nvPr/>
            </p:nvSpPr>
            <p:spPr>
              <a:xfrm>
                <a:off x="4445991" y="4790861"/>
                <a:ext cx="411477" cy="380856"/>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sp>
            <p:nvSpPr>
              <p:cNvPr id="120" name="Oval 119">
                <a:extLst>
                  <a:ext uri="{FF2B5EF4-FFF2-40B4-BE49-F238E27FC236}">
                    <a16:creationId xmlns:a16="http://schemas.microsoft.com/office/drawing/2014/main" id="{75D5979D-984C-0743-B25D-3119058695E4}"/>
                  </a:ext>
                </a:extLst>
              </p:cNvPr>
              <p:cNvSpPr/>
              <p:nvPr/>
            </p:nvSpPr>
            <p:spPr>
              <a:xfrm>
                <a:off x="3859086" y="3803962"/>
                <a:ext cx="411477" cy="380856"/>
              </a:xfrm>
              <a:prstGeom prst="ellipse">
                <a:avLst/>
              </a:prstGeom>
              <a:solidFill>
                <a:srgbClr val="6487A3">
                  <a:lumMod val="50000"/>
                </a:srgbClr>
              </a:solidFill>
              <a:ln w="12700" cap="flat" cmpd="sng" algn="ctr">
                <a:solidFill>
                  <a:srgbClr val="6487A3">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u="none" strike="noStrike" kern="0" cap="none" spc="0" normalizeH="0" baseline="0" noProof="0">
                  <a:ln>
                    <a:noFill/>
                  </a:ln>
                  <a:solidFill>
                    <a:srgbClr val="FFFFFF"/>
                  </a:solidFill>
                  <a:effectLst/>
                  <a:uLnTx/>
                  <a:uFillTx/>
                  <a:latin typeface="Oracle Sans" panose="020B0503020204020204" pitchFamily="34" charset="0"/>
                  <a:cs typeface="Oracle Sans" panose="020B0503020204020204" pitchFamily="34" charset="0"/>
                </a:endParaRPr>
              </a:p>
            </p:txBody>
          </p:sp>
        </p:grpSp>
      </p:grpSp>
      <p:sp>
        <p:nvSpPr>
          <p:cNvPr id="122" name="TextBox 121">
            <a:extLst>
              <a:ext uri="{FF2B5EF4-FFF2-40B4-BE49-F238E27FC236}">
                <a16:creationId xmlns:a16="http://schemas.microsoft.com/office/drawing/2014/main" id="{6149C6B2-691E-9146-978B-92ABDD9891D9}"/>
              </a:ext>
            </a:extLst>
          </p:cNvPr>
          <p:cNvSpPr txBox="1"/>
          <p:nvPr/>
        </p:nvSpPr>
        <p:spPr>
          <a:xfrm>
            <a:off x="7810896" y="4006145"/>
            <a:ext cx="409785" cy="409899"/>
          </a:xfrm>
          <a:prstGeom prst="rect">
            <a:avLst/>
          </a:prstGeom>
          <a:noFill/>
        </p:spPr>
        <p:txBody>
          <a:bodyPr wrap="none" lIns="0" tIns="0" rIns="0" bIns="0" rtlCol="0">
            <a:noAutofit/>
          </a:bodyPr>
          <a:lstStyle/>
          <a:p>
            <a:pPr>
              <a:lnSpc>
                <a:spcPct val="90000"/>
              </a:lnSpc>
            </a:pPr>
            <a:endParaRPr lang="en-US" sz="1200" dirty="0">
              <a:latin typeface="Oracle Sans" panose="020B0503020204020204" pitchFamily="34" charset="0"/>
              <a:cs typeface="Oracle Sans" panose="020B0503020204020204" pitchFamily="34" charset="0"/>
            </a:endParaRPr>
          </a:p>
        </p:txBody>
      </p:sp>
      <p:pic>
        <p:nvPicPr>
          <p:cNvPr id="123" name="Picture 122">
            <a:extLst>
              <a:ext uri="{FF2B5EF4-FFF2-40B4-BE49-F238E27FC236}">
                <a16:creationId xmlns:a16="http://schemas.microsoft.com/office/drawing/2014/main" id="{D7D85F14-3D4A-1840-B768-4A91881B311F}"/>
              </a:ext>
            </a:extLst>
          </p:cNvPr>
          <p:cNvPicPr>
            <a:picLocks noChangeAspect="1"/>
          </p:cNvPicPr>
          <p:nvPr/>
        </p:nvPicPr>
        <p:blipFill>
          <a:blip r:embed="rId6" cstate="screen">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a:ext>
            </a:extLst>
          </a:blip>
          <a:stretch>
            <a:fillRect/>
          </a:stretch>
        </p:blipFill>
        <p:spPr>
          <a:xfrm>
            <a:off x="7194168" y="3512557"/>
            <a:ext cx="1345267" cy="1391282"/>
          </a:xfrm>
          <a:prstGeom prst="rect">
            <a:avLst/>
          </a:prstGeom>
        </p:spPr>
      </p:pic>
      <p:grpSp>
        <p:nvGrpSpPr>
          <p:cNvPr id="124" name="Group 123">
            <a:extLst>
              <a:ext uri="{FF2B5EF4-FFF2-40B4-BE49-F238E27FC236}">
                <a16:creationId xmlns:a16="http://schemas.microsoft.com/office/drawing/2014/main" id="{B15FA414-27C2-6044-A153-2A6868ED7F59}"/>
              </a:ext>
            </a:extLst>
          </p:cNvPr>
          <p:cNvGrpSpPr/>
          <p:nvPr/>
        </p:nvGrpSpPr>
        <p:grpSpPr>
          <a:xfrm>
            <a:off x="7485535" y="3842685"/>
            <a:ext cx="591199" cy="538432"/>
            <a:chOff x="7439186" y="2236000"/>
            <a:chExt cx="643180" cy="566399"/>
          </a:xfrm>
        </p:grpSpPr>
        <p:sp>
          <p:nvSpPr>
            <p:cNvPr id="125" name="Rectangle 124">
              <a:extLst>
                <a:ext uri="{FF2B5EF4-FFF2-40B4-BE49-F238E27FC236}">
                  <a16:creationId xmlns:a16="http://schemas.microsoft.com/office/drawing/2014/main" id="{48FB2022-7DA3-BA44-9D0E-7F72442B3849}"/>
                </a:ext>
              </a:extLst>
            </p:cNvPr>
            <p:cNvSpPr/>
            <p:nvPr/>
          </p:nvSpPr>
          <p:spPr>
            <a:xfrm>
              <a:off x="7439186" y="2251498"/>
              <a:ext cx="643180" cy="535403"/>
            </a:xfrm>
            <a:prstGeom prst="rect">
              <a:avLst/>
            </a:prstGeom>
            <a:noFill/>
            <a:ln w="28575">
              <a:solidFill>
                <a:srgbClr val="314B5B"/>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endParaRPr lang="en-US" sz="1200">
                <a:latin typeface="Oracle Sans" panose="020B0503020204020204" pitchFamily="34" charset="0"/>
                <a:cs typeface="Oracle Sans" panose="020B0503020204020204" pitchFamily="34" charset="0"/>
              </a:endParaRPr>
            </a:p>
          </p:txBody>
        </p:sp>
        <p:cxnSp>
          <p:nvCxnSpPr>
            <p:cNvPr id="126" name="Straight Connector 125">
              <a:extLst>
                <a:ext uri="{FF2B5EF4-FFF2-40B4-BE49-F238E27FC236}">
                  <a16:creationId xmlns:a16="http://schemas.microsoft.com/office/drawing/2014/main" id="{F68E9A09-6DD6-4643-A3D3-BD00B95AE371}"/>
                </a:ext>
              </a:extLst>
            </p:cNvPr>
            <p:cNvCxnSpPr>
              <a:cxnSpLocks/>
            </p:cNvCxnSpPr>
            <p:nvPr/>
          </p:nvCxnSpPr>
          <p:spPr>
            <a:xfrm>
              <a:off x="7653674" y="2236000"/>
              <a:ext cx="0" cy="55865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975E2B4-4470-764C-A9F8-4F1F87C1C51D}"/>
                </a:ext>
              </a:extLst>
            </p:cNvPr>
            <p:cNvCxnSpPr>
              <a:cxnSpLocks/>
            </p:cNvCxnSpPr>
            <p:nvPr/>
          </p:nvCxnSpPr>
          <p:spPr>
            <a:xfrm>
              <a:off x="7868068" y="2243749"/>
              <a:ext cx="0" cy="55865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89A2BBD-05D9-474E-A894-ACC0235E06A8}"/>
                </a:ext>
              </a:extLst>
            </p:cNvPr>
            <p:cNvCxnSpPr>
              <a:cxnSpLocks/>
            </p:cNvCxnSpPr>
            <p:nvPr/>
          </p:nvCxnSpPr>
          <p:spPr>
            <a:xfrm flipH="1">
              <a:off x="7439186" y="2355940"/>
              <a:ext cx="643180" cy="0"/>
            </a:xfrm>
            <a:prstGeom prst="line">
              <a:avLst/>
            </a:prstGeom>
            <a:ln w="19050">
              <a:solidFill>
                <a:srgbClr val="314B5B"/>
              </a:solidFill>
              <a:miter lim="800000"/>
            </a:ln>
          </p:spPr>
          <p:style>
            <a:lnRef idx="1">
              <a:schemeClr val="accent1"/>
            </a:lnRef>
            <a:fillRef idx="0">
              <a:schemeClr val="accent1"/>
            </a:fillRef>
            <a:effectRef idx="0">
              <a:schemeClr val="accent1"/>
            </a:effectRef>
            <a:fontRef idx="minor">
              <a:schemeClr val="tx1"/>
            </a:fontRef>
          </p:style>
        </p:cxnSp>
      </p:grpSp>
      <p:pic>
        <p:nvPicPr>
          <p:cNvPr id="129" name="Picture 128">
            <a:extLst>
              <a:ext uri="{FF2B5EF4-FFF2-40B4-BE49-F238E27FC236}">
                <a16:creationId xmlns:a16="http://schemas.microsoft.com/office/drawing/2014/main" id="{B7BC7DC5-2A52-2349-9D4A-A7E3DEF72EE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85247" y="3644180"/>
            <a:ext cx="1162903" cy="1162903"/>
          </a:xfrm>
          <a:prstGeom prst="rect">
            <a:avLst/>
          </a:prstGeom>
        </p:spPr>
      </p:pic>
    </p:spTree>
    <p:extLst>
      <p:ext uri="{BB962C8B-B14F-4D97-AF65-F5344CB8AC3E}">
        <p14:creationId xmlns:p14="http://schemas.microsoft.com/office/powerpoint/2010/main" val="290699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endPar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endParaRPr>
          </a:p>
        </p:txBody>
      </p:sp>
      <p:sp>
        <p:nvSpPr>
          <p:cNvPr id="7" name="Text Placeholder 6">
            <a:extLst>
              <a:ext uri="{FF2B5EF4-FFF2-40B4-BE49-F238E27FC236}">
                <a16:creationId xmlns:a16="http://schemas.microsoft.com/office/drawing/2014/main" id="{DC839931-5ADA-CD4F-B82E-43E94E3100A0}"/>
              </a:ext>
            </a:extLst>
          </p:cNvPr>
          <p:cNvSpPr>
            <a:spLocks noGrp="1"/>
          </p:cNvSpPr>
          <p:nvPr>
            <p:ph type="body" sz="quarter" idx="10"/>
          </p:nvPr>
        </p:nvSpPr>
        <p:spPr/>
        <p:txBody>
          <a:bodyPr/>
          <a:lstStyle/>
          <a:p>
            <a:r>
              <a:rPr lang="en-US" dirty="0"/>
              <a:t>YCSB Get/Put (5m x 1.3kb docs) - </a:t>
            </a:r>
            <a:r>
              <a:rPr lang="en-US" b="0" dirty="0"/>
              <a:t>MongoDB</a:t>
            </a:r>
            <a:br>
              <a:rPr lang="en-US" b="0" dirty="0"/>
            </a:br>
            <a:r>
              <a:rPr lang="en-US" b="0" dirty="0"/>
              <a:t>Workload with small documents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3770471146"/>
              </p:ext>
            </p:extLst>
          </p:nvPr>
        </p:nvGraphicFramePr>
        <p:xfrm>
          <a:off x="391951" y="1825625"/>
          <a:ext cx="7713663" cy="4424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249190" y="3629043"/>
          <a:ext cx="3662549" cy="2707243"/>
        </p:xfrm>
        <a:graphic>
          <a:graphicData uri="http://schemas.openxmlformats.org/drawingml/2006/table">
            <a:tbl>
              <a:tblPr firstRow="1" bandRow="1">
                <a:tableStyleId>{5A111915-BE36-4E01-A7E5-04B1672EAD32}</a:tableStyleId>
              </a:tblPr>
              <a:tblGrid>
                <a:gridCol w="944213">
                  <a:extLst>
                    <a:ext uri="{9D8B030D-6E8A-4147-A177-3AD203B41FA5}">
                      <a16:colId xmlns:a16="http://schemas.microsoft.com/office/drawing/2014/main" val="987292869"/>
                    </a:ext>
                  </a:extLst>
                </a:gridCol>
                <a:gridCol w="1843150">
                  <a:extLst>
                    <a:ext uri="{9D8B030D-6E8A-4147-A177-3AD203B41FA5}">
                      <a16:colId xmlns:a16="http://schemas.microsoft.com/office/drawing/2014/main" val="2254634509"/>
                    </a:ext>
                  </a:extLst>
                </a:gridCol>
                <a:gridCol w="875186">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19c+</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MongoDB 4.0.10</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Server - VM.DenseIO2.16 (16 cores; Intel(R) Xeon(R) Platinum 8167M CPU @ 2.00GHz; L3 cache: 16MB; RAM: 240MB;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2x 12.8 TB of local </a:t>
                      </a:r>
                      <a:r>
                        <a:rPr lang="en-US" sz="1200" dirty="0" err="1">
                          <a:latin typeface="Oracle Sans Light" panose="020B0403020204020204" pitchFamily="34" charset="0"/>
                          <a:cs typeface="Oracle Sans Light" panose="020B0403020204020204" pitchFamily="34" charset="0"/>
                        </a:rPr>
                        <a:t>NVMe</a:t>
                      </a:r>
                      <a:r>
                        <a:rPr lang="en-US" sz="1200" dirty="0">
                          <a:latin typeface="Oracle Sans Light" panose="020B0403020204020204" pitchFamily="34" charset="0"/>
                          <a:cs typeface="Oracle Sans Light" panose="020B0403020204020204" pitchFamily="34" charset="0"/>
                        </a:rPr>
                        <a:t> SSD - Phoenix</a:t>
                      </a:r>
                    </a:p>
                  </a:txBody>
                  <a:tcPr/>
                </a:tc>
                <a:tc>
                  <a:txBody>
                    <a:bodyPr/>
                    <a:lstStyle/>
                    <a:p>
                      <a:r>
                        <a:rPr lang="en-US" sz="1200"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16 cores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120GB</a:t>
                      </a: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287037" y="1825625"/>
            <a:ext cx="3624702" cy="1614051"/>
          </a:xfrm>
          <a:prstGeom prst="rect">
            <a:avLst/>
          </a:prstGeom>
          <a:noFill/>
        </p:spPr>
        <p:txBody>
          <a:bodyPr wrap="non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Execute YCSB workloads until maximum </a:t>
            </a:r>
          </a:p>
          <a:p>
            <a:pPr lvl="0">
              <a:lnSpc>
                <a:spcPct val="90000"/>
              </a:lnSpc>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throughput reached</a:t>
            </a:r>
            <a:r>
              <a:rPr lang="en-US" sz="1100" dirty="0">
                <a:solidFill>
                  <a:srgbClr val="4E3629"/>
                </a:solidFill>
                <a:latin typeface="Oracle Sans Light" panose="020B0403020204020204" pitchFamily="34" charset="0"/>
                <a:cs typeface="Oracle Sans Light" panose="020B0403020204020204" pitchFamily="34" charset="0"/>
              </a:rPr>
              <a:t>. YCSB consists of a set of documents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and the workload inserts, reads, updates a single document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based on a unique id. </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Both client and server on Phoenix Compute.</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DB 19c+ - Oracle DB 19c with format OSON</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MongoDB 4.0.10 – with default snappy compression</a:t>
            </a:r>
            <a:endParaRPr lang="en-US" sz="1100" dirty="0"/>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workload</a:t>
            </a:r>
            <a:r>
              <a:rPr lang="en-US" sz="1100" b="1"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hlinkClick r:id="rId4"/>
              </a:rPr>
              <a:t>https://github.com/brianfrankcooper/YCSB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sp>
        <p:nvSpPr>
          <p:cNvPr id="4" name="Rounded Rectangle 3">
            <a:extLst>
              <a:ext uri="{FF2B5EF4-FFF2-40B4-BE49-F238E27FC236}">
                <a16:creationId xmlns:a16="http://schemas.microsoft.com/office/drawing/2014/main" id="{AAF32A3D-3F42-6A47-ADCD-3465C27AF67F}"/>
              </a:ext>
            </a:extLst>
          </p:cNvPr>
          <p:cNvSpPr/>
          <p:nvPr/>
        </p:nvSpPr>
        <p:spPr>
          <a:xfrm>
            <a:off x="5933221" y="6180464"/>
            <a:ext cx="2172393"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a:t>
            </a:r>
            <a:r>
              <a:rPr lang="en-US" sz="1400" dirty="0" err="1"/>
              <a:t>gmean</a:t>
            </a:r>
            <a:r>
              <a:rPr lang="en-US" sz="1400" dirty="0"/>
              <a:t> </a:t>
            </a:r>
            <a:r>
              <a:rPr lang="en-US" sz="1400" b="1" u="sng" dirty="0"/>
              <a:t>1.3x</a:t>
            </a:r>
            <a:r>
              <a:rPr lang="en-US" sz="1400" dirty="0"/>
              <a:t> better</a:t>
            </a:r>
          </a:p>
          <a:p>
            <a:r>
              <a:rPr lang="en-US" sz="1400" dirty="0"/>
              <a:t>(get/put small docs) </a:t>
            </a:r>
          </a:p>
        </p:txBody>
      </p:sp>
      <p:sp>
        <p:nvSpPr>
          <p:cNvPr id="9" name="TextBox 8">
            <a:extLst>
              <a:ext uri="{FF2B5EF4-FFF2-40B4-BE49-F238E27FC236}">
                <a16:creationId xmlns:a16="http://schemas.microsoft.com/office/drawing/2014/main" id="{B1B2388D-DF02-AD4D-AE17-5588027554B4}"/>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132652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9C9AC90B-97C3-0443-A65B-1ADA1776821F}"/>
              </a:ext>
            </a:extLst>
          </p:cNvPr>
          <p:cNvSpPr>
            <a:spLocks noGrp="1"/>
          </p:cNvSpPr>
          <p:nvPr>
            <p:ph type="body" sz="quarter" idx="10"/>
          </p:nvPr>
        </p:nvSpPr>
        <p:spPr/>
        <p:txBody>
          <a:bodyPr/>
          <a:lstStyle/>
          <a:p>
            <a:r>
              <a:rPr lang="en-US" dirty="0"/>
              <a:t>Customer1 Get/Put (720k x 92kb docs) – </a:t>
            </a:r>
            <a:r>
              <a:rPr lang="en-US" b="0" dirty="0"/>
              <a:t>MongoDB</a:t>
            </a:r>
            <a:br>
              <a:rPr lang="en-US" b="0" dirty="0"/>
            </a:br>
            <a:r>
              <a:rPr lang="en-US" b="0" dirty="0"/>
              <a:t>Workload with large documents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464425234"/>
              </p:ext>
            </p:extLst>
          </p:nvPr>
        </p:nvGraphicFramePr>
        <p:xfrm>
          <a:off x="2933826" y="1708525"/>
          <a:ext cx="5229225" cy="45593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9391B833-2D8E-8C40-85F9-9C84A6C22853}"/>
              </a:ext>
            </a:extLst>
          </p:cNvPr>
          <p:cNvSpPr txBox="1"/>
          <p:nvPr/>
        </p:nvSpPr>
        <p:spPr>
          <a:xfrm>
            <a:off x="8287037" y="1825625"/>
            <a:ext cx="3624702" cy="2003423"/>
          </a:xfrm>
          <a:prstGeom prst="rect">
            <a:avLst/>
          </a:prstGeom>
          <a:noFill/>
        </p:spPr>
        <p:txBody>
          <a:bodyPr wrap="non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Execute Customer1 get/put workloads until </a:t>
            </a: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maximum throughput reached</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Both client and server on Phoenix Compute.</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DB 19c+ - Oracle DB 19c with format OSON</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MongoDB 4.0.10 – with default snappy compression</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Explanation of performance difference:</a:t>
            </a:r>
            <a:r>
              <a:rPr lang="en-US" sz="1100" dirty="0">
                <a:solidFill>
                  <a:srgbClr val="4E3629"/>
                </a:solidFill>
                <a:latin typeface="Oracle Sans Light" panose="020B0403020204020204" pitchFamily="34" charset="0"/>
                <a:cs typeface="Oracle Sans Light" panose="020B0403020204020204" pitchFamily="34" charset="0"/>
              </a:rPr>
              <a:t>  OSON shows better</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Compression for the data in this workload which leads to</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Faster gets/puts. </a:t>
            </a:r>
            <a:endParaRPr lang="en-US" sz="1100" dirty="0"/>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workload</a:t>
            </a:r>
            <a:r>
              <a:rPr lang="en-US" sz="1100" b="1"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Customer1 test suite</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graphicFrame>
        <p:nvGraphicFramePr>
          <p:cNvPr id="9" name="Table 8">
            <a:extLst>
              <a:ext uri="{FF2B5EF4-FFF2-40B4-BE49-F238E27FC236}">
                <a16:creationId xmlns:a16="http://schemas.microsoft.com/office/drawing/2014/main" id="{DC9D9FDF-5F7D-074C-8589-167264F24E01}"/>
              </a:ext>
            </a:extLst>
          </p:cNvPr>
          <p:cNvGraphicFramePr>
            <a:graphicFrameLocks noGrp="1"/>
          </p:cNvGraphicFramePr>
          <p:nvPr/>
        </p:nvGraphicFramePr>
        <p:xfrm>
          <a:off x="8287037" y="4025004"/>
          <a:ext cx="3624701" cy="2225354"/>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348352">
                  <a:extLst>
                    <a:ext uri="{9D8B030D-6E8A-4147-A177-3AD203B41FA5}">
                      <a16:colId xmlns:a16="http://schemas.microsoft.com/office/drawing/2014/main" val="2254634509"/>
                    </a:ext>
                  </a:extLst>
                </a:gridCol>
                <a:gridCol w="134189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19c+</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MongoDB 4.0.10</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Server – Phoenix, VM.DenseIO2.16, 8ocpus</a:t>
                      </a:r>
                    </a:p>
                  </a:txBody>
                  <a:tcPr/>
                </a:tc>
                <a:tc>
                  <a:txBody>
                    <a:bodyPr/>
                    <a:lstStyle/>
                    <a:p>
                      <a:r>
                        <a:rPr lang="en-US" sz="1200"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16 cores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120GB</a:t>
                      </a: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341746251"/>
                  </a:ext>
                </a:extLst>
              </a:tr>
            </a:tbl>
          </a:graphicData>
        </a:graphic>
      </p:graphicFrame>
      <p:sp>
        <p:nvSpPr>
          <p:cNvPr id="11" name="Rounded Rectangle 10">
            <a:extLst>
              <a:ext uri="{FF2B5EF4-FFF2-40B4-BE49-F238E27FC236}">
                <a16:creationId xmlns:a16="http://schemas.microsoft.com/office/drawing/2014/main" id="{060234C6-25BB-5040-B22B-E63488810F00}"/>
              </a:ext>
            </a:extLst>
          </p:cNvPr>
          <p:cNvSpPr/>
          <p:nvPr/>
        </p:nvSpPr>
        <p:spPr>
          <a:xfrm>
            <a:off x="5642875" y="6202566"/>
            <a:ext cx="2520176"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a:t>
            </a:r>
            <a:r>
              <a:rPr lang="en-US" sz="1400" dirty="0" err="1"/>
              <a:t>gmean</a:t>
            </a:r>
            <a:r>
              <a:rPr lang="en-US" sz="1400" dirty="0"/>
              <a:t> </a:t>
            </a:r>
            <a:r>
              <a:rPr lang="en-US" sz="1400" b="1" u="sng" dirty="0"/>
              <a:t>2.1x</a:t>
            </a:r>
            <a:r>
              <a:rPr lang="en-US" sz="1400" dirty="0"/>
              <a:t> better</a:t>
            </a:r>
          </a:p>
          <a:p>
            <a:r>
              <a:rPr lang="en-US" sz="1400" dirty="0"/>
              <a:t>(get/put large docs) </a:t>
            </a:r>
          </a:p>
        </p:txBody>
      </p:sp>
      <p:graphicFrame>
        <p:nvGraphicFramePr>
          <p:cNvPr id="10" name="Content Placeholder 4">
            <a:extLst>
              <a:ext uri="{FF2B5EF4-FFF2-40B4-BE49-F238E27FC236}">
                <a16:creationId xmlns:a16="http://schemas.microsoft.com/office/drawing/2014/main" id="{E1AF6D90-CD1F-D841-B11E-56D63A7C7B8F}"/>
              </a:ext>
            </a:extLst>
          </p:cNvPr>
          <p:cNvGraphicFramePr>
            <a:graphicFrameLocks/>
          </p:cNvGraphicFramePr>
          <p:nvPr>
            <p:extLst>
              <p:ext uri="{D42A27DB-BD31-4B8C-83A1-F6EECF244321}">
                <p14:modId xmlns:p14="http://schemas.microsoft.com/office/powerpoint/2010/main" val="382188317"/>
              </p:ext>
            </p:extLst>
          </p:nvPr>
        </p:nvGraphicFramePr>
        <p:xfrm>
          <a:off x="520263" y="1725686"/>
          <a:ext cx="2289577" cy="4559671"/>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70BA4337-80BB-E94E-9494-03872605B724}"/>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289167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3C7CE18F-F5DB-0C4B-AD9B-69EAF2C7998A}"/>
              </a:ext>
            </a:extLst>
          </p:cNvPr>
          <p:cNvGraphicFramePr>
            <a:graphicFrameLocks/>
          </p:cNvGraphicFramePr>
          <p:nvPr/>
        </p:nvGraphicFramePr>
        <p:xfrm>
          <a:off x="3833446" y="1825624"/>
          <a:ext cx="4091354" cy="442062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0A91608C-D74E-6349-AE94-0308C4D1C597}"/>
              </a:ext>
            </a:extLst>
          </p:cNvPr>
          <p:cNvSpPr>
            <a:spLocks noGrp="1"/>
          </p:cNvSpPr>
          <p:nvPr>
            <p:ph type="body" sz="quarter" idx="10"/>
          </p:nvPr>
        </p:nvSpPr>
        <p:spPr/>
        <p:txBody>
          <a:bodyPr/>
          <a:lstStyle/>
          <a:p>
            <a:r>
              <a:rPr lang="en-US" dirty="0"/>
              <a:t>YCSB-JSON Queries, DML (20m x 1kb docs) – </a:t>
            </a:r>
            <a:r>
              <a:rPr lang="en-US" b="0" dirty="0"/>
              <a:t>MongoDB</a:t>
            </a:r>
            <a:br>
              <a:rPr lang="en-US" b="0" dirty="0"/>
            </a:br>
            <a:r>
              <a:rPr lang="en-US" b="0" dirty="0"/>
              <a:t>Out-of-box performance with Primary Key index only</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1614256919"/>
              </p:ext>
            </p:extLst>
          </p:nvPr>
        </p:nvGraphicFramePr>
        <p:xfrm>
          <a:off x="932301" y="1825065"/>
          <a:ext cx="2806700" cy="44211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113690" y="4069329"/>
          <a:ext cx="3659408" cy="2423546"/>
        </p:xfrm>
        <a:graphic>
          <a:graphicData uri="http://schemas.openxmlformats.org/drawingml/2006/table">
            <a:tbl>
              <a:tblPr firstRow="1" bandRow="1">
                <a:tableStyleId>{5A111915-BE36-4E01-A7E5-04B1672EAD32}</a:tableStyleId>
              </a:tblPr>
              <a:tblGrid>
                <a:gridCol w="1141641">
                  <a:extLst>
                    <a:ext uri="{9D8B030D-6E8A-4147-A177-3AD203B41FA5}">
                      <a16:colId xmlns:a16="http://schemas.microsoft.com/office/drawing/2014/main" val="987292869"/>
                    </a:ext>
                  </a:extLst>
                </a:gridCol>
                <a:gridCol w="1566683">
                  <a:extLst>
                    <a:ext uri="{9D8B030D-6E8A-4147-A177-3AD203B41FA5}">
                      <a16:colId xmlns:a16="http://schemas.microsoft.com/office/drawing/2014/main" val="2254634509"/>
                    </a:ext>
                  </a:extLst>
                </a:gridCol>
                <a:gridCol w="951084">
                  <a:extLst>
                    <a:ext uri="{9D8B030D-6E8A-4147-A177-3AD203B41FA5}">
                      <a16:colId xmlns:a16="http://schemas.microsoft.com/office/drawing/2014/main" val="3063076483"/>
                    </a:ext>
                  </a:extLst>
                </a:gridCol>
              </a:tblGrid>
              <a:tr h="202374">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19c+ </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MongoDB 4.0.9</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202374">
                <a:tc>
                  <a:txBody>
                    <a:bodyPr/>
                    <a:lstStyle/>
                    <a:p>
                      <a:r>
                        <a:rPr lang="en-US" sz="1200" b="1" dirty="0">
                          <a:latin typeface="Oracle Sans Light" panose="020B0403020204020204" pitchFamily="34" charset="0"/>
                          <a:cs typeface="Oracle Sans Light" panose="020B0403020204020204" pitchFamily="34" charset="0"/>
                        </a:rPr>
                        <a:t>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½ X7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(each cell is 2x Xeon Silver 4114 CPU @ 2.20GHz, 10 cores, 2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=40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1024k L2, 13M L3, 187Gb RAM)</a:t>
                      </a:r>
                    </a:p>
                  </a:txBody>
                  <a:tcPr/>
                </a:tc>
                <a:tc>
                  <a:txBody>
                    <a:bodyPr/>
                    <a:lstStyle/>
                    <a:p>
                      <a:r>
                        <a:rPr lang="en-US" sz="1200" b="0" i="0" kern="1200" dirty="0">
                          <a:solidFill>
                            <a:schemeClr val="tx1"/>
                          </a:solidFill>
                          <a:effectLst/>
                          <a:latin typeface="Oracle Sans Light" panose="020B0403020204020204" pitchFamily="34" charset="0"/>
                          <a:ea typeface="+mn-ea"/>
                          <a:cs typeface="Oracle Sans Light" panose="020B0403020204020204" pitchFamily="34" charset="0"/>
                        </a:rPr>
                        <a:t>Same</a:t>
                      </a:r>
                      <a:endParaRPr lang="en-US" sz="1200"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501810644"/>
                  </a:ext>
                </a:extLst>
              </a:tr>
              <a:tr h="320426">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16 cores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982012282"/>
                  </a:ext>
                </a:extLst>
              </a:tr>
              <a:tr h="202374">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115GB</a:t>
                      </a:r>
                    </a:p>
                  </a:txBody>
                  <a:tcPr/>
                </a:tc>
                <a:tc>
                  <a:txBody>
                    <a:bodyPr/>
                    <a:lstStyle/>
                    <a:p>
                      <a:r>
                        <a:rPr lang="en-US" sz="1200" b="1" dirty="0">
                          <a:latin typeface="Oracle Sans Light" panose="020B0403020204020204" pitchFamily="34" charset="0"/>
                          <a:cs typeface="Oracle Sans Light" panose="020B0403020204020204" pitchFamily="34" charset="0"/>
                        </a:rPr>
                        <a:t>100 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113690" y="1844179"/>
            <a:ext cx="3659408" cy="2140357"/>
          </a:xfrm>
          <a:prstGeom prst="rect">
            <a:avLst/>
          </a:prstGeom>
          <a:noFill/>
        </p:spPr>
        <p:txBody>
          <a:bodyPr wrap="none" lIns="0" tIns="0" rIns="0" bIns="0" rtlCol="0">
            <a:noAutofit/>
          </a:bodyPr>
          <a:lstStyle/>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r>
              <a:rPr lang="en-US" sz="1100" dirty="0">
                <a:solidFill>
                  <a:srgbClr val="4E3629"/>
                </a:solidFill>
                <a:latin typeface="Oracle Sans Light" panose="020B0403020204020204" pitchFamily="34" charset="0"/>
                <a:cs typeface="Oracle Sans Light" panose="020B0403020204020204" pitchFamily="34" charset="0"/>
              </a:rPr>
              <a:t>200 clients executing , 240k ops/minute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(36k/min insert, 72k/min update, 36k/min delete,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96k/min read , 12/min EYCSB queries), 1 hour test</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DB 19c+ - Oracle DB 19c with format OSON</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MongoDB 4.0.9 – with default snappy compression</a:t>
            </a: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Explanation of performance difference:</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Oracle uses PQ in single node and faster scan over OSON</a:t>
            </a: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YCSB-JSON </a:t>
            </a:r>
            <a:r>
              <a:rPr kumimoji="0" lang="en-US" sz="1100" b="1" i="0" u="none" strike="noStrike" kern="1200" cap="none" spc="0" normalizeH="0" baseline="0" noProof="0" dirty="0" err="1">
                <a:ln>
                  <a:noFill/>
                </a:ln>
                <a:solidFill>
                  <a:srgbClr val="4E3629"/>
                </a:solidFill>
                <a:effectLst/>
                <a:uLnTx/>
                <a:uFillTx/>
                <a:latin typeface="Oracle Sans Light" panose="020B0403020204020204" pitchFamily="34" charset="0"/>
                <a:ea typeface="+mn-ea"/>
                <a:cs typeface="Oracle Sans Light" panose="020B0403020204020204" pitchFamily="34" charset="0"/>
              </a:rPr>
              <a:t>queriess</a:t>
            </a: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a:t>
            </a:r>
            <a:b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br>
            <a: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hlinkClick r:id="" action="ppaction://noaction"/>
              </a:rPr>
              <a:t>https://blog.couchbase.com/</a:t>
            </a: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hlinkClick r:id="" action="ppaction://noaction"/>
              </a:rPr>
              <a:t>ycsb-json-benchmarking-json-databases-by-extending-ycsb</a:t>
            </a:r>
            <a:endPar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p:txBody>
      </p:sp>
      <p:sp>
        <p:nvSpPr>
          <p:cNvPr id="10" name="Rounded Rectangle 9">
            <a:extLst>
              <a:ext uri="{FF2B5EF4-FFF2-40B4-BE49-F238E27FC236}">
                <a16:creationId xmlns:a16="http://schemas.microsoft.com/office/drawing/2014/main" id="{5BB3CA96-B19A-2C4D-AFFD-D89947F400F5}"/>
              </a:ext>
            </a:extLst>
          </p:cNvPr>
          <p:cNvSpPr/>
          <p:nvPr/>
        </p:nvSpPr>
        <p:spPr>
          <a:xfrm>
            <a:off x="5132440" y="6278386"/>
            <a:ext cx="2850976"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Query </a:t>
            </a:r>
            <a:r>
              <a:rPr lang="en-US" sz="1400" dirty="0" err="1"/>
              <a:t>gmean</a:t>
            </a:r>
            <a:r>
              <a:rPr lang="en-US" sz="1400" dirty="0"/>
              <a:t> </a:t>
            </a:r>
            <a:r>
              <a:rPr lang="en-US" sz="1400" b="1" u="sng" dirty="0"/>
              <a:t>2.7x</a:t>
            </a:r>
            <a:r>
              <a:rPr lang="en-US" sz="1400" dirty="0"/>
              <a:t> better</a:t>
            </a:r>
          </a:p>
          <a:p>
            <a:r>
              <a:rPr lang="en-US" sz="1400" dirty="0"/>
              <a:t>(no indexes, full table scans) </a:t>
            </a:r>
          </a:p>
        </p:txBody>
      </p:sp>
      <p:sp>
        <p:nvSpPr>
          <p:cNvPr id="11" name="TextBox 10">
            <a:extLst>
              <a:ext uri="{FF2B5EF4-FFF2-40B4-BE49-F238E27FC236}">
                <a16:creationId xmlns:a16="http://schemas.microsoft.com/office/drawing/2014/main" id="{50E3E319-8848-744B-9F17-58D452E63008}"/>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360621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3C7CE18F-F5DB-0C4B-AD9B-69EAF2C7998A}"/>
              </a:ext>
            </a:extLst>
          </p:cNvPr>
          <p:cNvGraphicFramePr>
            <a:graphicFrameLocks/>
          </p:cNvGraphicFramePr>
          <p:nvPr/>
        </p:nvGraphicFramePr>
        <p:xfrm>
          <a:off x="3647198" y="1825624"/>
          <a:ext cx="4277602" cy="442062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BE42C709-E5E7-D046-93E3-F774B9003298}"/>
              </a:ext>
            </a:extLst>
          </p:cNvPr>
          <p:cNvSpPr>
            <a:spLocks noGrp="1"/>
          </p:cNvSpPr>
          <p:nvPr>
            <p:ph type="body" sz="quarter" idx="10"/>
          </p:nvPr>
        </p:nvSpPr>
        <p:spPr/>
        <p:txBody>
          <a:bodyPr/>
          <a:lstStyle/>
          <a:p>
            <a:r>
              <a:rPr lang="en-US" dirty="0"/>
              <a:t>YCSB-JSON Queries, DML (20m x 1kb docs) – </a:t>
            </a:r>
            <a:r>
              <a:rPr lang="en-US" b="0" dirty="0"/>
              <a:t>MongoDB</a:t>
            </a:r>
            <a:br>
              <a:rPr lang="en-US" b="0" dirty="0"/>
            </a:br>
            <a:r>
              <a:rPr lang="en-US" b="0" dirty="0"/>
              <a:t>Workload with Secondary Indexes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2704740161"/>
              </p:ext>
            </p:extLst>
          </p:nvPr>
        </p:nvGraphicFramePr>
        <p:xfrm>
          <a:off x="874640" y="1825065"/>
          <a:ext cx="2678113" cy="44211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113690" y="4066215"/>
          <a:ext cx="3659408" cy="2423546"/>
        </p:xfrm>
        <a:graphic>
          <a:graphicData uri="http://schemas.openxmlformats.org/drawingml/2006/table">
            <a:tbl>
              <a:tblPr firstRow="1" bandRow="1">
                <a:tableStyleId>{5A111915-BE36-4E01-A7E5-04B1672EAD32}</a:tableStyleId>
              </a:tblPr>
              <a:tblGrid>
                <a:gridCol w="1141641">
                  <a:extLst>
                    <a:ext uri="{9D8B030D-6E8A-4147-A177-3AD203B41FA5}">
                      <a16:colId xmlns:a16="http://schemas.microsoft.com/office/drawing/2014/main" val="987292869"/>
                    </a:ext>
                  </a:extLst>
                </a:gridCol>
                <a:gridCol w="1566683">
                  <a:extLst>
                    <a:ext uri="{9D8B030D-6E8A-4147-A177-3AD203B41FA5}">
                      <a16:colId xmlns:a16="http://schemas.microsoft.com/office/drawing/2014/main" val="2254634509"/>
                    </a:ext>
                  </a:extLst>
                </a:gridCol>
                <a:gridCol w="951084">
                  <a:extLst>
                    <a:ext uri="{9D8B030D-6E8A-4147-A177-3AD203B41FA5}">
                      <a16:colId xmlns:a16="http://schemas.microsoft.com/office/drawing/2014/main" val="3063076483"/>
                    </a:ext>
                  </a:extLst>
                </a:gridCol>
              </a:tblGrid>
              <a:tr h="202374">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19c+ </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MongoDB 4.0.9</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202374">
                <a:tc>
                  <a:txBody>
                    <a:bodyPr/>
                    <a:lstStyle/>
                    <a:p>
                      <a:r>
                        <a:rPr lang="en-US" sz="1200" b="1" dirty="0">
                          <a:latin typeface="Oracle Sans Light" panose="020B0403020204020204" pitchFamily="34" charset="0"/>
                          <a:cs typeface="Oracle Sans Light" panose="020B0403020204020204" pitchFamily="34" charset="0"/>
                        </a:rPr>
                        <a:t>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½ X7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(each cell is 2x Xeon Silver 4114 CPU @ 2.20GHz, 10 cores, 2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=40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1024k L2, 13M L3, 187Gb RAM)</a:t>
                      </a:r>
                    </a:p>
                  </a:txBody>
                  <a:tcPr/>
                </a:tc>
                <a:tc>
                  <a:txBody>
                    <a:bodyPr/>
                    <a:lstStyle/>
                    <a:p>
                      <a:r>
                        <a:rPr lang="en-US" sz="1200" b="0" i="0" kern="1200" dirty="0">
                          <a:solidFill>
                            <a:schemeClr val="tx1"/>
                          </a:solidFill>
                          <a:effectLst/>
                          <a:latin typeface="Oracle Sans Light" panose="020B0403020204020204" pitchFamily="34" charset="0"/>
                          <a:ea typeface="+mn-ea"/>
                          <a:cs typeface="Oracle Sans Light" panose="020B0403020204020204" pitchFamily="34" charset="0"/>
                        </a:rPr>
                        <a:t>Same</a:t>
                      </a:r>
                      <a:endParaRPr lang="en-US" sz="1200"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501810644"/>
                  </a:ext>
                </a:extLst>
              </a:tr>
              <a:tr h="320426">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16 cores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982012282"/>
                  </a:ext>
                </a:extLst>
              </a:tr>
              <a:tr h="202374">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115GB</a:t>
                      </a:r>
                    </a:p>
                  </a:txBody>
                  <a:tcPr/>
                </a:tc>
                <a:tc>
                  <a:txBody>
                    <a:bodyPr/>
                    <a:lstStyle/>
                    <a:p>
                      <a:r>
                        <a:rPr lang="en-US" sz="1200" b="1" dirty="0">
                          <a:latin typeface="Oracle Sans Light" panose="020B0403020204020204" pitchFamily="34" charset="0"/>
                          <a:cs typeface="Oracle Sans Light" panose="020B0403020204020204" pitchFamily="34" charset="0"/>
                        </a:rPr>
                        <a:t>100 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113690" y="1690688"/>
            <a:ext cx="3659408" cy="2140357"/>
          </a:xfrm>
          <a:prstGeom prst="rect">
            <a:avLst/>
          </a:prstGeom>
          <a:noFill/>
        </p:spPr>
        <p:txBody>
          <a:bodyPr wrap="none" lIns="0" tIns="0" rIns="0" bIns="0" rtlCol="0">
            <a:noAutofit/>
          </a:bodyPr>
          <a:lstStyle/>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r>
              <a:rPr lang="en-US" sz="1100" dirty="0">
                <a:solidFill>
                  <a:srgbClr val="4E3629"/>
                </a:solidFill>
                <a:latin typeface="Oracle Sans Light" panose="020B0403020204020204" pitchFamily="34" charset="0"/>
                <a:cs typeface="Oracle Sans Light" panose="020B0403020204020204" pitchFamily="34" charset="0"/>
              </a:rPr>
              <a:t>200 clients executing , 240k ops/minute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(36k/min insert, 72k/min update, 36k/min delete,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96k/min read , 12/min EYCSB queries), 1 hour test</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DB 20c+ - Oracle DB 20c with multivalued index</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MongoDB 4.0.9 – with default snappy compression</a:t>
            </a: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YCSB-JSON </a:t>
            </a:r>
            <a:r>
              <a:rPr kumimoji="0" lang="en-US" sz="1100" b="1" i="0" u="none" strike="noStrike" kern="1200" cap="none" spc="0" normalizeH="0" baseline="0" noProof="0" dirty="0" err="1">
                <a:ln>
                  <a:noFill/>
                </a:ln>
                <a:solidFill>
                  <a:srgbClr val="4E3629"/>
                </a:solidFill>
                <a:effectLst/>
                <a:uLnTx/>
                <a:uFillTx/>
                <a:latin typeface="Oracle Sans Light" panose="020B0403020204020204" pitchFamily="34" charset="0"/>
                <a:ea typeface="+mn-ea"/>
                <a:cs typeface="Oracle Sans Light" panose="020B0403020204020204" pitchFamily="34" charset="0"/>
              </a:rPr>
              <a:t>queriess</a:t>
            </a: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a:t>
            </a:r>
            <a:b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br>
            <a: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hlinkClick r:id="" action="ppaction://noaction"/>
              </a:rPr>
              <a:t>https://blog.couchbase.com/</a:t>
            </a: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hlinkClick r:id="" action="ppaction://noaction"/>
              </a:rPr>
              <a:t>ycsb-json-benchmarking-json-databases-by-extending-ycsb</a:t>
            </a:r>
            <a:endPar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p:txBody>
      </p:sp>
      <p:sp>
        <p:nvSpPr>
          <p:cNvPr id="10" name="Rounded Rectangle 9">
            <a:extLst>
              <a:ext uri="{FF2B5EF4-FFF2-40B4-BE49-F238E27FC236}">
                <a16:creationId xmlns:a16="http://schemas.microsoft.com/office/drawing/2014/main" id="{5BB3CA96-B19A-2C4D-AFFD-D89947F400F5}"/>
              </a:ext>
            </a:extLst>
          </p:cNvPr>
          <p:cNvSpPr/>
          <p:nvPr/>
        </p:nvSpPr>
        <p:spPr>
          <a:xfrm>
            <a:off x="4324008" y="6278386"/>
            <a:ext cx="3659407"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query </a:t>
            </a:r>
            <a:r>
              <a:rPr lang="en-US" sz="1400" dirty="0" err="1"/>
              <a:t>gmean</a:t>
            </a:r>
            <a:r>
              <a:rPr lang="en-US" sz="1400" dirty="0"/>
              <a:t> </a:t>
            </a:r>
            <a:r>
              <a:rPr lang="en-US" sz="1400" b="1" u="sng" dirty="0"/>
              <a:t>3.4x</a:t>
            </a:r>
            <a:r>
              <a:rPr lang="en-US" sz="1400" dirty="0"/>
              <a:t> better </a:t>
            </a:r>
          </a:p>
          <a:p>
            <a:r>
              <a:rPr lang="en-US" sz="1400" dirty="0"/>
              <a:t>With Indexes</a:t>
            </a:r>
          </a:p>
        </p:txBody>
      </p:sp>
      <p:sp>
        <p:nvSpPr>
          <p:cNvPr id="11" name="TextBox 10">
            <a:extLst>
              <a:ext uri="{FF2B5EF4-FFF2-40B4-BE49-F238E27FC236}">
                <a16:creationId xmlns:a16="http://schemas.microsoft.com/office/drawing/2014/main" id="{5567EC1B-EBEC-0C46-A082-2A0DD3DF7236}"/>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485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endPar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endParaRPr>
          </a:p>
        </p:txBody>
      </p:sp>
      <p:sp>
        <p:nvSpPr>
          <p:cNvPr id="4" name="Text Placeholder 3">
            <a:extLst>
              <a:ext uri="{FF2B5EF4-FFF2-40B4-BE49-F238E27FC236}">
                <a16:creationId xmlns:a16="http://schemas.microsoft.com/office/drawing/2014/main" id="{B653117B-7739-E34B-AA3A-8024D100FB32}"/>
              </a:ext>
            </a:extLst>
          </p:cNvPr>
          <p:cNvSpPr>
            <a:spLocks noGrp="1"/>
          </p:cNvSpPr>
          <p:nvPr>
            <p:ph type="body" sz="quarter" idx="10"/>
          </p:nvPr>
        </p:nvSpPr>
        <p:spPr/>
        <p:txBody>
          <a:bodyPr/>
          <a:lstStyle/>
          <a:p>
            <a:r>
              <a:rPr lang="en-US" dirty="0"/>
              <a:t>Customer2 Queries, DML (20m x 1kb docs) – </a:t>
            </a:r>
            <a:r>
              <a:rPr lang="en-US" b="0" dirty="0"/>
              <a:t>MongoDB</a:t>
            </a:r>
            <a:br>
              <a:rPr lang="en-US" b="0" dirty="0"/>
            </a:br>
            <a:r>
              <a:rPr lang="en-US" b="0" dirty="0"/>
              <a:t>Workload with Secondary Indexes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2116116546"/>
              </p:ext>
            </p:extLst>
          </p:nvPr>
        </p:nvGraphicFramePr>
        <p:xfrm>
          <a:off x="3460700" y="1558725"/>
          <a:ext cx="4665663" cy="46370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287035" y="3609775"/>
          <a:ext cx="3624701" cy="2524363"/>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748182">
                  <a:extLst>
                    <a:ext uri="{9D8B030D-6E8A-4147-A177-3AD203B41FA5}">
                      <a16:colId xmlns:a16="http://schemas.microsoft.com/office/drawing/2014/main" val="2254634509"/>
                    </a:ext>
                  </a:extLst>
                </a:gridCol>
                <a:gridCol w="94206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19c+ </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MongoDB 4.0.9</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½ X7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(each cell is 2x Xeon Silver 4114 CPU @ 2.20GHz, 10 cores, 2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=40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1024k L2, 13M L3, 187Gb RAM)</a:t>
                      </a:r>
                    </a:p>
                  </a:txBody>
                  <a:tcPr/>
                </a:tc>
                <a:tc>
                  <a:txBody>
                    <a:bodyPr/>
                    <a:lstStyle/>
                    <a:p>
                      <a:r>
                        <a:rPr lang="en-US" sz="1200" b="0" i="0" kern="1200" dirty="0">
                          <a:solidFill>
                            <a:schemeClr val="tx1"/>
                          </a:solidFill>
                          <a:effectLst/>
                          <a:latin typeface="Oracle Sans Light" panose="020B0403020204020204" pitchFamily="34" charset="0"/>
                          <a:ea typeface="+mn-ea"/>
                          <a:cs typeface="Oracle Sans Light" panose="020B0403020204020204" pitchFamily="34" charset="0"/>
                        </a:rPr>
                        <a:t>Same</a:t>
                      </a:r>
                      <a:endParaRPr lang="en-US" sz="1200"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16 cores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Same</a:t>
                      </a: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115GB</a:t>
                      </a:r>
                    </a:p>
                  </a:txBody>
                  <a:tcPr/>
                </a:tc>
                <a:tc>
                  <a:txBody>
                    <a:bodyPr/>
                    <a:lstStyle/>
                    <a:p>
                      <a:r>
                        <a:rPr lang="en-US" sz="1200" b="1" dirty="0">
                          <a:latin typeface="Oracle Sans Light" panose="020B0403020204020204" pitchFamily="34" charset="0"/>
                          <a:cs typeface="Oracle Sans Light" panose="020B0403020204020204" pitchFamily="34" charset="0"/>
                        </a:rPr>
                        <a:t>100 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287035" y="1583866"/>
            <a:ext cx="3624701" cy="1845134"/>
          </a:xfrm>
          <a:prstGeom prst="rect">
            <a:avLst/>
          </a:prstGeom>
          <a:noFill/>
        </p:spPr>
        <p:txBody>
          <a:bodyPr wrap="none" lIns="0" tIns="0" rIns="0" bIns="0" rtlCol="0">
            <a:noAutofit/>
          </a:bodyPr>
          <a:lstStyle/>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5 secondary indexes for both Oracle, </a:t>
            </a:r>
          </a:p>
          <a:p>
            <a:pPr lvl="0">
              <a:lnSpc>
                <a:spcPct val="90000"/>
              </a:lnSpc>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MongoDB.  </a:t>
            </a:r>
            <a:r>
              <a:rPr lang="en-US" sz="1100" dirty="0">
                <a:solidFill>
                  <a:srgbClr val="4E3629"/>
                </a:solidFill>
                <a:latin typeface="Oracle Sans Light" panose="020B0403020204020204" pitchFamily="34" charset="0"/>
                <a:cs typeface="Oracle Sans Light" panose="020B0403020204020204" pitchFamily="34" charset="0"/>
              </a:rPr>
              <a:t>200 clients executing 240k ops/minute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(36k/min insert, 72k/min update, 36k/min delete,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96k/min read , 12/min aggregate queries), 1 hour test</a:t>
            </a:r>
          </a:p>
          <a:p>
            <a:pPr lvl="0">
              <a:lnSpc>
                <a:spcPct val="90000"/>
              </a:lnSpc>
              <a:defRPr/>
            </a:pP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Explanation of performance difference:</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p>
          <a:p>
            <a:pPr marL="0" marR="0" lvl="0" indent="0" defTabSz="914400" rtl="0" eaLnBrk="1" fontAlgn="auto" latinLnBrk="0" hangingPunct="1">
              <a:lnSpc>
                <a:spcPct val="90000"/>
              </a:lnSpc>
              <a:spcBef>
                <a:spcPts val="0"/>
              </a:spcBef>
              <a:spcAft>
                <a:spcPts val="0"/>
              </a:spcAft>
              <a:buClrTx/>
              <a:buSzTx/>
              <a:buFontTx/>
              <a:buNone/>
              <a:tabLst/>
              <a:defRPr/>
            </a:pPr>
            <a:r>
              <a:rPr lang="en-US" sz="1100" dirty="0">
                <a:solidFill>
                  <a:srgbClr val="4E3629"/>
                </a:solidFill>
                <a:latin typeface="Oracle Sans Light" panose="020B0403020204020204" pitchFamily="34" charset="0"/>
                <a:cs typeface="Oracle Sans Light" panose="020B0403020204020204" pitchFamily="34" charset="0"/>
              </a:rPr>
              <a:t>Oracle queries faster. </a:t>
            </a:r>
          </a:p>
          <a:p>
            <a:pPr marL="0" marR="0" lvl="0" indent="0" defTabSz="914400" rtl="0" eaLnBrk="1" fontAlgn="auto" latinLnBrk="0" hangingPunct="1">
              <a:lnSpc>
                <a:spcPct val="90000"/>
              </a:lnSpc>
              <a:spcBef>
                <a:spcPts val="0"/>
              </a:spcBef>
              <a:spcAft>
                <a:spcPts val="0"/>
              </a:spcAft>
              <a:buClrTx/>
              <a:buSzTx/>
              <a:buFontTx/>
              <a:buNone/>
              <a:tabLst/>
              <a:defRPr/>
            </a:pPr>
            <a:r>
              <a:rPr lang="en-US" sz="1100" dirty="0">
                <a:solidFill>
                  <a:srgbClr val="4E3629"/>
                </a:solidFill>
                <a:latin typeface="Oracle Sans Light" panose="020B0403020204020204" pitchFamily="34" charset="0"/>
                <a:cs typeface="Oracle Sans Light" panose="020B0403020204020204" pitchFamily="34" charset="0"/>
              </a:rPr>
              <a:t>DMLs slower because Oracle does full updates in 19c, </a:t>
            </a:r>
          </a:p>
          <a:p>
            <a:pPr marL="0" marR="0" lvl="0" indent="0" defTabSz="914400" rtl="0" eaLnBrk="1" fontAlgn="auto" latinLnBrk="0" hangingPunct="1">
              <a:lnSpc>
                <a:spcPct val="90000"/>
              </a:lnSpc>
              <a:spcBef>
                <a:spcPts val="0"/>
              </a:spcBef>
              <a:spcAft>
                <a:spcPts val="0"/>
              </a:spcAft>
              <a:buClrTx/>
              <a:buSzTx/>
              <a:buFontTx/>
              <a:buNone/>
              <a:tabLst/>
              <a:defRPr/>
            </a:pPr>
            <a:r>
              <a:rPr lang="en-US" sz="1100" dirty="0">
                <a:solidFill>
                  <a:srgbClr val="4E3629"/>
                </a:solidFill>
                <a:latin typeface="Oracle Sans Light" panose="020B0403020204020204" pitchFamily="34" charset="0"/>
                <a:cs typeface="Oracle Sans Light" panose="020B0403020204020204" pitchFamily="34" charset="0"/>
              </a:rPr>
              <a:t>Partial updates coming in a future release..</a:t>
            </a: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workload:: </a:t>
            </a:r>
          </a:p>
          <a:p>
            <a:pPr marL="0" marR="0" lvl="0" indent="0" defTabSz="914400" rtl="0" eaLnBrk="1" fontAlgn="auto" latinLnBrk="0" hangingPunct="1">
              <a:lnSpc>
                <a:spcPct val="90000"/>
              </a:lnSpc>
              <a:spcBef>
                <a:spcPts val="0"/>
              </a:spcBef>
              <a:spcAft>
                <a:spcPts val="0"/>
              </a:spcAft>
              <a:buClrTx/>
              <a:buSzTx/>
              <a:buFontTx/>
              <a:buNone/>
              <a:tabLst/>
              <a:defRPr/>
            </a:pPr>
            <a:r>
              <a:rPr lang="en-US" sz="1100" dirty="0">
                <a:solidFill>
                  <a:srgbClr val="4E3629"/>
                </a:solidFill>
                <a:latin typeface="Oracle Sans Light" panose="020B0403020204020204" pitchFamily="34" charset="0"/>
                <a:cs typeface="Oracle Sans Light" panose="020B0403020204020204" pitchFamily="34" charset="0"/>
              </a:rPr>
              <a:t>Customer2 Dataset and queries/DMLs with indexes in place</a:t>
            </a:r>
            <a:endParaRPr kumimoji="0" lang="en-US" sz="105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p:txBody>
      </p:sp>
      <p:sp>
        <p:nvSpPr>
          <p:cNvPr id="10" name="Rounded Rectangle 9">
            <a:extLst>
              <a:ext uri="{FF2B5EF4-FFF2-40B4-BE49-F238E27FC236}">
                <a16:creationId xmlns:a16="http://schemas.microsoft.com/office/drawing/2014/main" id="{406371C8-002B-B949-A56D-FFAE539C08FE}"/>
              </a:ext>
            </a:extLst>
          </p:cNvPr>
          <p:cNvSpPr/>
          <p:nvPr/>
        </p:nvSpPr>
        <p:spPr>
          <a:xfrm>
            <a:off x="5552902" y="6367548"/>
            <a:ext cx="2573461" cy="51255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Query </a:t>
            </a:r>
            <a:r>
              <a:rPr lang="en-US" sz="1400" dirty="0" err="1"/>
              <a:t>gmean</a:t>
            </a:r>
            <a:r>
              <a:rPr lang="en-US" sz="1400" dirty="0"/>
              <a:t> </a:t>
            </a:r>
            <a:r>
              <a:rPr lang="en-US" sz="1400" b="1" u="sng" dirty="0"/>
              <a:t>2.2x</a:t>
            </a:r>
            <a:r>
              <a:rPr lang="en-US" sz="1400" dirty="0"/>
              <a:t> better</a:t>
            </a:r>
          </a:p>
          <a:p>
            <a:r>
              <a:rPr lang="en-US" sz="1400" dirty="0"/>
              <a:t>(filter, aggregate) </a:t>
            </a:r>
          </a:p>
        </p:txBody>
      </p:sp>
      <p:graphicFrame>
        <p:nvGraphicFramePr>
          <p:cNvPr id="9" name="Content Placeholder 4">
            <a:extLst>
              <a:ext uri="{FF2B5EF4-FFF2-40B4-BE49-F238E27FC236}">
                <a16:creationId xmlns:a16="http://schemas.microsoft.com/office/drawing/2014/main" id="{BA4EC8B1-FA67-644A-B044-48995936051A}"/>
              </a:ext>
            </a:extLst>
          </p:cNvPr>
          <p:cNvGraphicFramePr>
            <a:graphicFrameLocks/>
          </p:cNvGraphicFramePr>
          <p:nvPr>
            <p:extLst>
              <p:ext uri="{D42A27DB-BD31-4B8C-83A1-F6EECF244321}">
                <p14:modId xmlns:p14="http://schemas.microsoft.com/office/powerpoint/2010/main" val="4183169162"/>
              </p:ext>
            </p:extLst>
          </p:nvPr>
        </p:nvGraphicFramePr>
        <p:xfrm>
          <a:off x="280264" y="1558725"/>
          <a:ext cx="3095179" cy="4659195"/>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4EFF619F-088B-3643-8994-0690CC70DC4B}"/>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38513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C5CF48-26D5-2342-90B4-8EDCEC2DBDD4}"/>
              </a:ext>
            </a:extLst>
          </p:cNvPr>
          <p:cNvSpPr>
            <a:spLocks noGrp="1"/>
          </p:cNvSpPr>
          <p:nvPr>
            <p:ph type="title"/>
          </p:nvPr>
        </p:nvSpPr>
        <p:spPr/>
        <p:txBody>
          <a:bodyPr/>
          <a:lstStyle/>
          <a:p>
            <a:r>
              <a:rPr lang="en-US" dirty="0"/>
              <a:t>Single Node Benchmark</a:t>
            </a:r>
          </a:p>
        </p:txBody>
      </p:sp>
      <p:sp>
        <p:nvSpPr>
          <p:cNvPr id="8" name="Text Placeholder 7">
            <a:extLst>
              <a:ext uri="{FF2B5EF4-FFF2-40B4-BE49-F238E27FC236}">
                <a16:creationId xmlns:a16="http://schemas.microsoft.com/office/drawing/2014/main" id="{0C978080-6C11-A545-8EE4-490A7A781C29}"/>
              </a:ext>
            </a:extLst>
          </p:cNvPr>
          <p:cNvSpPr>
            <a:spLocks noGrp="1"/>
          </p:cNvSpPr>
          <p:nvPr>
            <p:ph type="body" idx="1"/>
          </p:nvPr>
        </p:nvSpPr>
        <p:spPr/>
        <p:txBody>
          <a:bodyPr/>
          <a:lstStyle/>
          <a:p>
            <a:r>
              <a:rPr lang="en-US" u="sng" dirty="0"/>
              <a:t>Oracle</a:t>
            </a:r>
            <a:r>
              <a:rPr lang="en-US" dirty="0"/>
              <a:t> vs </a:t>
            </a:r>
            <a:r>
              <a:rPr lang="en-US" u="sng" dirty="0"/>
              <a:t>AWS </a:t>
            </a:r>
            <a:r>
              <a:rPr lang="en-US" u="sng" dirty="0" err="1"/>
              <a:t>DocumentDB</a:t>
            </a:r>
            <a:endParaRPr lang="en-US" u="sng" dirty="0"/>
          </a:p>
        </p:txBody>
      </p:sp>
      <p:sp>
        <p:nvSpPr>
          <p:cNvPr id="9" name="Picture Placeholder 8">
            <a:extLst>
              <a:ext uri="{FF2B5EF4-FFF2-40B4-BE49-F238E27FC236}">
                <a16:creationId xmlns:a16="http://schemas.microsoft.com/office/drawing/2014/main" id="{DF7C27A0-7ECE-574A-A194-9C58093EAD9E}"/>
              </a:ext>
            </a:extLst>
          </p:cNvPr>
          <p:cNvSpPr>
            <a:spLocks noGrp="1"/>
          </p:cNvSpPr>
          <p:nvPr>
            <p:ph type="pic" sz="quarter" idx="10"/>
          </p:nvPr>
        </p:nvSpPr>
        <p:spPr/>
      </p:sp>
      <p:sp>
        <p:nvSpPr>
          <p:cNvPr id="4" name="Footer Placeholder 3">
            <a:extLst>
              <a:ext uri="{FF2B5EF4-FFF2-40B4-BE49-F238E27FC236}">
                <a16:creationId xmlns:a16="http://schemas.microsoft.com/office/drawing/2014/main" id="{FA1F25A7-F414-8E4A-9250-31B0B2A133B1}"/>
              </a:ext>
            </a:extLst>
          </p:cNvPr>
          <p:cNvSpPr>
            <a:spLocks noGrp="1"/>
          </p:cNvSpPr>
          <p:nvPr>
            <p:ph type="ftr" sz="quarter" idx="11"/>
          </p:nvPr>
        </p:nvSpPr>
        <p:spPr/>
        <p:txBody>
          <a:bodyPr/>
          <a:lstStyle/>
          <a:p>
            <a:r>
              <a:rPr lang="en-US" sz="800"/>
              <a:t>Copyright © 2019 Oracle and/or its affiliates - CONFIDENTIAL</a:t>
            </a:r>
            <a:endParaRPr lang="en-US" sz="800" dirty="0"/>
          </a:p>
        </p:txBody>
      </p:sp>
    </p:spTree>
    <p:extLst>
      <p:ext uri="{BB962C8B-B14F-4D97-AF65-F5344CB8AC3E}">
        <p14:creationId xmlns:p14="http://schemas.microsoft.com/office/powerpoint/2010/main" val="1621083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endPar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endParaRPr>
          </a:p>
        </p:txBody>
      </p:sp>
      <p:sp>
        <p:nvSpPr>
          <p:cNvPr id="4" name="Text Placeholder 3">
            <a:extLst>
              <a:ext uri="{FF2B5EF4-FFF2-40B4-BE49-F238E27FC236}">
                <a16:creationId xmlns:a16="http://schemas.microsoft.com/office/drawing/2014/main" id="{5AB1E927-6E29-1C42-8442-B5121D90F90F}"/>
              </a:ext>
            </a:extLst>
          </p:cNvPr>
          <p:cNvSpPr>
            <a:spLocks noGrp="1"/>
          </p:cNvSpPr>
          <p:nvPr>
            <p:ph type="body" sz="quarter" idx="10"/>
          </p:nvPr>
        </p:nvSpPr>
        <p:spPr/>
        <p:txBody>
          <a:bodyPr/>
          <a:lstStyle/>
          <a:p>
            <a:r>
              <a:rPr lang="en-US" dirty="0"/>
              <a:t>YCSB Get/Put (5m x 1.3kb docs) – </a:t>
            </a:r>
            <a:r>
              <a:rPr lang="en-US" b="0" dirty="0"/>
              <a:t>AWS </a:t>
            </a:r>
            <a:r>
              <a:rPr lang="en-US" b="0" dirty="0" err="1"/>
              <a:t>DocDB</a:t>
            </a:r>
            <a:br>
              <a:rPr lang="en-US" b="0" dirty="0"/>
            </a:br>
            <a:r>
              <a:rPr lang="en-US" b="0" dirty="0"/>
              <a:t>Workload with small documents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3496650725"/>
              </p:ext>
            </p:extLst>
          </p:nvPr>
        </p:nvGraphicFramePr>
        <p:xfrm>
          <a:off x="0" y="1825625"/>
          <a:ext cx="7824788" cy="4424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287038" y="4025004"/>
          <a:ext cx="3624701" cy="2225354"/>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348352">
                  <a:extLst>
                    <a:ext uri="{9D8B030D-6E8A-4147-A177-3AD203B41FA5}">
                      <a16:colId xmlns:a16="http://schemas.microsoft.com/office/drawing/2014/main" val="2254634509"/>
                    </a:ext>
                  </a:extLst>
                </a:gridCol>
                <a:gridCol w="134189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ATP-S+</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AWS </a:t>
                      </a:r>
                      <a:r>
                        <a:rPr lang="en-US" sz="1200" b="1" baseline="0" dirty="0" err="1">
                          <a:latin typeface="Oracle Sans Light" panose="020B0403020204020204" pitchFamily="34" charset="0"/>
                          <a:cs typeface="Oracle Sans Light" panose="020B0403020204020204" pitchFamily="34" charset="0"/>
                        </a:rPr>
                        <a:t>DocumentDB</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Ashburn, 8ocpu, 18.4</a:t>
                      </a:r>
                    </a:p>
                  </a:txBody>
                  <a:tcPr/>
                </a:tc>
                <a:tc>
                  <a:txBody>
                    <a:bodyPr/>
                    <a:lstStyle/>
                    <a:p>
                      <a:r>
                        <a:rPr lang="en-US" sz="1200" dirty="0">
                          <a:latin typeface="Oracle Sans Light" panose="020B0403020204020204" pitchFamily="34" charset="0"/>
                          <a:cs typeface="Oracle Sans Light" panose="020B0403020204020204" pitchFamily="34" charset="0"/>
                        </a:rPr>
                        <a:t>Db.r5.4xlarge, 16vcpus, 71GB memory</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8 </a:t>
                      </a:r>
                      <a:r>
                        <a:rPr lang="en-US" sz="1200" b="1" dirty="0" err="1">
                          <a:latin typeface="Oracle Sans Light" panose="020B0403020204020204" pitchFamily="34" charset="0"/>
                          <a:cs typeface="Oracle Sans Light" panose="020B0403020204020204" pitchFamily="34" charset="0"/>
                        </a:rPr>
                        <a:t>ocpus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16 </a:t>
                      </a:r>
                      <a:r>
                        <a:rPr lang="en-US" sz="1200" b="1" dirty="0" err="1">
                          <a:latin typeface="Oracle Sans Light" panose="020B0403020204020204" pitchFamily="34" charset="0"/>
                          <a:cs typeface="Oracle Sans Light" panose="020B0403020204020204" pitchFamily="34" charset="0"/>
                        </a:rPr>
                        <a:t>vcpus</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67 GB</a:t>
                      </a:r>
                    </a:p>
                  </a:txBody>
                  <a:tcPr/>
                </a:tc>
                <a:tc>
                  <a:txBody>
                    <a:bodyPr/>
                    <a:lstStyle/>
                    <a:p>
                      <a:r>
                        <a:rPr lang="en-US" sz="1200" b="1" dirty="0">
                          <a:latin typeface="Oracle Sans Light" panose="020B0403020204020204" pitchFamily="34" charset="0"/>
                          <a:cs typeface="Oracle Sans Light" panose="020B0403020204020204" pitchFamily="34" charset="0"/>
                        </a:rPr>
                        <a:t>71 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287038" y="1849344"/>
            <a:ext cx="3624702" cy="2083446"/>
          </a:xfrm>
          <a:prstGeom prst="rect">
            <a:avLst/>
          </a:prstGeom>
          <a:noFill/>
        </p:spPr>
        <p:txBody>
          <a:bodyPr wrap="non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Execute YCSB workloads until maximum </a:t>
            </a:r>
          </a:p>
          <a:p>
            <a:pPr lvl="0">
              <a:lnSpc>
                <a:spcPct val="90000"/>
              </a:lnSpc>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throughput reached. </a:t>
            </a:r>
            <a:r>
              <a:rPr lang="en-US" sz="1100" dirty="0">
                <a:solidFill>
                  <a:srgbClr val="4E3629"/>
                </a:solidFill>
                <a:latin typeface="Oracle Sans Light" panose="020B0403020204020204" pitchFamily="34" charset="0"/>
                <a:cs typeface="Oracle Sans Light" panose="020B0403020204020204" pitchFamily="34" charset="0"/>
              </a:rPr>
              <a:t>YCSB consists of a set of documents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and the workload inserts, reads, updates a single document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based on a unique id. </a:t>
            </a: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ATP-S+ - 19c with OSON enabled</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AWS </a:t>
            </a:r>
            <a:r>
              <a:rPr lang="en-US" sz="1100" dirty="0" err="1">
                <a:solidFill>
                  <a:srgbClr val="4E3629"/>
                </a:solidFill>
                <a:latin typeface="Oracle Sans Light" panose="020B0403020204020204" pitchFamily="34" charset="0"/>
                <a:cs typeface="Oracle Sans Light" panose="020B0403020204020204" pitchFamily="34" charset="0"/>
              </a:rPr>
              <a:t>DocDB</a:t>
            </a:r>
            <a:endParaRPr lang="en-US" sz="1100" dirty="0">
              <a:solidFill>
                <a:srgbClr val="4E3629"/>
              </a:solidFill>
              <a:latin typeface="Oracle Sans Light" panose="020B0403020204020204" pitchFamily="34" charset="0"/>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workload</a:t>
            </a:r>
            <a:r>
              <a:rPr lang="en-US" sz="1100" b="1"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hlinkClick r:id="rId4"/>
              </a:rPr>
              <a:t>https://github.com/brianfrankcooper/YCSB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sp>
        <p:nvSpPr>
          <p:cNvPr id="10" name="Rounded Rectangle 9">
            <a:extLst>
              <a:ext uri="{FF2B5EF4-FFF2-40B4-BE49-F238E27FC236}">
                <a16:creationId xmlns:a16="http://schemas.microsoft.com/office/drawing/2014/main" id="{726744A4-7E9B-F641-98CB-A371BE2281C5}"/>
              </a:ext>
            </a:extLst>
          </p:cNvPr>
          <p:cNvSpPr/>
          <p:nvPr/>
        </p:nvSpPr>
        <p:spPr>
          <a:xfrm>
            <a:off x="5818909" y="6255280"/>
            <a:ext cx="2286705"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a:t>
            </a:r>
            <a:r>
              <a:rPr lang="en-US" sz="1400" dirty="0" err="1"/>
              <a:t>gmean</a:t>
            </a:r>
            <a:r>
              <a:rPr lang="en-US" sz="1400" dirty="0"/>
              <a:t> </a:t>
            </a:r>
            <a:r>
              <a:rPr lang="en-US" sz="1400" b="1" u="sng" dirty="0"/>
              <a:t>1.5x</a:t>
            </a:r>
            <a:r>
              <a:rPr lang="en-US" sz="1400" dirty="0"/>
              <a:t> better</a:t>
            </a:r>
          </a:p>
          <a:p>
            <a:r>
              <a:rPr lang="en-US" sz="1400" dirty="0"/>
              <a:t>(get/put small docs) </a:t>
            </a:r>
          </a:p>
        </p:txBody>
      </p:sp>
      <p:sp>
        <p:nvSpPr>
          <p:cNvPr id="9" name="TextBox 8">
            <a:extLst>
              <a:ext uri="{FF2B5EF4-FFF2-40B4-BE49-F238E27FC236}">
                <a16:creationId xmlns:a16="http://schemas.microsoft.com/office/drawing/2014/main" id="{211A8900-B312-4940-8E52-C58C03BA9791}"/>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20768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endPar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endParaRPr>
          </a:p>
        </p:txBody>
      </p:sp>
      <p:sp>
        <p:nvSpPr>
          <p:cNvPr id="4" name="Text Placeholder 3">
            <a:extLst>
              <a:ext uri="{FF2B5EF4-FFF2-40B4-BE49-F238E27FC236}">
                <a16:creationId xmlns:a16="http://schemas.microsoft.com/office/drawing/2014/main" id="{7CBE665B-C2D1-C241-AF71-280F3B010DF2}"/>
              </a:ext>
            </a:extLst>
          </p:cNvPr>
          <p:cNvSpPr>
            <a:spLocks noGrp="1"/>
          </p:cNvSpPr>
          <p:nvPr>
            <p:ph type="body" sz="quarter" idx="10"/>
          </p:nvPr>
        </p:nvSpPr>
        <p:spPr/>
        <p:txBody>
          <a:bodyPr/>
          <a:lstStyle/>
          <a:p>
            <a:r>
              <a:rPr lang="en-US" dirty="0"/>
              <a:t>Customer1 Get/Put (720k x 92kb docs) – </a:t>
            </a:r>
            <a:r>
              <a:rPr lang="en-US" b="0" dirty="0"/>
              <a:t>AWS </a:t>
            </a:r>
            <a:r>
              <a:rPr lang="en-US" b="0" dirty="0" err="1"/>
              <a:t>DocDB</a:t>
            </a:r>
            <a:br>
              <a:rPr lang="en-US" b="0" dirty="0"/>
            </a:br>
            <a:r>
              <a:rPr lang="en-US" b="0" dirty="0"/>
              <a:t>Workload with large documents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2892219986"/>
              </p:ext>
            </p:extLst>
          </p:nvPr>
        </p:nvGraphicFramePr>
        <p:xfrm>
          <a:off x="0" y="1825625"/>
          <a:ext cx="5384800" cy="4424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287037" y="4110932"/>
          <a:ext cx="3624701" cy="2225354"/>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348352">
                  <a:extLst>
                    <a:ext uri="{9D8B030D-6E8A-4147-A177-3AD203B41FA5}">
                      <a16:colId xmlns:a16="http://schemas.microsoft.com/office/drawing/2014/main" val="2254634509"/>
                    </a:ext>
                  </a:extLst>
                </a:gridCol>
                <a:gridCol w="134189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ATP-S+</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AWS </a:t>
                      </a:r>
                      <a:r>
                        <a:rPr lang="en-US" sz="1200" b="1" baseline="0" dirty="0" err="1">
                          <a:latin typeface="Oracle Sans Light" panose="020B0403020204020204" pitchFamily="34" charset="0"/>
                          <a:cs typeface="Oracle Sans Light" panose="020B0403020204020204" pitchFamily="34" charset="0"/>
                        </a:rPr>
                        <a:t>DocumentDB</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Ashburn, 8ocpu</a:t>
                      </a:r>
                    </a:p>
                  </a:txBody>
                  <a:tcPr/>
                </a:tc>
                <a:tc>
                  <a:txBody>
                    <a:bodyPr/>
                    <a:lstStyle/>
                    <a:p>
                      <a:r>
                        <a:rPr lang="en-US" sz="1200" dirty="0">
                          <a:latin typeface="Oracle Sans Light" panose="020B0403020204020204" pitchFamily="34" charset="0"/>
                          <a:cs typeface="Oracle Sans Light" panose="020B0403020204020204" pitchFamily="34" charset="0"/>
                        </a:rPr>
                        <a:t>Db.r5.4xlarge, 16vcpus, 71GB memory</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8 </a:t>
                      </a:r>
                      <a:r>
                        <a:rPr lang="en-US" sz="1200" b="1" dirty="0" err="1">
                          <a:latin typeface="Oracle Sans Light" panose="020B0403020204020204" pitchFamily="34" charset="0"/>
                          <a:cs typeface="Oracle Sans Light" panose="020B0403020204020204" pitchFamily="34" charset="0"/>
                        </a:rPr>
                        <a:t>ocpus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16 </a:t>
                      </a:r>
                      <a:r>
                        <a:rPr lang="en-US" sz="1200" b="1" dirty="0" err="1">
                          <a:latin typeface="Oracle Sans Light" panose="020B0403020204020204" pitchFamily="34" charset="0"/>
                          <a:cs typeface="Oracle Sans Light" panose="020B0403020204020204" pitchFamily="34" charset="0"/>
                        </a:rPr>
                        <a:t>vcpus</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67 GB</a:t>
                      </a:r>
                    </a:p>
                  </a:txBody>
                  <a:tcPr/>
                </a:tc>
                <a:tc>
                  <a:txBody>
                    <a:bodyPr/>
                    <a:lstStyle/>
                    <a:p>
                      <a:r>
                        <a:rPr lang="en-US" sz="1200" b="1" dirty="0">
                          <a:latin typeface="Oracle Sans Light" panose="020B0403020204020204" pitchFamily="34" charset="0"/>
                          <a:cs typeface="Oracle Sans Light" panose="020B0403020204020204" pitchFamily="34" charset="0"/>
                        </a:rPr>
                        <a:t>71 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287037" y="1825625"/>
            <a:ext cx="3624702" cy="2212366"/>
          </a:xfrm>
          <a:prstGeom prst="rect">
            <a:avLst/>
          </a:prstGeom>
          <a:noFill/>
        </p:spPr>
        <p:txBody>
          <a:bodyPr wrap="none" lIns="0" tIns="0" rIns="0" bIns="0" rtlCol="0">
            <a:noAutofit/>
          </a:bodyPr>
          <a:lstStyle/>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Methodology</a:t>
            </a:r>
            <a:r>
              <a:rPr lang="en-US" sz="1100" dirty="0">
                <a:solidFill>
                  <a:srgbClr val="4E3629"/>
                </a:solidFill>
                <a:latin typeface="Oracle Sans Light" panose="020B0403020204020204" pitchFamily="34" charset="0"/>
                <a:cs typeface="Oracle Sans Light" panose="020B0403020204020204" pitchFamily="34" charset="0"/>
              </a:rPr>
              <a:t>: Execute Customer1 get/put workloads until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maximum throughput reached. </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ATP-S+ - 19c with OSON enabled</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AWS </a:t>
            </a:r>
            <a:r>
              <a:rPr lang="en-US" sz="1100" dirty="0" err="1">
                <a:solidFill>
                  <a:srgbClr val="4E3629"/>
                </a:solidFill>
                <a:latin typeface="Oracle Sans Light" panose="020B0403020204020204" pitchFamily="34" charset="0"/>
                <a:cs typeface="Oracle Sans Light" panose="020B0403020204020204" pitchFamily="34" charset="0"/>
              </a:rPr>
              <a:t>DocDB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Explanation of performance difference:</a:t>
            </a:r>
            <a:r>
              <a:rPr lang="en-US" sz="1100" dirty="0">
                <a:solidFill>
                  <a:srgbClr val="4E3629"/>
                </a:solidFill>
                <a:latin typeface="Oracle Sans Light" panose="020B0403020204020204" pitchFamily="34" charset="0"/>
                <a:cs typeface="Oracle Sans Light" panose="020B0403020204020204" pitchFamily="34" charset="0"/>
              </a:rPr>
              <a:t>  OSON shows better</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compression for the data in this workload which leads to</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faster gets/puts. </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workload</a:t>
            </a:r>
            <a:r>
              <a:rPr lang="en-US" sz="1100" b="1"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Customer1 Dataset</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sp>
        <p:nvSpPr>
          <p:cNvPr id="10" name="Rounded Rectangle 9">
            <a:extLst>
              <a:ext uri="{FF2B5EF4-FFF2-40B4-BE49-F238E27FC236}">
                <a16:creationId xmlns:a16="http://schemas.microsoft.com/office/drawing/2014/main" id="{2590C33E-4514-1F41-AA09-3D7C945BB417}"/>
              </a:ext>
            </a:extLst>
          </p:cNvPr>
          <p:cNvSpPr/>
          <p:nvPr/>
        </p:nvSpPr>
        <p:spPr>
          <a:xfrm>
            <a:off x="5883345" y="6180464"/>
            <a:ext cx="2222269"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a:t>
            </a:r>
            <a:r>
              <a:rPr lang="en-US" sz="1400" dirty="0" err="1"/>
              <a:t>gmean</a:t>
            </a:r>
            <a:r>
              <a:rPr lang="en-US" sz="1400" dirty="0"/>
              <a:t> </a:t>
            </a:r>
            <a:r>
              <a:rPr lang="en-US" sz="1400" b="1" u="sng" dirty="0"/>
              <a:t>2.8x</a:t>
            </a:r>
            <a:r>
              <a:rPr lang="en-US" sz="1400" dirty="0"/>
              <a:t> better</a:t>
            </a:r>
          </a:p>
          <a:p>
            <a:r>
              <a:rPr lang="en-US" sz="1400" dirty="0"/>
              <a:t>(get/put large docs) </a:t>
            </a:r>
          </a:p>
        </p:txBody>
      </p:sp>
      <p:graphicFrame>
        <p:nvGraphicFramePr>
          <p:cNvPr id="9" name="Content Placeholder 4">
            <a:extLst>
              <a:ext uri="{FF2B5EF4-FFF2-40B4-BE49-F238E27FC236}">
                <a16:creationId xmlns:a16="http://schemas.microsoft.com/office/drawing/2014/main" id="{480D20AC-EC20-EC42-9DB5-24830AD95997}"/>
              </a:ext>
            </a:extLst>
          </p:cNvPr>
          <p:cNvGraphicFramePr>
            <a:graphicFrameLocks/>
          </p:cNvGraphicFramePr>
          <p:nvPr/>
        </p:nvGraphicFramePr>
        <p:xfrm>
          <a:off x="747489" y="1825625"/>
          <a:ext cx="1882697" cy="4437720"/>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EBDD015F-0676-DA44-ACC4-4CC7F9D910B0}"/>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211127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3C7CE18F-F5DB-0C4B-AD9B-69EAF2C7998A}"/>
              </a:ext>
            </a:extLst>
          </p:cNvPr>
          <p:cNvGraphicFramePr>
            <a:graphicFrameLocks/>
          </p:cNvGraphicFramePr>
          <p:nvPr/>
        </p:nvGraphicFramePr>
        <p:xfrm>
          <a:off x="3774832" y="1825624"/>
          <a:ext cx="4149968" cy="442062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8857DB7C-1BF7-1847-B7E1-082F6F57A626}"/>
              </a:ext>
            </a:extLst>
          </p:cNvPr>
          <p:cNvSpPr>
            <a:spLocks noGrp="1"/>
          </p:cNvSpPr>
          <p:nvPr>
            <p:ph type="body" sz="quarter" idx="10"/>
          </p:nvPr>
        </p:nvSpPr>
        <p:spPr/>
        <p:txBody>
          <a:bodyPr/>
          <a:lstStyle/>
          <a:p>
            <a:r>
              <a:rPr lang="en-US" dirty="0"/>
              <a:t>YCSB-JSON Queries, DML (20m x 1kb docs) – </a:t>
            </a:r>
            <a:r>
              <a:rPr lang="en-US" b="0" dirty="0"/>
              <a:t>AWS </a:t>
            </a:r>
            <a:r>
              <a:rPr lang="en-US" b="0" dirty="0" err="1"/>
              <a:t>DocDB</a:t>
            </a:r>
            <a:br>
              <a:rPr lang="en-US" b="0" dirty="0"/>
            </a:br>
            <a:r>
              <a:rPr lang="en-US" b="0" dirty="0"/>
              <a:t>Out-of-box performance with Primary Key index only</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2903143418"/>
              </p:ext>
            </p:extLst>
          </p:nvPr>
        </p:nvGraphicFramePr>
        <p:xfrm>
          <a:off x="0" y="1825625"/>
          <a:ext cx="2806700" cy="4421188"/>
        </p:xfrm>
        <a:graphic>
          <a:graphicData uri="http://schemas.openxmlformats.org/drawingml/2006/chart">
            <c:chart xmlns:c="http://schemas.openxmlformats.org/drawingml/2006/chart" xmlns:r="http://schemas.openxmlformats.org/officeDocument/2006/relationships" r:id="rId4"/>
          </a:graphicData>
        </a:graphic>
      </p:graphicFrame>
      <p:sp>
        <p:nvSpPr>
          <p:cNvPr id="10" name="Rounded Rectangle 9">
            <a:extLst>
              <a:ext uri="{FF2B5EF4-FFF2-40B4-BE49-F238E27FC236}">
                <a16:creationId xmlns:a16="http://schemas.microsoft.com/office/drawing/2014/main" id="{5BB3CA96-B19A-2C4D-AFFD-D89947F400F5}"/>
              </a:ext>
            </a:extLst>
          </p:cNvPr>
          <p:cNvSpPr/>
          <p:nvPr/>
        </p:nvSpPr>
        <p:spPr>
          <a:xfrm>
            <a:off x="5422874" y="6278386"/>
            <a:ext cx="2560541"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Query </a:t>
            </a:r>
            <a:r>
              <a:rPr lang="en-US" sz="1400" dirty="0" err="1"/>
              <a:t>gmean</a:t>
            </a:r>
            <a:r>
              <a:rPr lang="en-US" sz="1400" dirty="0"/>
              <a:t> </a:t>
            </a:r>
            <a:r>
              <a:rPr lang="en-US" sz="1400" b="1" u="sng" dirty="0"/>
              <a:t>5x</a:t>
            </a:r>
            <a:r>
              <a:rPr lang="en-US" sz="1400" dirty="0"/>
              <a:t> better</a:t>
            </a:r>
          </a:p>
          <a:p>
            <a:r>
              <a:rPr lang="en-US" sz="1400" dirty="0"/>
              <a:t>(no indexes, full table scans) </a:t>
            </a:r>
          </a:p>
        </p:txBody>
      </p:sp>
      <p:sp>
        <p:nvSpPr>
          <p:cNvPr id="11" name="TextBox 10">
            <a:extLst>
              <a:ext uri="{FF2B5EF4-FFF2-40B4-BE49-F238E27FC236}">
                <a16:creationId xmlns:a16="http://schemas.microsoft.com/office/drawing/2014/main" id="{DD328637-62C6-4C43-82E0-1A022FF78D3D}"/>
              </a:ext>
            </a:extLst>
          </p:cNvPr>
          <p:cNvSpPr txBox="1"/>
          <p:nvPr/>
        </p:nvSpPr>
        <p:spPr>
          <a:xfrm>
            <a:off x="8113690" y="1825624"/>
            <a:ext cx="3624702" cy="1869408"/>
          </a:xfrm>
          <a:prstGeom prst="rect">
            <a:avLst/>
          </a:prstGeom>
          <a:noFill/>
        </p:spPr>
        <p:txBody>
          <a:bodyPr wrap="none" lIns="0" tIns="0" rIns="0" bIns="0" rtlCol="0">
            <a:noAutofit/>
          </a:bodyPr>
          <a:lstStyle/>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Methodology</a:t>
            </a:r>
            <a:r>
              <a:rPr lang="en-US" sz="1100" dirty="0">
                <a:solidFill>
                  <a:srgbClr val="4E3629"/>
                </a:solidFill>
                <a:latin typeface="Oracle Sans Light" panose="020B0403020204020204" pitchFamily="34" charset="0"/>
                <a:cs typeface="Oracle Sans Light" panose="020B0403020204020204" pitchFamily="34" charset="0"/>
              </a:rPr>
              <a:t>: 200 clients executing , 240k ops/minute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(36k/min insert, 72k/min update, 36k/min delete,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96k/min read , 12/min YCSB-JSON queries), 1 hour test</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ATP-S+ - 19c with OSON enabled</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AWS </a:t>
            </a:r>
            <a:r>
              <a:rPr lang="en-US" sz="1100" dirty="0" err="1">
                <a:solidFill>
                  <a:srgbClr val="4E3629"/>
                </a:solidFill>
                <a:latin typeface="Oracle Sans Light" panose="020B0403020204020204" pitchFamily="34" charset="0"/>
                <a:cs typeface="Oracle Sans Light" panose="020B0403020204020204" pitchFamily="34" charset="0"/>
              </a:rPr>
              <a:t>DocDB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Explanation of performance difference:</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uses PQ in single node and faster scan over OSON</a:t>
            </a:r>
          </a:p>
          <a:p>
            <a:pPr lvl="0">
              <a:lnSpc>
                <a:spcPct val="90000"/>
              </a:lnSpc>
              <a:defRPr/>
            </a:pPr>
            <a:endParaRPr lang="en-US" sz="1200" b="1"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200" b="1" dirty="0">
                <a:solidFill>
                  <a:srgbClr val="4E3629"/>
                </a:solidFill>
                <a:latin typeface="Oracle Sans Light" panose="020B0403020204020204" pitchFamily="34" charset="0"/>
                <a:cs typeface="Oracle Sans Light" panose="020B0403020204020204" pitchFamily="34" charset="0"/>
              </a:rPr>
              <a:t>Source of YCSB-JSON </a:t>
            </a:r>
            <a:r>
              <a:rPr lang="en-US" sz="1200" b="1" dirty="0" err="1">
                <a:solidFill>
                  <a:srgbClr val="4E3629"/>
                </a:solidFill>
                <a:latin typeface="Oracle Sans Light" panose="020B0403020204020204" pitchFamily="34" charset="0"/>
                <a:cs typeface="Oracle Sans Light" panose="020B0403020204020204" pitchFamily="34" charset="0"/>
              </a:rPr>
              <a:t>queriess</a:t>
            </a:r>
            <a:r>
              <a:rPr lang="en-US" sz="1200" b="1" dirty="0">
                <a:solidFill>
                  <a:srgbClr val="4E3629"/>
                </a:solidFill>
                <a:latin typeface="Oracle Sans Light" panose="020B0403020204020204" pitchFamily="34" charset="0"/>
                <a:cs typeface="Oracle Sans Light" panose="020B0403020204020204" pitchFamily="34" charset="0"/>
              </a:rPr>
              <a:t>:</a:t>
            </a:r>
            <a:br>
              <a:rPr lang="en-US" sz="1100" dirty="0">
                <a:solidFill>
                  <a:srgbClr val="4E3629"/>
                </a:solidFill>
                <a:latin typeface="Oracle Sans Light" panose="020B0403020204020204" pitchFamily="34" charset="0"/>
                <a:cs typeface="Oracle Sans Light" panose="020B0403020204020204" pitchFamily="34" charset="0"/>
              </a:rPr>
            </a:br>
            <a:r>
              <a:rPr lang="en-US" sz="1100" dirty="0">
                <a:solidFill>
                  <a:srgbClr val="4E3629"/>
                </a:solidFill>
                <a:latin typeface="Oracle Sans Light" panose="020B0403020204020204" pitchFamily="34" charset="0"/>
                <a:cs typeface="Oracle Sans Light" panose="020B0403020204020204" pitchFamily="34" charset="0"/>
                <a:hlinkClick r:id="" action="ppaction://noaction"/>
              </a:rPr>
              <a:t>https://blog.couchbase.com/</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hlinkClick r:id="" action="ppaction://noaction"/>
              </a:rPr>
              <a:t>ycsb-json-benchmarking-json-databases-by-extending-ycsb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graphicFrame>
        <p:nvGraphicFramePr>
          <p:cNvPr id="12" name="Table 11">
            <a:extLst>
              <a:ext uri="{FF2B5EF4-FFF2-40B4-BE49-F238E27FC236}">
                <a16:creationId xmlns:a16="http://schemas.microsoft.com/office/drawing/2014/main" id="{CB0F721A-135D-A646-9564-BF4B59D6E921}"/>
              </a:ext>
            </a:extLst>
          </p:cNvPr>
          <p:cNvGraphicFramePr>
            <a:graphicFrameLocks noGrp="1"/>
          </p:cNvGraphicFramePr>
          <p:nvPr/>
        </p:nvGraphicFramePr>
        <p:xfrm>
          <a:off x="8113691" y="4053032"/>
          <a:ext cx="3624701" cy="2225354"/>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348352">
                  <a:extLst>
                    <a:ext uri="{9D8B030D-6E8A-4147-A177-3AD203B41FA5}">
                      <a16:colId xmlns:a16="http://schemas.microsoft.com/office/drawing/2014/main" val="2254634509"/>
                    </a:ext>
                  </a:extLst>
                </a:gridCol>
                <a:gridCol w="134189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ATP-S+</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AWS </a:t>
                      </a:r>
                      <a:r>
                        <a:rPr lang="en-US" sz="1200" b="1" baseline="0" dirty="0" err="1">
                          <a:latin typeface="Oracle Sans Light" panose="020B0403020204020204" pitchFamily="34" charset="0"/>
                          <a:cs typeface="Oracle Sans Light" panose="020B0403020204020204" pitchFamily="34" charset="0"/>
                        </a:rPr>
                        <a:t>DocumentDB</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Ashburn, 8ocpu, 18.4</a:t>
                      </a:r>
                    </a:p>
                  </a:txBody>
                  <a:tcPr/>
                </a:tc>
                <a:tc>
                  <a:txBody>
                    <a:bodyPr/>
                    <a:lstStyle/>
                    <a:p>
                      <a:r>
                        <a:rPr lang="en-US" sz="1200" dirty="0">
                          <a:latin typeface="Oracle Sans Light" panose="020B0403020204020204" pitchFamily="34" charset="0"/>
                          <a:cs typeface="Oracle Sans Light" panose="020B0403020204020204" pitchFamily="34" charset="0"/>
                        </a:rPr>
                        <a:t>Db.r5.4xlarge, 16vcpus, 71GB memory</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8 </a:t>
                      </a:r>
                      <a:r>
                        <a:rPr lang="en-US" sz="1200" b="1" dirty="0" err="1">
                          <a:latin typeface="Oracle Sans Light" panose="020B0403020204020204" pitchFamily="34" charset="0"/>
                          <a:cs typeface="Oracle Sans Light" panose="020B0403020204020204" pitchFamily="34" charset="0"/>
                        </a:rPr>
                        <a:t>ocpus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16 </a:t>
                      </a:r>
                      <a:r>
                        <a:rPr lang="en-US" sz="1200" b="1" dirty="0" err="1">
                          <a:latin typeface="Oracle Sans Light" panose="020B0403020204020204" pitchFamily="34" charset="0"/>
                          <a:cs typeface="Oracle Sans Light" panose="020B0403020204020204" pitchFamily="34" charset="0"/>
                        </a:rPr>
                        <a:t>vcpus</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67 GB</a:t>
                      </a:r>
                    </a:p>
                  </a:txBody>
                  <a:tcPr/>
                </a:tc>
                <a:tc>
                  <a:txBody>
                    <a:bodyPr/>
                    <a:lstStyle/>
                    <a:p>
                      <a:r>
                        <a:rPr lang="en-US" sz="1200" b="1" dirty="0">
                          <a:latin typeface="Oracle Sans Light" panose="020B0403020204020204" pitchFamily="34" charset="0"/>
                          <a:cs typeface="Oracle Sans Light" panose="020B0403020204020204" pitchFamily="34" charset="0"/>
                        </a:rPr>
                        <a:t>71 GB</a:t>
                      </a:r>
                    </a:p>
                  </a:txBody>
                  <a:tcPr/>
                </a:tc>
                <a:extLst>
                  <a:ext uri="{0D108BD9-81ED-4DB2-BD59-A6C34878D82A}">
                    <a16:rowId xmlns:a16="http://schemas.microsoft.com/office/drawing/2014/main" val="2341746251"/>
                  </a:ext>
                </a:extLst>
              </a:tr>
            </a:tbl>
          </a:graphicData>
        </a:graphic>
      </p:graphicFrame>
      <p:sp>
        <p:nvSpPr>
          <p:cNvPr id="13" name="TextBox 12">
            <a:extLst>
              <a:ext uri="{FF2B5EF4-FFF2-40B4-BE49-F238E27FC236}">
                <a16:creationId xmlns:a16="http://schemas.microsoft.com/office/drawing/2014/main" id="{B81332C4-4423-A745-B811-9087F3695D25}"/>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216837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3C7CE18F-F5DB-0C4B-AD9B-69EAF2C7998A}"/>
              </a:ext>
            </a:extLst>
          </p:cNvPr>
          <p:cNvGraphicFramePr>
            <a:graphicFrameLocks/>
          </p:cNvGraphicFramePr>
          <p:nvPr/>
        </p:nvGraphicFramePr>
        <p:xfrm>
          <a:off x="3774832" y="1825624"/>
          <a:ext cx="4149968" cy="442062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152E2CB5-C3FF-6849-A8D9-B7EC2CF81C58}"/>
              </a:ext>
            </a:extLst>
          </p:cNvPr>
          <p:cNvSpPr>
            <a:spLocks noGrp="1"/>
          </p:cNvSpPr>
          <p:nvPr>
            <p:ph type="body" sz="quarter" idx="10"/>
          </p:nvPr>
        </p:nvSpPr>
        <p:spPr/>
        <p:txBody>
          <a:bodyPr/>
          <a:lstStyle/>
          <a:p>
            <a:r>
              <a:rPr lang="en-US" dirty="0"/>
              <a:t>YCSB-JSON Queries, DML (20m x 1kb docs) – </a:t>
            </a:r>
            <a:r>
              <a:rPr lang="en-US" b="0" dirty="0"/>
              <a:t>AWS </a:t>
            </a:r>
            <a:r>
              <a:rPr lang="en-US" b="0" dirty="0" err="1"/>
              <a:t>DocDB</a:t>
            </a:r>
            <a:br>
              <a:rPr lang="en-US" b="0" dirty="0"/>
            </a:br>
            <a:r>
              <a:rPr lang="en-US" b="0" dirty="0"/>
              <a:t>Workload with Secondary Indexes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1156342746"/>
              </p:ext>
            </p:extLst>
          </p:nvPr>
        </p:nvGraphicFramePr>
        <p:xfrm>
          <a:off x="0" y="1825625"/>
          <a:ext cx="2806700" cy="4421188"/>
        </p:xfrm>
        <a:graphic>
          <a:graphicData uri="http://schemas.openxmlformats.org/drawingml/2006/chart">
            <c:chart xmlns:c="http://schemas.openxmlformats.org/drawingml/2006/chart" xmlns:r="http://schemas.openxmlformats.org/officeDocument/2006/relationships" r:id="rId4"/>
          </a:graphicData>
        </a:graphic>
      </p:graphicFrame>
      <p:sp>
        <p:nvSpPr>
          <p:cNvPr id="10" name="Rounded Rectangle 9">
            <a:extLst>
              <a:ext uri="{FF2B5EF4-FFF2-40B4-BE49-F238E27FC236}">
                <a16:creationId xmlns:a16="http://schemas.microsoft.com/office/drawing/2014/main" id="{5BB3CA96-B19A-2C4D-AFFD-D89947F400F5}"/>
              </a:ext>
            </a:extLst>
          </p:cNvPr>
          <p:cNvSpPr/>
          <p:nvPr/>
        </p:nvSpPr>
        <p:spPr>
          <a:xfrm>
            <a:off x="4358713" y="6278386"/>
            <a:ext cx="3624701" cy="6248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Query </a:t>
            </a:r>
            <a:r>
              <a:rPr lang="en-US" sz="1400" dirty="0" err="1"/>
              <a:t>gmean</a:t>
            </a:r>
            <a:r>
              <a:rPr lang="en-US" sz="1400" dirty="0"/>
              <a:t> </a:t>
            </a:r>
            <a:r>
              <a:rPr lang="en-US" sz="1400" b="1" u="sng" dirty="0"/>
              <a:t>1.6x</a:t>
            </a:r>
            <a:r>
              <a:rPr lang="en-US" sz="1400" dirty="0"/>
              <a:t> better with Indexes </a:t>
            </a:r>
          </a:p>
          <a:p>
            <a:r>
              <a:rPr lang="en-US" sz="1400" dirty="0"/>
              <a:t>(no </a:t>
            </a:r>
            <a:r>
              <a:rPr lang="en-US" sz="1400" dirty="0" err="1"/>
              <a:t>Arrayscan</a:t>
            </a:r>
            <a:r>
              <a:rPr lang="en-US" sz="1400" dirty="0"/>
              <a:t>, </a:t>
            </a:r>
            <a:r>
              <a:rPr lang="en-US" sz="1400" dirty="0" err="1"/>
              <a:t>ArrayDeepScan</a:t>
            </a:r>
            <a:r>
              <a:rPr lang="en-US" sz="1400" dirty="0"/>
              <a:t>)</a:t>
            </a:r>
          </a:p>
        </p:txBody>
      </p:sp>
      <p:sp>
        <p:nvSpPr>
          <p:cNvPr id="11" name="TextBox 10">
            <a:extLst>
              <a:ext uri="{FF2B5EF4-FFF2-40B4-BE49-F238E27FC236}">
                <a16:creationId xmlns:a16="http://schemas.microsoft.com/office/drawing/2014/main" id="{DD328637-62C6-4C43-82E0-1A022FF78D3D}"/>
              </a:ext>
            </a:extLst>
          </p:cNvPr>
          <p:cNvSpPr txBox="1"/>
          <p:nvPr/>
        </p:nvSpPr>
        <p:spPr>
          <a:xfrm>
            <a:off x="8113690" y="1825624"/>
            <a:ext cx="3624702" cy="2210314"/>
          </a:xfrm>
          <a:prstGeom prst="rect">
            <a:avLst/>
          </a:prstGeom>
          <a:noFill/>
        </p:spPr>
        <p:txBody>
          <a:bodyPr wrap="none" lIns="0" tIns="0" rIns="0" bIns="0" rtlCol="0">
            <a:noAutofit/>
          </a:bodyPr>
          <a:lstStyle/>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Methodology</a:t>
            </a:r>
            <a:r>
              <a:rPr lang="en-US" sz="1100" dirty="0">
                <a:solidFill>
                  <a:srgbClr val="4E3629"/>
                </a:solidFill>
                <a:latin typeface="Oracle Sans Light" panose="020B0403020204020204" pitchFamily="34" charset="0"/>
                <a:cs typeface="Oracle Sans Light" panose="020B0403020204020204" pitchFamily="34" charset="0"/>
              </a:rPr>
              <a:t>: 200 clients executing , 240k ops/minute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(36k/min insert, 72k/min update, 36k/min delete,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96k/min read , 12/min YCSB-JSON queries), 1 hour test</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ATP-S+ - 19c with OSON enabled</a:t>
            </a:r>
          </a:p>
          <a:p>
            <a:pPr lvl="0">
              <a:lnSpc>
                <a:spcPct val="90000"/>
              </a:lnSpc>
              <a:defRPr/>
            </a:pPr>
            <a:r>
              <a:rPr lang="en-US" sz="1100" dirty="0" err="1">
                <a:solidFill>
                  <a:srgbClr val="4E3629"/>
                </a:solidFill>
                <a:latin typeface="Oracle Sans Light" panose="020B0403020204020204" pitchFamily="34" charset="0"/>
                <a:cs typeface="Oracle Sans Light" panose="020B0403020204020204" pitchFamily="34" charset="0"/>
              </a:rPr>
              <a:t>ArrayScan</a:t>
            </a:r>
            <a:r>
              <a:rPr lang="en-US" sz="1100" dirty="0">
                <a:solidFill>
                  <a:srgbClr val="4E3629"/>
                </a:solidFill>
                <a:latin typeface="Oracle Sans Light" panose="020B0403020204020204" pitchFamily="34" charset="0"/>
                <a:cs typeface="Oracle Sans Light" panose="020B0403020204020204" pitchFamily="34" charset="0"/>
              </a:rPr>
              <a:t>*, </a:t>
            </a:r>
            <a:r>
              <a:rPr lang="en-US" sz="1100" dirty="0" err="1">
                <a:solidFill>
                  <a:srgbClr val="4E3629"/>
                </a:solidFill>
                <a:latin typeface="Oracle Sans Light" panose="020B0403020204020204" pitchFamily="34" charset="0"/>
                <a:cs typeface="Oracle Sans Light" panose="020B0403020204020204" pitchFamily="34" charset="0"/>
              </a:rPr>
              <a:t>ArrayDeepScan</a:t>
            </a:r>
            <a:r>
              <a:rPr lang="en-US" sz="1100" dirty="0">
                <a:solidFill>
                  <a:srgbClr val="4E3629"/>
                </a:solidFill>
                <a:latin typeface="Oracle Sans Light" panose="020B0403020204020204" pitchFamily="34" charset="0"/>
                <a:cs typeface="Oracle Sans Light" panose="020B0403020204020204" pitchFamily="34" charset="0"/>
              </a:rPr>
              <a:t>* – index support in Oracle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                             coming soon </a:t>
            </a:r>
          </a:p>
          <a:p>
            <a:pPr lvl="0">
              <a:lnSpc>
                <a:spcPct val="90000"/>
              </a:lnSpc>
              <a:defRPr/>
            </a:pPr>
            <a:r>
              <a:rPr lang="en-US" sz="1100" dirty="0" err="1">
                <a:solidFill>
                  <a:srgbClr val="4E3629"/>
                </a:solidFill>
                <a:latin typeface="Oracle Sans Light" panose="020B0403020204020204" pitchFamily="34" charset="0"/>
                <a:cs typeface="Oracle Sans Light" panose="020B0403020204020204" pitchFamily="34" charset="0"/>
              </a:rPr>
              <a:t>ArrayDeepScan</a:t>
            </a:r>
            <a:r>
              <a:rPr lang="en-US" sz="1100" dirty="0">
                <a:solidFill>
                  <a:srgbClr val="4E3629"/>
                </a:solidFill>
                <a:latin typeface="Oracle Sans Light" panose="020B0403020204020204" pitchFamily="34" charset="0"/>
                <a:cs typeface="Oracle Sans Light" panose="020B0403020204020204" pitchFamily="34" charset="0"/>
              </a:rPr>
              <a:t>* - no index support in, AWS</a:t>
            </a:r>
          </a:p>
          <a:p>
            <a:pPr lvl="0">
              <a:lnSpc>
                <a:spcPct val="90000"/>
              </a:lnSpc>
              <a:defRPr/>
            </a:pPr>
            <a:endParaRPr lang="en-US" sz="1200" b="1"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200" b="1" dirty="0">
                <a:solidFill>
                  <a:srgbClr val="4E3629"/>
                </a:solidFill>
                <a:latin typeface="Oracle Sans Light" panose="020B0403020204020204" pitchFamily="34" charset="0"/>
                <a:cs typeface="Oracle Sans Light" panose="020B0403020204020204" pitchFamily="34" charset="0"/>
              </a:rPr>
              <a:t>Source of YCSB-JSON </a:t>
            </a:r>
            <a:r>
              <a:rPr lang="en-US" sz="1200" b="1" dirty="0" err="1">
                <a:solidFill>
                  <a:srgbClr val="4E3629"/>
                </a:solidFill>
                <a:latin typeface="Oracle Sans Light" panose="020B0403020204020204" pitchFamily="34" charset="0"/>
                <a:cs typeface="Oracle Sans Light" panose="020B0403020204020204" pitchFamily="34" charset="0"/>
              </a:rPr>
              <a:t>queriess</a:t>
            </a:r>
            <a:r>
              <a:rPr lang="en-US" sz="1200" b="1" dirty="0">
                <a:solidFill>
                  <a:srgbClr val="4E3629"/>
                </a:solidFill>
                <a:latin typeface="Oracle Sans Light" panose="020B0403020204020204" pitchFamily="34" charset="0"/>
                <a:cs typeface="Oracle Sans Light" panose="020B0403020204020204" pitchFamily="34" charset="0"/>
              </a:rPr>
              <a:t>:</a:t>
            </a:r>
            <a:br>
              <a:rPr lang="en-US" sz="1100" dirty="0">
                <a:solidFill>
                  <a:srgbClr val="4E3629"/>
                </a:solidFill>
                <a:latin typeface="Oracle Sans Light" panose="020B0403020204020204" pitchFamily="34" charset="0"/>
                <a:cs typeface="Oracle Sans Light" panose="020B0403020204020204" pitchFamily="34" charset="0"/>
              </a:rPr>
            </a:br>
            <a:r>
              <a:rPr lang="en-US" sz="1100" dirty="0">
                <a:solidFill>
                  <a:srgbClr val="4E3629"/>
                </a:solidFill>
                <a:latin typeface="Oracle Sans Light" panose="020B0403020204020204" pitchFamily="34" charset="0"/>
                <a:cs typeface="Oracle Sans Light" panose="020B0403020204020204" pitchFamily="34" charset="0"/>
                <a:hlinkClick r:id="" action="ppaction://noaction"/>
              </a:rPr>
              <a:t>https://blog.couchbase.com/</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hlinkClick r:id="" action="ppaction://noaction"/>
              </a:rPr>
              <a:t>ycsb-json-benchmarking-json-databases-by-extending-ycsb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graphicFrame>
        <p:nvGraphicFramePr>
          <p:cNvPr id="12" name="Table 11">
            <a:extLst>
              <a:ext uri="{FF2B5EF4-FFF2-40B4-BE49-F238E27FC236}">
                <a16:creationId xmlns:a16="http://schemas.microsoft.com/office/drawing/2014/main" id="{CB0F721A-135D-A646-9564-BF4B59D6E921}"/>
              </a:ext>
            </a:extLst>
          </p:cNvPr>
          <p:cNvGraphicFramePr>
            <a:graphicFrameLocks noGrp="1"/>
          </p:cNvGraphicFramePr>
          <p:nvPr/>
        </p:nvGraphicFramePr>
        <p:xfrm>
          <a:off x="8113691" y="4053032"/>
          <a:ext cx="3624701" cy="2225354"/>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348352">
                  <a:extLst>
                    <a:ext uri="{9D8B030D-6E8A-4147-A177-3AD203B41FA5}">
                      <a16:colId xmlns:a16="http://schemas.microsoft.com/office/drawing/2014/main" val="2254634509"/>
                    </a:ext>
                  </a:extLst>
                </a:gridCol>
                <a:gridCol w="134189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ATP-S+</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AWS </a:t>
                      </a:r>
                      <a:r>
                        <a:rPr lang="en-US" sz="1200" b="1" baseline="0" dirty="0" err="1">
                          <a:latin typeface="Oracle Sans Light" panose="020B0403020204020204" pitchFamily="34" charset="0"/>
                          <a:cs typeface="Oracle Sans Light" panose="020B0403020204020204" pitchFamily="34" charset="0"/>
                        </a:rPr>
                        <a:t>DocumentDB</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Ashburn, 8ocpu, 18.4</a:t>
                      </a:r>
                    </a:p>
                  </a:txBody>
                  <a:tcPr/>
                </a:tc>
                <a:tc>
                  <a:txBody>
                    <a:bodyPr/>
                    <a:lstStyle/>
                    <a:p>
                      <a:r>
                        <a:rPr lang="en-US" sz="1200" dirty="0">
                          <a:latin typeface="Oracle Sans Light" panose="020B0403020204020204" pitchFamily="34" charset="0"/>
                          <a:cs typeface="Oracle Sans Light" panose="020B0403020204020204" pitchFamily="34" charset="0"/>
                        </a:rPr>
                        <a:t>Db.r5.4xlarge, 16vcpus, 71GB memory</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8 </a:t>
                      </a:r>
                      <a:r>
                        <a:rPr lang="en-US" sz="1200" b="1" dirty="0" err="1">
                          <a:latin typeface="Oracle Sans Light" panose="020B0403020204020204" pitchFamily="34" charset="0"/>
                          <a:cs typeface="Oracle Sans Light" panose="020B0403020204020204" pitchFamily="34" charset="0"/>
                        </a:rPr>
                        <a:t>ocpus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16 </a:t>
                      </a:r>
                      <a:r>
                        <a:rPr lang="en-US" sz="1200" b="1" dirty="0" err="1">
                          <a:latin typeface="Oracle Sans Light" panose="020B0403020204020204" pitchFamily="34" charset="0"/>
                          <a:cs typeface="Oracle Sans Light" panose="020B0403020204020204" pitchFamily="34" charset="0"/>
                        </a:rPr>
                        <a:t>vcpus</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67 GB</a:t>
                      </a:r>
                    </a:p>
                  </a:txBody>
                  <a:tcPr/>
                </a:tc>
                <a:tc>
                  <a:txBody>
                    <a:bodyPr/>
                    <a:lstStyle/>
                    <a:p>
                      <a:r>
                        <a:rPr lang="en-US" sz="1200" b="1" dirty="0">
                          <a:latin typeface="Oracle Sans Light" panose="020B0403020204020204" pitchFamily="34" charset="0"/>
                          <a:cs typeface="Oracle Sans Light" panose="020B0403020204020204" pitchFamily="34" charset="0"/>
                        </a:rPr>
                        <a:t>71 GB</a:t>
                      </a:r>
                    </a:p>
                  </a:txBody>
                  <a:tcPr/>
                </a:tc>
                <a:extLst>
                  <a:ext uri="{0D108BD9-81ED-4DB2-BD59-A6C34878D82A}">
                    <a16:rowId xmlns:a16="http://schemas.microsoft.com/office/drawing/2014/main" val="2341746251"/>
                  </a:ext>
                </a:extLst>
              </a:tr>
            </a:tbl>
          </a:graphicData>
        </a:graphic>
      </p:graphicFrame>
      <p:sp>
        <p:nvSpPr>
          <p:cNvPr id="13" name="TextBox 12">
            <a:extLst>
              <a:ext uri="{FF2B5EF4-FFF2-40B4-BE49-F238E27FC236}">
                <a16:creationId xmlns:a16="http://schemas.microsoft.com/office/drawing/2014/main" id="{B44E1A56-87E8-F34C-836D-9BDA9695C328}"/>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62745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1F75CDB-DAE5-9C4F-BA81-106E895912E9}"/>
              </a:ext>
            </a:extLst>
          </p:cNvPr>
          <p:cNvSpPr>
            <a:spLocks noGrp="1"/>
          </p:cNvSpPr>
          <p:nvPr>
            <p:ph type="ftr" sz="quarter" idx="3"/>
          </p:nvPr>
        </p:nvSpPr>
        <p:spPr/>
        <p:txBody>
          <a:bodyPr/>
          <a:lstStyle/>
          <a:p>
            <a:r>
              <a:rPr lang="en-US" dirty="0">
                <a:solidFill>
                  <a:srgbClr val="58595B"/>
                </a:solidFill>
              </a:rPr>
              <a:t>Copyright © 2019 Oracle and/or its affiliates - CONFIDENTIAL</a:t>
            </a:r>
          </a:p>
        </p:txBody>
      </p:sp>
      <p:sp>
        <p:nvSpPr>
          <p:cNvPr id="9" name="Text Placeholder 8">
            <a:extLst>
              <a:ext uri="{FF2B5EF4-FFF2-40B4-BE49-F238E27FC236}">
                <a16:creationId xmlns:a16="http://schemas.microsoft.com/office/drawing/2014/main" id="{6960137E-A345-6F4B-972E-05FB282784D7}"/>
              </a:ext>
            </a:extLst>
          </p:cNvPr>
          <p:cNvSpPr>
            <a:spLocks noGrp="1"/>
          </p:cNvSpPr>
          <p:nvPr>
            <p:ph type="body" sz="quarter" idx="10"/>
          </p:nvPr>
        </p:nvSpPr>
        <p:spPr/>
        <p:txBody>
          <a:bodyPr/>
          <a:lstStyle/>
          <a:p>
            <a:r>
              <a:rPr lang="en-US" dirty="0"/>
              <a:t>Oracle Converged Database </a:t>
            </a:r>
            <a:r>
              <a:rPr lang="en-US" b="0" dirty="0"/>
              <a:t>- Flexible deployment options</a:t>
            </a:r>
            <a:endParaRPr lang="en-US" dirty="0"/>
          </a:p>
        </p:txBody>
      </p:sp>
      <p:sp>
        <p:nvSpPr>
          <p:cNvPr id="86" name="Text Box 14">
            <a:extLst>
              <a:ext uri="{FF2B5EF4-FFF2-40B4-BE49-F238E27FC236}">
                <a16:creationId xmlns:a16="http://schemas.microsoft.com/office/drawing/2014/main" id="{649BA473-3A20-A540-B168-5A6FF172D7CA}"/>
              </a:ext>
            </a:extLst>
          </p:cNvPr>
          <p:cNvSpPr txBox="1">
            <a:spLocks noChangeArrowheads="1"/>
          </p:cNvSpPr>
          <p:nvPr/>
        </p:nvSpPr>
        <p:spPr bwMode="auto">
          <a:xfrm>
            <a:off x="167152" y="4564279"/>
            <a:ext cx="1522162" cy="431824"/>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000" dirty="0">
                <a:solidFill>
                  <a:schemeClr val="accent1"/>
                </a:solidFill>
                <a:latin typeface="+mj-lt"/>
                <a:cs typeface="ＭＳ Ｐゴシック" pitchFamily="-111" charset="-128"/>
              </a:rPr>
              <a:t>Specialized</a:t>
            </a:r>
          </a:p>
        </p:txBody>
      </p:sp>
      <p:sp>
        <p:nvSpPr>
          <p:cNvPr id="88" name="Text Box 14">
            <a:extLst>
              <a:ext uri="{FF2B5EF4-FFF2-40B4-BE49-F238E27FC236}">
                <a16:creationId xmlns:a16="http://schemas.microsoft.com/office/drawing/2014/main" id="{83B54393-9BDB-AF45-B19B-50BE78DC31EB}"/>
              </a:ext>
            </a:extLst>
          </p:cNvPr>
          <p:cNvSpPr txBox="1">
            <a:spLocks noChangeArrowheads="1"/>
          </p:cNvSpPr>
          <p:nvPr/>
        </p:nvSpPr>
        <p:spPr bwMode="auto">
          <a:xfrm>
            <a:off x="207610" y="2369279"/>
            <a:ext cx="1453232" cy="401047"/>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dirty="0" err="1">
                <a:solidFill>
                  <a:schemeClr val="accent1"/>
                </a:solidFill>
                <a:latin typeface="+mj-lt"/>
                <a:cs typeface="ＭＳ Ｐゴシック" pitchFamily="-111" charset="-128"/>
              </a:rPr>
              <a:t>Multimodel</a:t>
            </a:r>
            <a:endParaRPr lang="en-US" dirty="0">
              <a:solidFill>
                <a:schemeClr val="accent1"/>
              </a:solidFill>
              <a:latin typeface="+mj-lt"/>
              <a:cs typeface="ＭＳ Ｐゴシック" pitchFamily="-111" charset="-128"/>
            </a:endParaRPr>
          </a:p>
        </p:txBody>
      </p:sp>
      <p:grpSp>
        <p:nvGrpSpPr>
          <p:cNvPr id="17" name="Group 16">
            <a:extLst>
              <a:ext uri="{FF2B5EF4-FFF2-40B4-BE49-F238E27FC236}">
                <a16:creationId xmlns:a16="http://schemas.microsoft.com/office/drawing/2014/main" id="{83F2AE45-4382-E14A-BA25-C0E058F4C581}"/>
              </a:ext>
            </a:extLst>
          </p:cNvPr>
          <p:cNvGrpSpPr/>
          <p:nvPr/>
        </p:nvGrpSpPr>
        <p:grpSpPr>
          <a:xfrm>
            <a:off x="2180262" y="3866866"/>
            <a:ext cx="1083405" cy="1589261"/>
            <a:chOff x="2180262" y="3866866"/>
            <a:chExt cx="1083405" cy="1589261"/>
          </a:xfrm>
        </p:grpSpPr>
        <p:grpSp>
          <p:nvGrpSpPr>
            <p:cNvPr id="43" name="Group 42">
              <a:extLst>
                <a:ext uri="{FF2B5EF4-FFF2-40B4-BE49-F238E27FC236}">
                  <a16:creationId xmlns:a16="http://schemas.microsoft.com/office/drawing/2014/main" id="{1FF71C5E-E8F3-6D41-BA50-AE1BA8BDEB1B}"/>
                </a:ext>
              </a:extLst>
            </p:cNvPr>
            <p:cNvGrpSpPr/>
            <p:nvPr/>
          </p:nvGrpSpPr>
          <p:grpSpPr>
            <a:xfrm>
              <a:off x="2411250" y="3866866"/>
              <a:ext cx="719813" cy="663267"/>
              <a:chOff x="1441196" y="4453269"/>
              <a:chExt cx="720000" cy="663440"/>
            </a:xfrm>
          </p:grpSpPr>
          <p:cxnSp>
            <p:nvCxnSpPr>
              <p:cNvPr id="44" name="Straight Connector 43">
                <a:extLst>
                  <a:ext uri="{FF2B5EF4-FFF2-40B4-BE49-F238E27FC236}">
                    <a16:creationId xmlns:a16="http://schemas.microsoft.com/office/drawing/2014/main" id="{FB64945C-33ED-3C4A-B981-777C7D221F09}"/>
                  </a:ext>
                </a:extLst>
              </p:cNvPr>
              <p:cNvCxnSpPr/>
              <p:nvPr/>
            </p:nvCxnSpPr>
            <p:spPr>
              <a:xfrm>
                <a:off x="1835904"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D7D9883-5699-1245-830B-E2235EE86E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1196" y="4453269"/>
                <a:ext cx="720000" cy="540001"/>
              </a:xfrm>
              <a:prstGeom prst="rect">
                <a:avLst/>
              </a:prstGeom>
            </p:spPr>
          </p:pic>
        </p:grpSp>
        <p:grpSp>
          <p:nvGrpSpPr>
            <p:cNvPr id="46" name="Group 45">
              <a:extLst>
                <a:ext uri="{FF2B5EF4-FFF2-40B4-BE49-F238E27FC236}">
                  <a16:creationId xmlns:a16="http://schemas.microsoft.com/office/drawing/2014/main" id="{6CA9148C-1AC8-CF4C-A6F2-68779FEFBBE1}"/>
                </a:ext>
              </a:extLst>
            </p:cNvPr>
            <p:cNvGrpSpPr/>
            <p:nvPr/>
          </p:nvGrpSpPr>
          <p:grpSpPr>
            <a:xfrm>
              <a:off x="2180262" y="4512965"/>
              <a:ext cx="1083405" cy="943162"/>
              <a:chOff x="1230403" y="5099534"/>
              <a:chExt cx="1083687" cy="943408"/>
            </a:xfrm>
          </p:grpSpPr>
          <p:pic>
            <p:nvPicPr>
              <p:cNvPr id="47" name="Picture 46">
                <a:extLst>
                  <a:ext uri="{FF2B5EF4-FFF2-40B4-BE49-F238E27FC236}">
                    <a16:creationId xmlns:a16="http://schemas.microsoft.com/office/drawing/2014/main" id="{7AA20137-0E6D-7D46-BC86-329E5442387E}"/>
                  </a:ext>
                </a:extLst>
              </p:cNvPr>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399690" y="5099534"/>
                <a:ext cx="914400" cy="914400"/>
              </a:xfrm>
              <a:prstGeom prst="rect">
                <a:avLst/>
              </a:prstGeom>
            </p:spPr>
          </p:pic>
          <p:pic>
            <p:nvPicPr>
              <p:cNvPr id="48" name="Picture 47" descr="json.png">
                <a:extLst>
                  <a:ext uri="{FF2B5EF4-FFF2-40B4-BE49-F238E27FC236}">
                    <a16:creationId xmlns:a16="http://schemas.microsoft.com/office/drawing/2014/main" id="{C6E62057-576A-AD4D-8E35-8DB5B6D1B8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30403" y="5677182"/>
                <a:ext cx="618932" cy="365760"/>
              </a:xfrm>
              <a:prstGeom prst="rect">
                <a:avLst/>
              </a:prstGeom>
            </p:spPr>
          </p:pic>
        </p:grpSp>
      </p:grpSp>
      <p:grpSp>
        <p:nvGrpSpPr>
          <p:cNvPr id="6" name="Group 5">
            <a:extLst>
              <a:ext uri="{FF2B5EF4-FFF2-40B4-BE49-F238E27FC236}">
                <a16:creationId xmlns:a16="http://schemas.microsoft.com/office/drawing/2014/main" id="{00D4BD09-8815-1C48-BCC3-5E5AEC5CBE53}"/>
              </a:ext>
            </a:extLst>
          </p:cNvPr>
          <p:cNvGrpSpPr/>
          <p:nvPr/>
        </p:nvGrpSpPr>
        <p:grpSpPr>
          <a:xfrm>
            <a:off x="3395612" y="3868626"/>
            <a:ext cx="952929" cy="1591493"/>
            <a:chOff x="3395612" y="3868626"/>
            <a:chExt cx="952929" cy="1591493"/>
          </a:xfrm>
        </p:grpSpPr>
        <p:grpSp>
          <p:nvGrpSpPr>
            <p:cNvPr id="67" name="Group 66">
              <a:extLst>
                <a:ext uri="{FF2B5EF4-FFF2-40B4-BE49-F238E27FC236}">
                  <a16:creationId xmlns:a16="http://schemas.microsoft.com/office/drawing/2014/main" id="{DCAFD80F-3E19-1143-B225-EEAADA6BFE5B}"/>
                </a:ext>
              </a:extLst>
            </p:cNvPr>
            <p:cNvGrpSpPr/>
            <p:nvPr/>
          </p:nvGrpSpPr>
          <p:grpSpPr>
            <a:xfrm>
              <a:off x="3511048" y="3868626"/>
              <a:ext cx="719812" cy="663267"/>
              <a:chOff x="2720805" y="4453269"/>
              <a:chExt cx="720000" cy="663440"/>
            </a:xfrm>
          </p:grpSpPr>
          <p:cxnSp>
            <p:nvCxnSpPr>
              <p:cNvPr id="68" name="Straight Connector 67">
                <a:extLst>
                  <a:ext uri="{FF2B5EF4-FFF2-40B4-BE49-F238E27FC236}">
                    <a16:creationId xmlns:a16="http://schemas.microsoft.com/office/drawing/2014/main" id="{BB6775F4-754B-774A-AB06-9A45F13DC4E6}"/>
                  </a:ext>
                </a:extLst>
              </p:cNvPr>
              <p:cNvCxnSpPr/>
              <p:nvPr/>
            </p:nvCxnSpPr>
            <p:spPr>
              <a:xfrm>
                <a:off x="3108385"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CDF870BC-A5DF-F441-A5DB-8A23DBBF108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20805" y="4453269"/>
                <a:ext cx="720000" cy="540000"/>
              </a:xfrm>
              <a:prstGeom prst="rect">
                <a:avLst/>
              </a:prstGeom>
            </p:spPr>
          </p:pic>
        </p:grpSp>
        <p:grpSp>
          <p:nvGrpSpPr>
            <p:cNvPr id="70" name="Group 69">
              <a:extLst>
                <a:ext uri="{FF2B5EF4-FFF2-40B4-BE49-F238E27FC236}">
                  <a16:creationId xmlns:a16="http://schemas.microsoft.com/office/drawing/2014/main" id="{A3FEF691-FDD6-4E4D-81EB-6AFA4E53E002}"/>
                </a:ext>
              </a:extLst>
            </p:cNvPr>
            <p:cNvGrpSpPr/>
            <p:nvPr/>
          </p:nvGrpSpPr>
          <p:grpSpPr>
            <a:xfrm>
              <a:off x="3395612" y="4514725"/>
              <a:ext cx="952929" cy="945394"/>
              <a:chOff x="2612408" y="5099534"/>
              <a:chExt cx="953177" cy="945640"/>
            </a:xfrm>
          </p:grpSpPr>
          <p:pic>
            <p:nvPicPr>
              <p:cNvPr id="71" name="Picture 70">
                <a:extLst>
                  <a:ext uri="{FF2B5EF4-FFF2-40B4-BE49-F238E27FC236}">
                    <a16:creationId xmlns:a16="http://schemas.microsoft.com/office/drawing/2014/main" id="{444CFC66-1AE6-4749-8048-5E23F102ADEA}"/>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651185" y="5099534"/>
                <a:ext cx="914400" cy="914400"/>
              </a:xfrm>
              <a:prstGeom prst="rect">
                <a:avLst/>
              </a:prstGeom>
            </p:spPr>
          </p:pic>
          <p:pic>
            <p:nvPicPr>
              <p:cNvPr id="72" name="Picture 71">
                <a:extLst>
                  <a:ext uri="{FF2B5EF4-FFF2-40B4-BE49-F238E27FC236}">
                    <a16:creationId xmlns:a16="http://schemas.microsoft.com/office/drawing/2014/main" id="{F3ADDD10-90FC-DC41-9416-0A021A2DC0A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612408" y="5677182"/>
                <a:ext cx="594360" cy="367992"/>
              </a:xfrm>
              <a:prstGeom prst="rect">
                <a:avLst/>
              </a:prstGeom>
            </p:spPr>
          </p:pic>
        </p:grpSp>
      </p:grpSp>
      <p:pic>
        <p:nvPicPr>
          <p:cNvPr id="102" name="Picture 101">
            <a:extLst>
              <a:ext uri="{FF2B5EF4-FFF2-40B4-BE49-F238E27FC236}">
                <a16:creationId xmlns:a16="http://schemas.microsoft.com/office/drawing/2014/main" id="{292398B3-0339-B046-B0E9-3AEE7CA467B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77986" y="2489154"/>
            <a:ext cx="1183348" cy="1338652"/>
          </a:xfrm>
          <a:prstGeom prst="rect">
            <a:avLst/>
          </a:prstGeom>
        </p:spPr>
      </p:pic>
      <p:grpSp>
        <p:nvGrpSpPr>
          <p:cNvPr id="103" name="Group 102">
            <a:extLst>
              <a:ext uri="{FF2B5EF4-FFF2-40B4-BE49-F238E27FC236}">
                <a16:creationId xmlns:a16="http://schemas.microsoft.com/office/drawing/2014/main" id="{FB52A5A3-1BB7-CC4D-AA48-462B5DDE18F7}"/>
              </a:ext>
            </a:extLst>
          </p:cNvPr>
          <p:cNvGrpSpPr/>
          <p:nvPr/>
        </p:nvGrpSpPr>
        <p:grpSpPr>
          <a:xfrm>
            <a:off x="2926263" y="2055300"/>
            <a:ext cx="719812" cy="663267"/>
            <a:chOff x="5154290" y="4453269"/>
            <a:chExt cx="720000" cy="663440"/>
          </a:xfrm>
        </p:grpSpPr>
        <p:cxnSp>
          <p:nvCxnSpPr>
            <p:cNvPr id="104" name="Straight Connector 103">
              <a:extLst>
                <a:ext uri="{FF2B5EF4-FFF2-40B4-BE49-F238E27FC236}">
                  <a16:creationId xmlns:a16="http://schemas.microsoft.com/office/drawing/2014/main" id="{3A42C81E-F391-5C4D-8961-9C2C5D178B8F}"/>
                </a:ext>
              </a:extLst>
            </p:cNvPr>
            <p:cNvCxnSpPr/>
            <p:nvPr/>
          </p:nvCxnSpPr>
          <p:spPr>
            <a:xfrm>
              <a:off x="5514290"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0B96F1E0-5277-C145-BCFA-CC89F7BF42A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154290" y="4453269"/>
              <a:ext cx="720000" cy="540000"/>
            </a:xfrm>
            <a:prstGeom prst="rect">
              <a:avLst/>
            </a:prstGeom>
          </p:spPr>
        </p:pic>
      </p:grpSp>
      <p:pic>
        <p:nvPicPr>
          <p:cNvPr id="106" name="Picture 105">
            <a:extLst>
              <a:ext uri="{FF2B5EF4-FFF2-40B4-BE49-F238E27FC236}">
                <a16:creationId xmlns:a16="http://schemas.microsoft.com/office/drawing/2014/main" id="{E35FDAAE-B021-3B47-A836-76543AC66FD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0271" y="2893738"/>
            <a:ext cx="594205" cy="367896"/>
          </a:xfrm>
          <a:prstGeom prst="rect">
            <a:avLst/>
          </a:prstGeom>
        </p:spPr>
      </p:pic>
      <p:pic>
        <p:nvPicPr>
          <p:cNvPr id="107" name="Picture 106" descr="json.png">
            <a:extLst>
              <a:ext uri="{FF2B5EF4-FFF2-40B4-BE49-F238E27FC236}">
                <a16:creationId xmlns:a16="http://schemas.microsoft.com/office/drawing/2014/main" id="{8A1EE958-8EBC-FA4A-906D-0769B396D5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30934" y="3272380"/>
            <a:ext cx="618771" cy="365665"/>
          </a:xfrm>
          <a:prstGeom prst="rect">
            <a:avLst/>
          </a:prstGeom>
        </p:spPr>
      </p:pic>
      <p:sp>
        <p:nvSpPr>
          <p:cNvPr id="108" name="TextBox 107">
            <a:extLst>
              <a:ext uri="{FF2B5EF4-FFF2-40B4-BE49-F238E27FC236}">
                <a16:creationId xmlns:a16="http://schemas.microsoft.com/office/drawing/2014/main" id="{2BCCE954-5DBD-AD48-B265-0A4E0FFA36EF}"/>
              </a:ext>
            </a:extLst>
          </p:cNvPr>
          <p:cNvSpPr txBox="1"/>
          <p:nvPr/>
        </p:nvSpPr>
        <p:spPr>
          <a:xfrm>
            <a:off x="3262779" y="3431329"/>
            <a:ext cx="480521" cy="160474"/>
          </a:xfrm>
          <a:prstGeom prst="rect">
            <a:avLst/>
          </a:prstGeom>
          <a:noFill/>
        </p:spPr>
        <p:txBody>
          <a:bodyPr wrap="square" lIns="0" tIns="0" rIns="0" bIns="0" rtlCol="0">
            <a:noAutofit/>
          </a:bodyPr>
          <a:lstStyle/>
          <a:p>
            <a:pPr>
              <a:lnSpc>
                <a:spcPct val="90000"/>
              </a:lnSpc>
            </a:pPr>
            <a:r>
              <a:rPr lang="en-US" sz="1100" b="1" dirty="0">
                <a:solidFill>
                  <a:schemeClr val="bg1"/>
                </a:solidFill>
              </a:rPr>
              <a:t>TEXT</a:t>
            </a:r>
          </a:p>
        </p:txBody>
      </p:sp>
      <p:pic>
        <p:nvPicPr>
          <p:cNvPr id="109" name="Picture 108" descr="rdf.png">
            <a:extLst>
              <a:ext uri="{FF2B5EF4-FFF2-40B4-BE49-F238E27FC236}">
                <a16:creationId xmlns:a16="http://schemas.microsoft.com/office/drawing/2014/main" id="{607C3563-3847-864D-B27C-DD49BF10ABC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181975" y="2975592"/>
            <a:ext cx="432962" cy="286042"/>
          </a:xfrm>
          <a:prstGeom prst="rect">
            <a:avLst/>
          </a:prstGeom>
        </p:spPr>
      </p:pic>
      <p:grpSp>
        <p:nvGrpSpPr>
          <p:cNvPr id="14" name="Group 13">
            <a:extLst>
              <a:ext uri="{FF2B5EF4-FFF2-40B4-BE49-F238E27FC236}">
                <a16:creationId xmlns:a16="http://schemas.microsoft.com/office/drawing/2014/main" id="{EE403598-E7C2-4A4E-B7C3-7A0ED9B0CE6C}"/>
              </a:ext>
            </a:extLst>
          </p:cNvPr>
          <p:cNvGrpSpPr/>
          <p:nvPr/>
        </p:nvGrpSpPr>
        <p:grpSpPr>
          <a:xfrm>
            <a:off x="4942045" y="2539608"/>
            <a:ext cx="4081283" cy="1922006"/>
            <a:chOff x="5004317" y="2704474"/>
            <a:chExt cx="4081283" cy="1922006"/>
          </a:xfrm>
        </p:grpSpPr>
        <p:sp>
          <p:nvSpPr>
            <p:cNvPr id="111" name="Rectangle 110">
              <a:extLst>
                <a:ext uri="{FF2B5EF4-FFF2-40B4-BE49-F238E27FC236}">
                  <a16:creationId xmlns:a16="http://schemas.microsoft.com/office/drawing/2014/main" id="{ADCD5C3C-1618-2C4B-A69A-65072B7287F3}"/>
                </a:ext>
              </a:extLst>
            </p:cNvPr>
            <p:cNvSpPr/>
            <p:nvPr/>
          </p:nvSpPr>
          <p:spPr>
            <a:xfrm>
              <a:off x="5004317" y="3279526"/>
              <a:ext cx="4081283" cy="1340198"/>
            </a:xfrm>
            <a:prstGeom prst="rect">
              <a:avLst/>
            </a:prstGeom>
            <a:solidFill>
              <a:schemeClr val="tx2">
                <a:lumMod val="20000"/>
                <a:lumOff val="80000"/>
              </a:schemeClr>
            </a:solidFill>
            <a:ln w="19050">
              <a:solidFill>
                <a:schemeClr val="bg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2" tIns="45696" rIns="91392" bIns="45696" numCol="1" spcCol="0" rtlCol="0" fromWordArt="0" anchor="ctr" anchorCtr="0" forceAA="0" compatLnSpc="1">
              <a:prstTxWarp prst="textNoShape">
                <a:avLst/>
              </a:prstTxWarp>
              <a:noAutofit/>
            </a:bodyPr>
            <a:lstStyle/>
            <a:p>
              <a:pPr algn="ctr" defTabSz="913852">
                <a:lnSpc>
                  <a:spcPct val="90000"/>
                </a:lnSpc>
                <a:defRPr/>
              </a:pPr>
              <a:endParaRPr lang="en-US" sz="1798">
                <a:solidFill>
                  <a:srgbClr val="FFFFFF"/>
                </a:solidFill>
                <a:latin typeface="Calibri"/>
              </a:endParaRPr>
            </a:p>
          </p:txBody>
        </p:sp>
        <p:sp>
          <p:nvSpPr>
            <p:cNvPr id="112" name="TextBox 111">
              <a:extLst>
                <a:ext uri="{FF2B5EF4-FFF2-40B4-BE49-F238E27FC236}">
                  <a16:creationId xmlns:a16="http://schemas.microsoft.com/office/drawing/2014/main" id="{8E1A05F1-E2F1-C449-BEAE-DEA278D064E3}"/>
                </a:ext>
              </a:extLst>
            </p:cNvPr>
            <p:cNvSpPr txBox="1"/>
            <p:nvPr/>
          </p:nvSpPr>
          <p:spPr>
            <a:xfrm>
              <a:off x="5887961" y="4260816"/>
              <a:ext cx="2169626" cy="365664"/>
            </a:xfrm>
            <a:prstGeom prst="rect">
              <a:avLst/>
            </a:prstGeom>
            <a:noFill/>
          </p:spPr>
          <p:txBody>
            <a:bodyPr wrap="none" lIns="0" tIns="0" rIns="0" bIns="0" rtlCol="0">
              <a:noAutofit/>
            </a:bodyPr>
            <a:lstStyle/>
            <a:p>
              <a:pPr algn="ctr" defTabSz="913852">
                <a:lnSpc>
                  <a:spcPct val="90000"/>
                </a:lnSpc>
                <a:defRPr/>
              </a:pPr>
              <a:r>
                <a:rPr lang="en-US" sz="1999" b="1" dirty="0">
                  <a:latin typeface="Calibri"/>
                </a:rPr>
                <a:t>Container Database</a:t>
              </a:r>
            </a:p>
          </p:txBody>
        </p:sp>
        <p:grpSp>
          <p:nvGrpSpPr>
            <p:cNvPr id="11" name="Group 10">
              <a:extLst>
                <a:ext uri="{FF2B5EF4-FFF2-40B4-BE49-F238E27FC236}">
                  <a16:creationId xmlns:a16="http://schemas.microsoft.com/office/drawing/2014/main" id="{373F5C83-3356-8D4F-975B-B94FBBEF4C8B}"/>
                </a:ext>
              </a:extLst>
            </p:cNvPr>
            <p:cNvGrpSpPr/>
            <p:nvPr/>
          </p:nvGrpSpPr>
          <p:grpSpPr>
            <a:xfrm>
              <a:off x="6630709" y="2704474"/>
              <a:ext cx="1095850" cy="1589261"/>
              <a:chOff x="5460462" y="4198018"/>
              <a:chExt cx="1095850" cy="1589261"/>
            </a:xfrm>
          </p:grpSpPr>
          <p:grpSp>
            <p:nvGrpSpPr>
              <p:cNvPr id="113" name="Group 112">
                <a:extLst>
                  <a:ext uri="{FF2B5EF4-FFF2-40B4-BE49-F238E27FC236}">
                    <a16:creationId xmlns:a16="http://schemas.microsoft.com/office/drawing/2014/main" id="{C7FA6D56-1FBC-824E-966B-ECFE78039A93}"/>
                  </a:ext>
                </a:extLst>
              </p:cNvPr>
              <p:cNvGrpSpPr/>
              <p:nvPr/>
            </p:nvGrpSpPr>
            <p:grpSpPr>
              <a:xfrm>
                <a:off x="5691450" y="4198018"/>
                <a:ext cx="719813" cy="663267"/>
                <a:chOff x="1441196" y="4453269"/>
                <a:chExt cx="720000" cy="663440"/>
              </a:xfrm>
            </p:grpSpPr>
            <p:cxnSp>
              <p:nvCxnSpPr>
                <p:cNvPr id="123" name="Straight Connector 122">
                  <a:extLst>
                    <a:ext uri="{FF2B5EF4-FFF2-40B4-BE49-F238E27FC236}">
                      <a16:creationId xmlns:a16="http://schemas.microsoft.com/office/drawing/2014/main" id="{5A4027F8-EA39-F041-B41A-19A164E71832}"/>
                    </a:ext>
                  </a:extLst>
                </p:cNvPr>
                <p:cNvCxnSpPr/>
                <p:nvPr/>
              </p:nvCxnSpPr>
              <p:spPr>
                <a:xfrm>
                  <a:off x="1835904"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24" name="Picture 123">
                  <a:extLst>
                    <a:ext uri="{FF2B5EF4-FFF2-40B4-BE49-F238E27FC236}">
                      <a16:creationId xmlns:a16="http://schemas.microsoft.com/office/drawing/2014/main" id="{E2C36CC9-49AD-D64E-91FE-2B6DBDB0E9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1196" y="4453269"/>
                  <a:ext cx="720000" cy="540001"/>
                </a:xfrm>
                <a:prstGeom prst="rect">
                  <a:avLst/>
                </a:prstGeom>
              </p:spPr>
            </p:pic>
          </p:grpSp>
          <p:grpSp>
            <p:nvGrpSpPr>
              <p:cNvPr id="115" name="Group 114">
                <a:extLst>
                  <a:ext uri="{FF2B5EF4-FFF2-40B4-BE49-F238E27FC236}">
                    <a16:creationId xmlns:a16="http://schemas.microsoft.com/office/drawing/2014/main" id="{C9982F7D-33E7-B24C-88F3-64ADC93E5F31}"/>
                  </a:ext>
                </a:extLst>
              </p:cNvPr>
              <p:cNvGrpSpPr/>
              <p:nvPr/>
            </p:nvGrpSpPr>
            <p:grpSpPr>
              <a:xfrm>
                <a:off x="5460462" y="4844117"/>
                <a:ext cx="1095850" cy="943162"/>
                <a:chOff x="1230403" y="5099534"/>
                <a:chExt cx="1096135" cy="943408"/>
              </a:xfrm>
            </p:grpSpPr>
            <p:pic>
              <p:nvPicPr>
                <p:cNvPr id="119" name="Picture 118">
                  <a:extLst>
                    <a:ext uri="{FF2B5EF4-FFF2-40B4-BE49-F238E27FC236}">
                      <a16:creationId xmlns:a16="http://schemas.microsoft.com/office/drawing/2014/main" id="{281897BE-3532-F14F-97E1-B2B6A2902BF3}"/>
                    </a:ext>
                  </a:extLst>
                </p:cNvPr>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412138" y="5099534"/>
                  <a:ext cx="914400" cy="914400"/>
                </a:xfrm>
                <a:prstGeom prst="rect">
                  <a:avLst/>
                </a:prstGeom>
              </p:spPr>
            </p:pic>
            <p:pic>
              <p:nvPicPr>
                <p:cNvPr id="120" name="Picture 119" descr="json.png">
                  <a:extLst>
                    <a:ext uri="{FF2B5EF4-FFF2-40B4-BE49-F238E27FC236}">
                      <a16:creationId xmlns:a16="http://schemas.microsoft.com/office/drawing/2014/main" id="{9F559B3F-7DB4-DA44-BB5E-9D721B433A9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30403" y="5677182"/>
                  <a:ext cx="618932" cy="365760"/>
                </a:xfrm>
                <a:prstGeom prst="rect">
                  <a:avLst/>
                </a:prstGeom>
              </p:spPr>
            </p:pic>
          </p:grpSp>
        </p:grpSp>
        <p:grpSp>
          <p:nvGrpSpPr>
            <p:cNvPr id="12" name="Group 11">
              <a:extLst>
                <a:ext uri="{FF2B5EF4-FFF2-40B4-BE49-F238E27FC236}">
                  <a16:creationId xmlns:a16="http://schemas.microsoft.com/office/drawing/2014/main" id="{81962015-9F2D-1B44-BBB1-1F286067C806}"/>
                </a:ext>
              </a:extLst>
            </p:cNvPr>
            <p:cNvGrpSpPr/>
            <p:nvPr/>
          </p:nvGrpSpPr>
          <p:grpSpPr>
            <a:xfrm>
              <a:off x="7970973" y="2704474"/>
              <a:ext cx="976428" cy="1556503"/>
              <a:chOff x="7995725" y="4214190"/>
              <a:chExt cx="976428" cy="1556503"/>
            </a:xfrm>
          </p:grpSpPr>
          <p:grpSp>
            <p:nvGrpSpPr>
              <p:cNvPr id="114" name="Group 113">
                <a:extLst>
                  <a:ext uri="{FF2B5EF4-FFF2-40B4-BE49-F238E27FC236}">
                    <a16:creationId xmlns:a16="http://schemas.microsoft.com/office/drawing/2014/main" id="{4153AC1F-EBB0-2C44-B7CF-A29469F1F37B}"/>
                  </a:ext>
                </a:extLst>
              </p:cNvPr>
              <p:cNvGrpSpPr/>
              <p:nvPr/>
            </p:nvGrpSpPr>
            <p:grpSpPr>
              <a:xfrm>
                <a:off x="8109171" y="4214190"/>
                <a:ext cx="719812" cy="647094"/>
                <a:chOff x="2999031" y="4469447"/>
                <a:chExt cx="720000" cy="647263"/>
              </a:xfrm>
            </p:grpSpPr>
            <p:cxnSp>
              <p:nvCxnSpPr>
                <p:cNvPr id="121" name="Straight Connector 120">
                  <a:extLst>
                    <a:ext uri="{FF2B5EF4-FFF2-40B4-BE49-F238E27FC236}">
                      <a16:creationId xmlns:a16="http://schemas.microsoft.com/office/drawing/2014/main" id="{1CC4D1D9-0431-3149-A5ED-F63367231EE2}"/>
                    </a:ext>
                  </a:extLst>
                </p:cNvPr>
                <p:cNvCxnSpPr/>
                <p:nvPr/>
              </p:nvCxnSpPr>
              <p:spPr>
                <a:xfrm>
                  <a:off x="3359031" y="4820780"/>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4D41DA30-B665-4243-A001-9CD20029892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99031" y="4469447"/>
                  <a:ext cx="720000" cy="540000"/>
                </a:xfrm>
                <a:prstGeom prst="rect">
                  <a:avLst/>
                </a:prstGeom>
              </p:spPr>
            </p:pic>
          </p:grpSp>
          <p:grpSp>
            <p:nvGrpSpPr>
              <p:cNvPr id="116" name="Group 115">
                <a:extLst>
                  <a:ext uri="{FF2B5EF4-FFF2-40B4-BE49-F238E27FC236}">
                    <a16:creationId xmlns:a16="http://schemas.microsoft.com/office/drawing/2014/main" id="{18384DD9-0842-CE4F-A504-0CCABB7022CB}"/>
                  </a:ext>
                </a:extLst>
              </p:cNvPr>
              <p:cNvGrpSpPr/>
              <p:nvPr/>
            </p:nvGrpSpPr>
            <p:grpSpPr>
              <a:xfrm>
                <a:off x="7995725" y="4856531"/>
                <a:ext cx="976428" cy="914162"/>
                <a:chOff x="2892624" y="5111951"/>
                <a:chExt cx="976682" cy="914400"/>
              </a:xfrm>
            </p:grpSpPr>
            <p:pic>
              <p:nvPicPr>
                <p:cNvPr id="117" name="Picture 116">
                  <a:extLst>
                    <a:ext uri="{FF2B5EF4-FFF2-40B4-BE49-F238E27FC236}">
                      <a16:creationId xmlns:a16="http://schemas.microsoft.com/office/drawing/2014/main" id="{8B88E6E1-98D7-A54C-8BAC-B35CA2854244}"/>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2954906" y="5111951"/>
                  <a:ext cx="914400" cy="914400"/>
                </a:xfrm>
                <a:prstGeom prst="rect">
                  <a:avLst/>
                </a:prstGeom>
              </p:spPr>
            </p:pic>
            <p:pic>
              <p:nvPicPr>
                <p:cNvPr id="118" name="Picture 117">
                  <a:extLst>
                    <a:ext uri="{FF2B5EF4-FFF2-40B4-BE49-F238E27FC236}">
                      <a16:creationId xmlns:a16="http://schemas.microsoft.com/office/drawing/2014/main" id="{3F16FEDE-EA6D-D54F-BB42-A3E93008BCB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892624" y="5640599"/>
                  <a:ext cx="594360" cy="367992"/>
                </a:xfrm>
                <a:prstGeom prst="rect">
                  <a:avLst/>
                </a:prstGeom>
              </p:spPr>
            </p:pic>
          </p:grpSp>
        </p:grpSp>
        <p:grpSp>
          <p:nvGrpSpPr>
            <p:cNvPr id="84" name="Group 83">
              <a:extLst>
                <a:ext uri="{FF2B5EF4-FFF2-40B4-BE49-F238E27FC236}">
                  <a16:creationId xmlns:a16="http://schemas.microsoft.com/office/drawing/2014/main" id="{FABCCDF8-9721-CD4E-8260-C099590C7611}"/>
                </a:ext>
              </a:extLst>
            </p:cNvPr>
            <p:cNvGrpSpPr/>
            <p:nvPr/>
          </p:nvGrpSpPr>
          <p:grpSpPr>
            <a:xfrm>
              <a:off x="5076377" y="2709127"/>
              <a:ext cx="1341063" cy="1772506"/>
              <a:chOff x="2520271" y="2055300"/>
              <a:chExt cx="1341063" cy="1772506"/>
            </a:xfrm>
          </p:grpSpPr>
          <p:pic>
            <p:nvPicPr>
              <p:cNvPr id="85" name="Picture 84">
                <a:extLst>
                  <a:ext uri="{FF2B5EF4-FFF2-40B4-BE49-F238E27FC236}">
                    <a16:creationId xmlns:a16="http://schemas.microsoft.com/office/drawing/2014/main" id="{B09A54D5-40A4-F144-AB18-11CEFF5D926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677986" y="2489154"/>
                <a:ext cx="1183348" cy="1338652"/>
              </a:xfrm>
              <a:prstGeom prst="rect">
                <a:avLst/>
              </a:prstGeom>
            </p:spPr>
          </p:pic>
          <p:grpSp>
            <p:nvGrpSpPr>
              <p:cNvPr id="87" name="Group 86">
                <a:extLst>
                  <a:ext uri="{FF2B5EF4-FFF2-40B4-BE49-F238E27FC236}">
                    <a16:creationId xmlns:a16="http://schemas.microsoft.com/office/drawing/2014/main" id="{7D04F01E-4E17-E64D-A7B0-8E487F366888}"/>
                  </a:ext>
                </a:extLst>
              </p:cNvPr>
              <p:cNvGrpSpPr/>
              <p:nvPr/>
            </p:nvGrpSpPr>
            <p:grpSpPr>
              <a:xfrm>
                <a:off x="2926263" y="2055300"/>
                <a:ext cx="719812" cy="663267"/>
                <a:chOff x="5154290" y="4453269"/>
                <a:chExt cx="720000" cy="663440"/>
              </a:xfrm>
            </p:grpSpPr>
            <p:cxnSp>
              <p:nvCxnSpPr>
                <p:cNvPr id="94" name="Straight Connector 93">
                  <a:extLst>
                    <a:ext uri="{FF2B5EF4-FFF2-40B4-BE49-F238E27FC236}">
                      <a16:creationId xmlns:a16="http://schemas.microsoft.com/office/drawing/2014/main" id="{A5811B54-120E-EC4C-AF42-495291293F0B}"/>
                    </a:ext>
                  </a:extLst>
                </p:cNvPr>
                <p:cNvCxnSpPr/>
                <p:nvPr/>
              </p:nvCxnSpPr>
              <p:spPr>
                <a:xfrm>
                  <a:off x="5514290"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AC973005-0D92-D04D-87EF-A27B77E2988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154290" y="4453269"/>
                  <a:ext cx="720000" cy="540000"/>
                </a:xfrm>
                <a:prstGeom prst="rect">
                  <a:avLst/>
                </a:prstGeom>
              </p:spPr>
            </p:pic>
          </p:grpSp>
          <p:pic>
            <p:nvPicPr>
              <p:cNvPr id="90" name="Picture 89">
                <a:extLst>
                  <a:ext uri="{FF2B5EF4-FFF2-40B4-BE49-F238E27FC236}">
                    <a16:creationId xmlns:a16="http://schemas.microsoft.com/office/drawing/2014/main" id="{60D8E30B-A69B-D240-9D61-F1F2410E1D1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20271" y="2893738"/>
                <a:ext cx="594205" cy="367896"/>
              </a:xfrm>
              <a:prstGeom prst="rect">
                <a:avLst/>
              </a:prstGeom>
            </p:spPr>
          </p:pic>
          <p:pic>
            <p:nvPicPr>
              <p:cNvPr id="91" name="Picture 90" descr="json.png">
                <a:extLst>
                  <a:ext uri="{FF2B5EF4-FFF2-40B4-BE49-F238E27FC236}">
                    <a16:creationId xmlns:a16="http://schemas.microsoft.com/office/drawing/2014/main" id="{95720D81-D655-F04B-B15D-7B0BE507B25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530934" y="3272380"/>
                <a:ext cx="618771" cy="365665"/>
              </a:xfrm>
              <a:prstGeom prst="rect">
                <a:avLst/>
              </a:prstGeom>
            </p:spPr>
          </p:pic>
          <p:sp>
            <p:nvSpPr>
              <p:cNvPr id="92" name="TextBox 91">
                <a:extLst>
                  <a:ext uri="{FF2B5EF4-FFF2-40B4-BE49-F238E27FC236}">
                    <a16:creationId xmlns:a16="http://schemas.microsoft.com/office/drawing/2014/main" id="{B244FD1C-E4DC-1E40-84BB-430014918740}"/>
                  </a:ext>
                </a:extLst>
              </p:cNvPr>
              <p:cNvSpPr txBox="1"/>
              <p:nvPr/>
            </p:nvSpPr>
            <p:spPr>
              <a:xfrm>
                <a:off x="3262779" y="3431329"/>
                <a:ext cx="480521" cy="160474"/>
              </a:xfrm>
              <a:prstGeom prst="rect">
                <a:avLst/>
              </a:prstGeom>
              <a:noFill/>
            </p:spPr>
            <p:txBody>
              <a:bodyPr wrap="square" lIns="0" tIns="0" rIns="0" bIns="0" rtlCol="0">
                <a:noAutofit/>
              </a:bodyPr>
              <a:lstStyle/>
              <a:p>
                <a:pPr>
                  <a:lnSpc>
                    <a:spcPct val="90000"/>
                  </a:lnSpc>
                </a:pPr>
                <a:r>
                  <a:rPr lang="en-US" sz="1100" b="1" dirty="0">
                    <a:solidFill>
                      <a:schemeClr val="bg1"/>
                    </a:solidFill>
                  </a:rPr>
                  <a:t>TEXT</a:t>
                </a:r>
              </a:p>
            </p:txBody>
          </p:sp>
          <p:pic>
            <p:nvPicPr>
              <p:cNvPr id="93" name="Picture 92" descr="rdf.png">
                <a:extLst>
                  <a:ext uri="{FF2B5EF4-FFF2-40B4-BE49-F238E27FC236}">
                    <a16:creationId xmlns:a16="http://schemas.microsoft.com/office/drawing/2014/main" id="{B4445D78-EFD9-FF40-9ED0-445C60D47CE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181975" y="2975592"/>
                <a:ext cx="432962" cy="286042"/>
              </a:xfrm>
              <a:prstGeom prst="rect">
                <a:avLst/>
              </a:prstGeom>
            </p:spPr>
          </p:pic>
        </p:grpSp>
      </p:grpSp>
      <p:sp>
        <p:nvSpPr>
          <p:cNvPr id="15" name="Cloud 14">
            <a:extLst>
              <a:ext uri="{FF2B5EF4-FFF2-40B4-BE49-F238E27FC236}">
                <a16:creationId xmlns:a16="http://schemas.microsoft.com/office/drawing/2014/main" id="{B9233635-4E64-914D-8B0C-BDEE273D2A58}"/>
              </a:ext>
            </a:extLst>
          </p:cNvPr>
          <p:cNvSpPr/>
          <p:nvPr/>
        </p:nvSpPr>
        <p:spPr>
          <a:xfrm>
            <a:off x="10198640" y="2306908"/>
            <a:ext cx="1393533" cy="1174467"/>
          </a:xfrm>
          <a:prstGeom prst="cloud">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ATP</a:t>
            </a:r>
          </a:p>
        </p:txBody>
      </p:sp>
      <p:sp>
        <p:nvSpPr>
          <p:cNvPr id="96" name="Cloud 95">
            <a:extLst>
              <a:ext uri="{FF2B5EF4-FFF2-40B4-BE49-F238E27FC236}">
                <a16:creationId xmlns:a16="http://schemas.microsoft.com/office/drawing/2014/main" id="{6C9CCE61-071C-BE4D-939A-6E18A7D4A80A}"/>
              </a:ext>
            </a:extLst>
          </p:cNvPr>
          <p:cNvSpPr/>
          <p:nvPr/>
        </p:nvSpPr>
        <p:spPr>
          <a:xfrm>
            <a:off x="9509033" y="4146421"/>
            <a:ext cx="1021930" cy="944041"/>
          </a:xfrm>
          <a:prstGeom prst="cloud">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AJD</a:t>
            </a:r>
          </a:p>
        </p:txBody>
      </p:sp>
      <p:pic>
        <p:nvPicPr>
          <p:cNvPr id="98" name="Picture 97">
            <a:extLst>
              <a:ext uri="{FF2B5EF4-FFF2-40B4-BE49-F238E27FC236}">
                <a16:creationId xmlns:a16="http://schemas.microsoft.com/office/drawing/2014/main" id="{AD4ABEF2-0C40-DF4D-A593-A8C9362F9E7B}"/>
              </a:ext>
            </a:extLst>
          </p:cNvPr>
          <p:cNvPicPr>
            <a:picLocks noChangeAspect="1"/>
          </p:cNvPicPr>
          <p:nvPr/>
        </p:nvPicPr>
        <p:blipFill>
          <a:blip r:embed="rId4"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842495" y="4765739"/>
            <a:ext cx="914162" cy="914162"/>
          </a:xfrm>
          <a:prstGeom prst="rect">
            <a:avLst/>
          </a:prstGeom>
        </p:spPr>
      </p:pic>
      <p:pic>
        <p:nvPicPr>
          <p:cNvPr id="100" name="Picture 99">
            <a:extLst>
              <a:ext uri="{FF2B5EF4-FFF2-40B4-BE49-F238E27FC236}">
                <a16:creationId xmlns:a16="http://schemas.microsoft.com/office/drawing/2014/main" id="{048EA746-A657-D048-A4BC-5B995AF3504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16408" y="2147166"/>
            <a:ext cx="1183348" cy="1338652"/>
          </a:xfrm>
          <a:prstGeom prst="rect">
            <a:avLst/>
          </a:prstGeom>
        </p:spPr>
      </p:pic>
      <p:sp>
        <p:nvSpPr>
          <p:cNvPr id="2" name="Right Brace 1">
            <a:extLst>
              <a:ext uri="{FF2B5EF4-FFF2-40B4-BE49-F238E27FC236}">
                <a16:creationId xmlns:a16="http://schemas.microsoft.com/office/drawing/2014/main" id="{1FA9CC2B-E87E-EC43-B0A6-043BD17BC6A8}"/>
              </a:ext>
            </a:extLst>
          </p:cNvPr>
          <p:cNvSpPr/>
          <p:nvPr/>
        </p:nvSpPr>
        <p:spPr>
          <a:xfrm rot="5400000">
            <a:off x="5428123" y="2218103"/>
            <a:ext cx="430831" cy="717401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820A98BE-D284-A64B-AC79-FD6A27EB4BDF}"/>
              </a:ext>
            </a:extLst>
          </p:cNvPr>
          <p:cNvSpPr txBox="1"/>
          <p:nvPr/>
        </p:nvSpPr>
        <p:spPr>
          <a:xfrm>
            <a:off x="4946367" y="5997913"/>
            <a:ext cx="1458883" cy="369332"/>
          </a:xfrm>
          <a:prstGeom prst="rect">
            <a:avLst/>
          </a:prstGeom>
          <a:noFill/>
        </p:spPr>
        <p:txBody>
          <a:bodyPr wrap="square" rtlCol="0">
            <a:spAutoFit/>
          </a:bodyPr>
          <a:lstStyle/>
          <a:p>
            <a:pPr algn="ctr"/>
            <a:r>
              <a:rPr lang="en-US" b="1" dirty="0"/>
              <a:t>On-prem</a:t>
            </a:r>
          </a:p>
        </p:txBody>
      </p:sp>
      <p:sp>
        <p:nvSpPr>
          <p:cNvPr id="60" name="Right Brace 59">
            <a:extLst>
              <a:ext uri="{FF2B5EF4-FFF2-40B4-BE49-F238E27FC236}">
                <a16:creationId xmlns:a16="http://schemas.microsoft.com/office/drawing/2014/main" id="{5401830E-10FF-4C44-AD36-CA85B6D02781}"/>
              </a:ext>
            </a:extLst>
          </p:cNvPr>
          <p:cNvSpPr/>
          <p:nvPr/>
        </p:nvSpPr>
        <p:spPr>
          <a:xfrm rot="5400000">
            <a:off x="10703547" y="4718208"/>
            <a:ext cx="430831" cy="2192179"/>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TextBox 60">
            <a:extLst>
              <a:ext uri="{FF2B5EF4-FFF2-40B4-BE49-F238E27FC236}">
                <a16:creationId xmlns:a16="http://schemas.microsoft.com/office/drawing/2014/main" id="{FBA4D68A-452C-1540-8455-89902F7D6AE8}"/>
              </a:ext>
            </a:extLst>
          </p:cNvPr>
          <p:cNvSpPr txBox="1"/>
          <p:nvPr/>
        </p:nvSpPr>
        <p:spPr>
          <a:xfrm>
            <a:off x="10044047" y="6029712"/>
            <a:ext cx="1458883" cy="369332"/>
          </a:xfrm>
          <a:prstGeom prst="rect">
            <a:avLst/>
          </a:prstGeom>
          <a:noFill/>
        </p:spPr>
        <p:txBody>
          <a:bodyPr wrap="square" rtlCol="0">
            <a:spAutoFit/>
          </a:bodyPr>
          <a:lstStyle/>
          <a:p>
            <a:pPr algn="ctr"/>
            <a:r>
              <a:rPr lang="en-US" b="1" dirty="0"/>
              <a:t>Cloud</a:t>
            </a:r>
          </a:p>
        </p:txBody>
      </p:sp>
      <p:sp>
        <p:nvSpPr>
          <p:cNvPr id="62" name="Cloud 61">
            <a:extLst>
              <a:ext uri="{FF2B5EF4-FFF2-40B4-BE49-F238E27FC236}">
                <a16:creationId xmlns:a16="http://schemas.microsoft.com/office/drawing/2014/main" id="{F049312C-9117-7041-A864-86B18914F102}"/>
              </a:ext>
            </a:extLst>
          </p:cNvPr>
          <p:cNvSpPr/>
          <p:nvPr/>
        </p:nvSpPr>
        <p:spPr>
          <a:xfrm>
            <a:off x="10756658" y="4146421"/>
            <a:ext cx="1021930" cy="944041"/>
          </a:xfrm>
          <a:prstGeom prst="cloud">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pic>
        <p:nvPicPr>
          <p:cNvPr id="64" name="Picture 63">
            <a:extLst>
              <a:ext uri="{FF2B5EF4-FFF2-40B4-BE49-F238E27FC236}">
                <a16:creationId xmlns:a16="http://schemas.microsoft.com/office/drawing/2014/main" id="{698740CF-C90B-7747-8A1A-C997B0550DB4}"/>
              </a:ext>
            </a:extLst>
          </p:cNvPr>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1277838" y="4611623"/>
            <a:ext cx="914162" cy="914162"/>
          </a:xfrm>
          <a:prstGeom prst="rect">
            <a:avLst/>
          </a:prstGeom>
        </p:spPr>
      </p:pic>
    </p:spTree>
    <p:extLst>
      <p:ext uri="{BB962C8B-B14F-4D97-AF65-F5344CB8AC3E}">
        <p14:creationId xmlns:p14="http://schemas.microsoft.com/office/powerpoint/2010/main" val="286289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endPar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endParaRPr>
          </a:p>
        </p:txBody>
      </p:sp>
      <p:sp>
        <p:nvSpPr>
          <p:cNvPr id="4" name="Text Placeholder 3">
            <a:extLst>
              <a:ext uri="{FF2B5EF4-FFF2-40B4-BE49-F238E27FC236}">
                <a16:creationId xmlns:a16="http://schemas.microsoft.com/office/drawing/2014/main" id="{EB312E78-8AA8-414A-AC5D-3550F269AA05}"/>
              </a:ext>
            </a:extLst>
          </p:cNvPr>
          <p:cNvSpPr>
            <a:spLocks noGrp="1"/>
          </p:cNvSpPr>
          <p:nvPr>
            <p:ph type="body" sz="quarter" idx="10"/>
          </p:nvPr>
        </p:nvSpPr>
        <p:spPr/>
        <p:txBody>
          <a:bodyPr/>
          <a:lstStyle/>
          <a:p>
            <a:r>
              <a:rPr lang="en-US" dirty="0"/>
              <a:t>Customer2 Queries, DML (20m x 1kb docs) – </a:t>
            </a:r>
            <a:r>
              <a:rPr lang="en-US" b="0" dirty="0"/>
              <a:t>AWS </a:t>
            </a:r>
            <a:r>
              <a:rPr lang="en-US" b="0" dirty="0" err="1"/>
              <a:t>DocDB</a:t>
            </a:r>
            <a:br>
              <a:rPr lang="en-US" b="0" dirty="0"/>
            </a:br>
            <a:r>
              <a:rPr lang="en-US" b="0" dirty="0"/>
              <a:t>Workload with Secondary Indexes</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2833352470"/>
              </p:ext>
            </p:extLst>
          </p:nvPr>
        </p:nvGraphicFramePr>
        <p:xfrm>
          <a:off x="0" y="1912938"/>
          <a:ext cx="4584700" cy="4379912"/>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287035" y="1912883"/>
            <a:ext cx="3624701" cy="2225354"/>
          </a:xfrm>
          <a:prstGeom prst="rect">
            <a:avLst/>
          </a:prstGeom>
          <a:noFill/>
        </p:spPr>
        <p:txBody>
          <a:bodyPr wrap="none" lIns="0" tIns="0" rIns="0" bIns="0" rtlCol="0">
            <a:noAutofit/>
          </a:bodyPr>
          <a:lstStyle/>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Methodology</a:t>
            </a:r>
            <a:r>
              <a:rPr lang="en-US" sz="1100" dirty="0">
                <a:solidFill>
                  <a:srgbClr val="4E3629"/>
                </a:solidFill>
                <a:latin typeface="Oracle Sans Light" panose="020B0403020204020204" pitchFamily="34" charset="0"/>
                <a:cs typeface="Oracle Sans Light" panose="020B0403020204020204" pitchFamily="34" charset="0"/>
              </a:rPr>
              <a:t>: 5 secondary indexes for both Oracle,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AWS.  200 clients executing 240k ops/minute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(36k/min insert, 72k/min update, 36k/min delete,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96k/min read , 12/min aggregate queries), 1 hour test</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ATP-S+ - 19c with OSON enabled</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AWS </a:t>
            </a:r>
            <a:r>
              <a:rPr lang="en-US" sz="1100" dirty="0" err="1">
                <a:solidFill>
                  <a:srgbClr val="4E3629"/>
                </a:solidFill>
                <a:latin typeface="Oracle Sans Light" panose="020B0403020204020204" pitchFamily="34" charset="0"/>
                <a:cs typeface="Oracle Sans Light" panose="020B0403020204020204" pitchFamily="34" charset="0"/>
              </a:rPr>
              <a:t>DocDB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b="1"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Explanation of performance difference:</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queries faster, especially aggregate query.</a:t>
            </a:r>
          </a:p>
          <a:p>
            <a:pPr lvl="0">
              <a:lnSpc>
                <a:spcPct val="90000"/>
              </a:lnSpc>
              <a:defRPr/>
            </a:pPr>
            <a:endParaRPr lang="en-US" sz="1100" b="1"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Source of workload::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Customer2 Dataset and queries/DMLs with indexes in place</a:t>
            </a:r>
            <a:endParaRPr kumimoji="0" lang="en-US" sz="110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05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p:txBody>
      </p:sp>
      <p:graphicFrame>
        <p:nvGraphicFramePr>
          <p:cNvPr id="7" name="Table 6">
            <a:extLst>
              <a:ext uri="{FF2B5EF4-FFF2-40B4-BE49-F238E27FC236}">
                <a16:creationId xmlns:a16="http://schemas.microsoft.com/office/drawing/2014/main" id="{61219323-D4A0-CD44-BC16-4075FE85A5DB}"/>
              </a:ext>
            </a:extLst>
          </p:cNvPr>
          <p:cNvGraphicFramePr>
            <a:graphicFrameLocks noGrp="1"/>
          </p:cNvGraphicFramePr>
          <p:nvPr/>
        </p:nvGraphicFramePr>
        <p:xfrm>
          <a:off x="8287035" y="4267521"/>
          <a:ext cx="3624701" cy="2225354"/>
        </p:xfrm>
        <a:graphic>
          <a:graphicData uri="http://schemas.openxmlformats.org/drawingml/2006/table">
            <a:tbl>
              <a:tblPr firstRow="1" bandRow="1">
                <a:tableStyleId>{5A111915-BE36-4E01-A7E5-04B1672EAD32}</a:tableStyleId>
              </a:tblPr>
              <a:tblGrid>
                <a:gridCol w="934456">
                  <a:extLst>
                    <a:ext uri="{9D8B030D-6E8A-4147-A177-3AD203B41FA5}">
                      <a16:colId xmlns:a16="http://schemas.microsoft.com/office/drawing/2014/main" val="987292869"/>
                    </a:ext>
                  </a:extLst>
                </a:gridCol>
                <a:gridCol w="1348352">
                  <a:extLst>
                    <a:ext uri="{9D8B030D-6E8A-4147-A177-3AD203B41FA5}">
                      <a16:colId xmlns:a16="http://schemas.microsoft.com/office/drawing/2014/main" val="2254634509"/>
                    </a:ext>
                  </a:extLst>
                </a:gridCol>
                <a:gridCol w="1341893">
                  <a:extLst>
                    <a:ext uri="{9D8B030D-6E8A-4147-A177-3AD203B41FA5}">
                      <a16:colId xmlns:a16="http://schemas.microsoft.com/office/drawing/2014/main" val="3063076483"/>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ATP-S+</a:t>
                      </a:r>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1" baseline="0" dirty="0">
                          <a:latin typeface="Oracle Sans Light" panose="020B0403020204020204" pitchFamily="34" charset="0"/>
                          <a:cs typeface="Oracle Sans Light" panose="020B0403020204020204" pitchFamily="34" charset="0"/>
                        </a:rPr>
                        <a:t>AWS </a:t>
                      </a:r>
                      <a:r>
                        <a:rPr lang="en-US" sz="1200" b="1" baseline="0" dirty="0" err="1">
                          <a:latin typeface="Oracle Sans Light" panose="020B0403020204020204" pitchFamily="34" charset="0"/>
                          <a:cs typeface="Oracle Sans Light" panose="020B0403020204020204" pitchFamily="34" charset="0"/>
                        </a:rPr>
                        <a:t>DocumentDB</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107259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Ashburn, 8ocpu</a:t>
                      </a:r>
                    </a:p>
                  </a:txBody>
                  <a:tcPr/>
                </a:tc>
                <a:tc>
                  <a:txBody>
                    <a:bodyPr/>
                    <a:lstStyle/>
                    <a:p>
                      <a:r>
                        <a:rPr lang="en-US" sz="1200" dirty="0">
                          <a:latin typeface="Oracle Sans Light" panose="020B0403020204020204" pitchFamily="34" charset="0"/>
                          <a:cs typeface="Oracle Sans Light" panose="020B0403020204020204" pitchFamily="34" charset="0"/>
                        </a:rPr>
                        <a:t>Db.r5.4xlarge, 16vcpus, 71GB memory</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CPUs</a:t>
                      </a:r>
                    </a:p>
                  </a:txBody>
                  <a:tcPr/>
                </a:tc>
                <a:tc>
                  <a:txBody>
                    <a:bodyPr/>
                    <a:lstStyle/>
                    <a:p>
                      <a:r>
                        <a:rPr lang="en-US" sz="1200" b="1" dirty="0">
                          <a:latin typeface="Oracle Sans Light" panose="020B0403020204020204" pitchFamily="34" charset="0"/>
                          <a:cs typeface="Oracle Sans Light" panose="020B0403020204020204" pitchFamily="34" charset="0"/>
                        </a:rPr>
                        <a:t>8 </a:t>
                      </a:r>
                      <a:r>
                        <a:rPr lang="en-US" sz="1200" b="1" dirty="0" err="1">
                          <a:latin typeface="Oracle Sans Light" panose="020B0403020204020204" pitchFamily="34" charset="0"/>
                          <a:cs typeface="Oracle Sans Light" panose="020B0403020204020204" pitchFamily="34" charset="0"/>
                        </a:rPr>
                        <a:t>ocpus</a:t>
                      </a:r>
                      <a:endParaRPr lang="en-US" sz="1050" dirty="0">
                        <a:latin typeface="Oracle Sans Light" panose="020B0403020204020204" pitchFamily="34" charset="0"/>
                        <a:cs typeface="Oracle Sans Light" panose="020B0403020204020204" pitchFamily="34" charset="0"/>
                      </a:endParaRPr>
                    </a:p>
                  </a:txBody>
                  <a:tcPr/>
                </a:tc>
                <a:tc>
                  <a:txBody>
                    <a:bodyPr/>
                    <a:lstStyle/>
                    <a:p>
                      <a:r>
                        <a:rPr lang="en-US" sz="1200" b="1" dirty="0">
                          <a:latin typeface="Oracle Sans Light" panose="020B0403020204020204" pitchFamily="34" charset="0"/>
                          <a:cs typeface="Oracle Sans Light" panose="020B0403020204020204" pitchFamily="34" charset="0"/>
                        </a:rPr>
                        <a:t>16 </a:t>
                      </a:r>
                      <a:r>
                        <a:rPr lang="en-US" sz="1200" b="1" dirty="0" err="1">
                          <a:latin typeface="Oracle Sans Light" panose="020B0403020204020204" pitchFamily="34" charset="0"/>
                          <a:cs typeface="Oracle Sans Light" panose="020B0403020204020204" pitchFamily="34" charset="0"/>
                        </a:rPr>
                        <a:t>vcpus</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982012282"/>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67 GB</a:t>
                      </a:r>
                    </a:p>
                  </a:txBody>
                  <a:tcPr/>
                </a:tc>
                <a:tc>
                  <a:txBody>
                    <a:bodyPr/>
                    <a:lstStyle/>
                    <a:p>
                      <a:r>
                        <a:rPr lang="en-US" sz="1200" b="1" dirty="0">
                          <a:latin typeface="Oracle Sans Light" panose="020B0403020204020204" pitchFamily="34" charset="0"/>
                          <a:cs typeface="Oracle Sans Light" panose="020B0403020204020204" pitchFamily="34" charset="0"/>
                        </a:rPr>
                        <a:t>71 GB</a:t>
                      </a:r>
                    </a:p>
                  </a:txBody>
                  <a:tcPr/>
                </a:tc>
                <a:extLst>
                  <a:ext uri="{0D108BD9-81ED-4DB2-BD59-A6C34878D82A}">
                    <a16:rowId xmlns:a16="http://schemas.microsoft.com/office/drawing/2014/main" val="2341746251"/>
                  </a:ext>
                </a:extLst>
              </a:tr>
            </a:tbl>
          </a:graphicData>
        </a:graphic>
      </p:graphicFrame>
      <p:sp>
        <p:nvSpPr>
          <p:cNvPr id="11" name="Rounded Rectangle 10">
            <a:extLst>
              <a:ext uri="{FF2B5EF4-FFF2-40B4-BE49-F238E27FC236}">
                <a16:creationId xmlns:a16="http://schemas.microsoft.com/office/drawing/2014/main" id="{B7C47D1F-C8D1-B74F-9816-F2D72187CC0E}"/>
              </a:ext>
            </a:extLst>
          </p:cNvPr>
          <p:cNvSpPr/>
          <p:nvPr/>
        </p:nvSpPr>
        <p:spPr>
          <a:xfrm>
            <a:off x="5519652" y="6292782"/>
            <a:ext cx="2564614" cy="56521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Query </a:t>
            </a:r>
            <a:r>
              <a:rPr lang="en-US" sz="1400" dirty="0" err="1"/>
              <a:t>gmean</a:t>
            </a:r>
            <a:r>
              <a:rPr lang="en-US" sz="1400" dirty="0"/>
              <a:t> </a:t>
            </a:r>
            <a:r>
              <a:rPr lang="en-US" sz="1400" b="1" u="sng" dirty="0"/>
              <a:t>1.7x</a:t>
            </a:r>
            <a:r>
              <a:rPr lang="en-US" sz="1400" dirty="0"/>
              <a:t> better</a:t>
            </a:r>
          </a:p>
          <a:p>
            <a:r>
              <a:rPr lang="en-US" sz="1400" dirty="0"/>
              <a:t>(filter, aggregate) </a:t>
            </a:r>
          </a:p>
        </p:txBody>
      </p:sp>
      <p:graphicFrame>
        <p:nvGraphicFramePr>
          <p:cNvPr id="9" name="Content Placeholder 4">
            <a:extLst>
              <a:ext uri="{FF2B5EF4-FFF2-40B4-BE49-F238E27FC236}">
                <a16:creationId xmlns:a16="http://schemas.microsoft.com/office/drawing/2014/main" id="{DA2A1094-921F-CE48-A98E-7D8C9815B260}"/>
              </a:ext>
            </a:extLst>
          </p:cNvPr>
          <p:cNvGraphicFramePr>
            <a:graphicFrameLocks/>
          </p:cNvGraphicFramePr>
          <p:nvPr/>
        </p:nvGraphicFramePr>
        <p:xfrm>
          <a:off x="541282" y="1912883"/>
          <a:ext cx="2843049" cy="4379899"/>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1142C30F-1E90-7649-BE4E-2844CE7BB5E2}"/>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582962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C5CF48-26D5-2342-90B4-8EDCEC2DBDD4}"/>
              </a:ext>
            </a:extLst>
          </p:cNvPr>
          <p:cNvSpPr>
            <a:spLocks noGrp="1"/>
          </p:cNvSpPr>
          <p:nvPr>
            <p:ph type="title"/>
          </p:nvPr>
        </p:nvSpPr>
        <p:spPr/>
        <p:txBody>
          <a:bodyPr/>
          <a:lstStyle/>
          <a:p>
            <a:r>
              <a:rPr lang="en-US" dirty="0"/>
              <a:t>Multi Node Benchmarks</a:t>
            </a:r>
          </a:p>
        </p:txBody>
      </p:sp>
      <p:sp>
        <p:nvSpPr>
          <p:cNvPr id="8" name="Text Placeholder 7">
            <a:extLst>
              <a:ext uri="{FF2B5EF4-FFF2-40B4-BE49-F238E27FC236}">
                <a16:creationId xmlns:a16="http://schemas.microsoft.com/office/drawing/2014/main" id="{0C978080-6C11-A545-8EE4-490A7A781C29}"/>
              </a:ext>
            </a:extLst>
          </p:cNvPr>
          <p:cNvSpPr>
            <a:spLocks noGrp="1"/>
          </p:cNvSpPr>
          <p:nvPr>
            <p:ph type="body" idx="1"/>
          </p:nvPr>
        </p:nvSpPr>
        <p:spPr/>
        <p:txBody>
          <a:bodyPr/>
          <a:lstStyle/>
          <a:p>
            <a:r>
              <a:rPr lang="en-US" u="sng" dirty="0"/>
              <a:t>Oracle RAC, Exadata</a:t>
            </a:r>
          </a:p>
        </p:txBody>
      </p:sp>
      <p:sp>
        <p:nvSpPr>
          <p:cNvPr id="9" name="Picture Placeholder 8">
            <a:extLst>
              <a:ext uri="{FF2B5EF4-FFF2-40B4-BE49-F238E27FC236}">
                <a16:creationId xmlns:a16="http://schemas.microsoft.com/office/drawing/2014/main" id="{DF7C27A0-7ECE-574A-A194-9C58093EAD9E}"/>
              </a:ext>
            </a:extLst>
          </p:cNvPr>
          <p:cNvSpPr>
            <a:spLocks noGrp="1"/>
          </p:cNvSpPr>
          <p:nvPr>
            <p:ph type="pic" sz="quarter" idx="10"/>
          </p:nvPr>
        </p:nvSpPr>
        <p:spPr/>
      </p:sp>
      <p:sp>
        <p:nvSpPr>
          <p:cNvPr id="4" name="Footer Placeholder 3">
            <a:extLst>
              <a:ext uri="{FF2B5EF4-FFF2-40B4-BE49-F238E27FC236}">
                <a16:creationId xmlns:a16="http://schemas.microsoft.com/office/drawing/2014/main" id="{FA1F25A7-F414-8E4A-9250-31B0B2A133B1}"/>
              </a:ext>
            </a:extLst>
          </p:cNvPr>
          <p:cNvSpPr>
            <a:spLocks noGrp="1"/>
          </p:cNvSpPr>
          <p:nvPr>
            <p:ph type="ftr" sz="quarter" idx="11"/>
          </p:nvPr>
        </p:nvSpPr>
        <p:spPr/>
        <p:txBody>
          <a:bodyPr/>
          <a:lstStyle/>
          <a:p>
            <a:r>
              <a:rPr lang="en-US" sz="800"/>
              <a:t>Copyright © 2019 Oracle and/or its affiliates - CONFIDENTIAL</a:t>
            </a:r>
            <a:endParaRPr lang="en-US" sz="800" dirty="0"/>
          </a:p>
        </p:txBody>
      </p:sp>
    </p:spTree>
    <p:extLst>
      <p:ext uri="{BB962C8B-B14F-4D97-AF65-F5344CB8AC3E}">
        <p14:creationId xmlns:p14="http://schemas.microsoft.com/office/powerpoint/2010/main" val="704990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endPar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endParaRPr>
          </a:p>
        </p:txBody>
      </p:sp>
      <p:sp>
        <p:nvSpPr>
          <p:cNvPr id="7" name="Text Placeholder 6">
            <a:extLst>
              <a:ext uri="{FF2B5EF4-FFF2-40B4-BE49-F238E27FC236}">
                <a16:creationId xmlns:a16="http://schemas.microsoft.com/office/drawing/2014/main" id="{1FD797F4-CF42-0E45-AA0E-13DCA0AA475A}"/>
              </a:ext>
            </a:extLst>
          </p:cNvPr>
          <p:cNvSpPr>
            <a:spLocks noGrp="1"/>
          </p:cNvSpPr>
          <p:nvPr>
            <p:ph type="body" sz="quarter" idx="10"/>
          </p:nvPr>
        </p:nvSpPr>
        <p:spPr/>
        <p:txBody>
          <a:bodyPr/>
          <a:lstStyle/>
          <a:p>
            <a:r>
              <a:rPr lang="en-US" dirty="0"/>
              <a:t>YCSB Get/Put (5m x 1.3kb docs) – </a:t>
            </a:r>
            <a:r>
              <a:rPr lang="en-US" b="0" dirty="0"/>
              <a:t>Scale-up with </a:t>
            </a:r>
            <a:r>
              <a:rPr lang="en-US" b="0" u="sng" dirty="0">
                <a:solidFill>
                  <a:srgbClr val="FF0000"/>
                </a:solidFill>
              </a:rPr>
              <a:t>RAC</a:t>
            </a:r>
            <a:r>
              <a:rPr lang="en-US" b="0" dirty="0"/>
              <a:t> (without enabling node affinity)</a:t>
            </a:r>
          </a:p>
        </p:txBody>
      </p:sp>
      <p:graphicFrame>
        <p:nvGraphicFramePr>
          <p:cNvPr id="5" name="Content Placeholder 4">
            <a:extLst>
              <a:ext uri="{FF2B5EF4-FFF2-40B4-BE49-F238E27FC236}">
                <a16:creationId xmlns:a16="http://schemas.microsoft.com/office/drawing/2014/main" id="{F2BDBD7B-A3AE-0F4D-B04D-487870152C2C}"/>
              </a:ext>
            </a:extLst>
          </p:cNvPr>
          <p:cNvGraphicFramePr>
            <a:graphicFrameLocks noGrp="1"/>
          </p:cNvGraphicFramePr>
          <p:nvPr>
            <p:ph idx="4294967295"/>
            <p:extLst>
              <p:ext uri="{D42A27DB-BD31-4B8C-83A1-F6EECF244321}">
                <p14:modId xmlns:p14="http://schemas.microsoft.com/office/powerpoint/2010/main" val="3406497683"/>
              </p:ext>
            </p:extLst>
          </p:nvPr>
        </p:nvGraphicFramePr>
        <p:xfrm>
          <a:off x="391951" y="1825625"/>
          <a:ext cx="7713663" cy="44243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249190" y="3924405"/>
          <a:ext cx="3662549" cy="2325953"/>
        </p:xfrm>
        <a:graphic>
          <a:graphicData uri="http://schemas.openxmlformats.org/drawingml/2006/table">
            <a:tbl>
              <a:tblPr firstRow="1" bandRow="1">
                <a:tableStyleId>{5A111915-BE36-4E01-A7E5-04B1672EAD32}</a:tableStyleId>
              </a:tblPr>
              <a:tblGrid>
                <a:gridCol w="1240680">
                  <a:extLst>
                    <a:ext uri="{9D8B030D-6E8A-4147-A177-3AD203B41FA5}">
                      <a16:colId xmlns:a16="http://schemas.microsoft.com/office/drawing/2014/main" val="987292869"/>
                    </a:ext>
                  </a:extLst>
                </a:gridCol>
                <a:gridCol w="2421869">
                  <a:extLst>
                    <a:ext uri="{9D8B030D-6E8A-4147-A177-3AD203B41FA5}">
                      <a16:colId xmlns:a16="http://schemas.microsoft.com/office/drawing/2014/main" val="2254634509"/>
                    </a:ext>
                  </a:extLst>
                </a:gridCol>
              </a:tblGrid>
              <a:tr h="487542">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21c</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664421">
                <a:tc>
                  <a:txBody>
                    <a:bodyPr/>
                    <a:lstStyle/>
                    <a:p>
                      <a:r>
                        <a:rPr lang="en-US" sz="1200" b="1" dirty="0">
                          <a:latin typeface="Oracle Sans Light" panose="020B0403020204020204" pitchFamily="34" charset="0"/>
                          <a:cs typeface="Oracle Sans Light" panose="020B0403020204020204" pitchFamily="34" charset="0"/>
                        </a:rPr>
                        <a:t>Hardware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Exadata X6-2 EF, Intel(R) Xeon(R) CPU E5-2699 v4 @ 2.20GHz, 88 logical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a:t>
                      </a:r>
                    </a:p>
                  </a:txBody>
                  <a:tcPr/>
                </a:tc>
                <a:extLst>
                  <a:ext uri="{0D108BD9-81ED-4DB2-BD59-A6C34878D82A}">
                    <a16:rowId xmlns:a16="http://schemas.microsoft.com/office/drawing/2014/main" val="501810644"/>
                  </a:ext>
                </a:extLst>
              </a:tr>
              <a:tr h="358395">
                <a:tc>
                  <a:txBody>
                    <a:bodyPr/>
                    <a:lstStyle/>
                    <a:p>
                      <a:r>
                        <a:rPr lang="en-US" sz="1200" b="1" dirty="0">
                          <a:latin typeface="Oracle Sans Light" panose="020B0403020204020204" pitchFamily="34" charset="0"/>
                          <a:cs typeface="Oracle Sans Light" panose="020B0403020204020204" pitchFamily="34" charset="0"/>
                        </a:rPr>
                        <a:t>Server</a:t>
                      </a:r>
                    </a:p>
                  </a:txBody>
                  <a:tcPr/>
                </a:tc>
                <a:tc>
                  <a:txBody>
                    <a:bodyPr/>
                    <a:lstStyle/>
                    <a:p>
                      <a:r>
                        <a:rPr lang="en-US" sz="1200" b="1" dirty="0">
                          <a:latin typeface="Oracle Sans Light" panose="020B0403020204020204" pitchFamily="34" charset="0"/>
                          <a:cs typeface="Oracle Sans Light" panose="020B0403020204020204" pitchFamily="34" charset="0"/>
                        </a:rPr>
                        <a:t>1-4 Compute Nodes with RAC</a:t>
                      </a:r>
                      <a:endParaRPr lang="en-US" sz="1050"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982012282"/>
                  </a:ext>
                </a:extLst>
              </a:tr>
              <a:tr h="358395">
                <a:tc>
                  <a:txBody>
                    <a:bodyPr/>
                    <a:lstStyle/>
                    <a:p>
                      <a:r>
                        <a:rPr lang="en-US" sz="1200" b="1" dirty="0">
                          <a:latin typeface="Oracle Sans Light" panose="020B0403020204020204" pitchFamily="34" charset="0"/>
                          <a:cs typeface="Oracle Sans Light" panose="020B0403020204020204" pitchFamily="34" charset="0"/>
                        </a:rPr>
                        <a:t>Client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1 Compute Node</a:t>
                      </a:r>
                      <a:endPar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txBody>
                  <a:tcPr/>
                </a:tc>
                <a:extLst>
                  <a:ext uri="{0D108BD9-81ED-4DB2-BD59-A6C34878D82A}">
                    <a16:rowId xmlns:a16="http://schemas.microsoft.com/office/drawing/2014/main" val="1873182788"/>
                  </a:ext>
                </a:extLst>
              </a:tr>
              <a:tr h="306826">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L3 cache:- 56320 KB; RAM 256GB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268113" y="1825625"/>
            <a:ext cx="3624702" cy="1614051"/>
          </a:xfrm>
          <a:prstGeom prst="rect">
            <a:avLst/>
          </a:prstGeom>
          <a:noFill/>
        </p:spPr>
        <p:txBody>
          <a:bodyPr wrap="none" lIns="0" tIns="0" rIns="0" bIns="0" rtlCol="0">
            <a:noAutofit/>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Execute YCSB workloads until maximum </a:t>
            </a:r>
          </a:p>
          <a:p>
            <a:pPr lvl="0">
              <a:lnSpc>
                <a:spcPct val="90000"/>
              </a:lnSpc>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throughput reached</a:t>
            </a:r>
            <a:r>
              <a:rPr lang="en-US" sz="1100" dirty="0">
                <a:solidFill>
                  <a:srgbClr val="4E3629"/>
                </a:solidFill>
                <a:latin typeface="Oracle Sans Light" panose="020B0403020204020204" pitchFamily="34" charset="0"/>
                <a:cs typeface="Oracle Sans Light" panose="020B0403020204020204" pitchFamily="34" charset="0"/>
              </a:rPr>
              <a:t>. YCSB consists of a set of documents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and the workload inserts, reads, updates a single document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based on a unique id. </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Run on Exadata X6-2 with 1-4 compute nodes as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Servers  configured with RAC, and 1 compute node as client.</a:t>
            </a:r>
          </a:p>
          <a:p>
            <a:pPr>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 Oracle DB 21c + </a:t>
            </a:r>
            <a:r>
              <a:rPr lang="en-US" sz="1100">
                <a:solidFill>
                  <a:srgbClr val="4E3629"/>
                </a:solidFill>
                <a:latin typeface="Oracle Sans Light" panose="020B0403020204020204" pitchFamily="34" charset="0"/>
                <a:cs typeface="Oracle Sans Light" panose="020B0403020204020204" pitchFamily="34" charset="0"/>
              </a:rPr>
              <a:t>UCP bug fix</a:t>
            </a:r>
            <a:endParaRPr lang="en-US" sz="1100" dirty="0"/>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workload</a:t>
            </a:r>
            <a:r>
              <a:rPr lang="en-US" sz="1100" b="1"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hlinkClick r:id="rId4"/>
              </a:rPr>
              <a:t>https://github.com/brianfrankcooper/YCSB</a:t>
            </a: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p:txBody>
      </p:sp>
      <p:sp>
        <p:nvSpPr>
          <p:cNvPr id="4" name="Rounded Rectangle 3">
            <a:extLst>
              <a:ext uri="{FF2B5EF4-FFF2-40B4-BE49-F238E27FC236}">
                <a16:creationId xmlns:a16="http://schemas.microsoft.com/office/drawing/2014/main" id="{AAF32A3D-3F42-6A47-ADCD-3465C27AF67F}"/>
              </a:ext>
            </a:extLst>
          </p:cNvPr>
          <p:cNvSpPr/>
          <p:nvPr/>
        </p:nvSpPr>
        <p:spPr>
          <a:xfrm>
            <a:off x="5538651" y="6250358"/>
            <a:ext cx="2566963" cy="55492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Oracle scales up throughput </a:t>
            </a:r>
            <a:r>
              <a:rPr lang="en-US" sz="1400" b="1" dirty="0"/>
              <a:t>2.5x-3.7x</a:t>
            </a:r>
            <a:r>
              <a:rPr lang="en-US" sz="1400" dirty="0"/>
              <a:t> with 4 nodes</a:t>
            </a:r>
          </a:p>
        </p:txBody>
      </p:sp>
      <p:sp>
        <p:nvSpPr>
          <p:cNvPr id="9" name="TextBox 8">
            <a:extLst>
              <a:ext uri="{FF2B5EF4-FFF2-40B4-BE49-F238E27FC236}">
                <a16:creationId xmlns:a16="http://schemas.microsoft.com/office/drawing/2014/main" id="{E39B54FE-E952-844B-AB85-E6F9C7C109DF}"/>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307860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3C7CE18F-F5DB-0C4B-AD9B-69EAF2C7998A}"/>
              </a:ext>
            </a:extLst>
          </p:cNvPr>
          <p:cNvGraphicFramePr>
            <a:graphicFrameLocks/>
          </p:cNvGraphicFramePr>
          <p:nvPr/>
        </p:nvGraphicFramePr>
        <p:xfrm>
          <a:off x="838200" y="1825624"/>
          <a:ext cx="7086600" cy="442062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315A3319-8A6B-FD41-95F3-B1BF91DA2625}"/>
              </a:ext>
            </a:extLst>
          </p:cNvPr>
          <p:cNvSpPr>
            <a:spLocks noGrp="1"/>
          </p:cNvSpPr>
          <p:nvPr>
            <p:ph type="body" sz="quarter" idx="10"/>
          </p:nvPr>
        </p:nvSpPr>
        <p:spPr/>
        <p:txBody>
          <a:bodyPr/>
          <a:lstStyle/>
          <a:p>
            <a:r>
              <a:rPr lang="en-US" dirty="0"/>
              <a:t>YCSB-JSON Queries, DML (20m x 1kb docs) – </a:t>
            </a:r>
            <a:r>
              <a:rPr lang="en-US" b="0" dirty="0"/>
              <a:t>Speed up scans with cell offloading on</a:t>
            </a:r>
            <a:r>
              <a:rPr lang="en-US" dirty="0"/>
              <a:t> </a:t>
            </a:r>
            <a:r>
              <a:rPr lang="en-US" u="sng" dirty="0">
                <a:solidFill>
                  <a:srgbClr val="FF0000"/>
                </a:solidFill>
              </a:rPr>
              <a:t>Exadata</a:t>
            </a:r>
            <a:endParaRPr lang="en-US" dirty="0"/>
          </a:p>
        </p:txBody>
      </p:sp>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113689" y="4069329"/>
          <a:ext cx="3969454" cy="2286000"/>
        </p:xfrm>
        <a:graphic>
          <a:graphicData uri="http://schemas.openxmlformats.org/drawingml/2006/table">
            <a:tbl>
              <a:tblPr firstRow="1" bandRow="1">
                <a:tableStyleId>{5A111915-BE36-4E01-A7E5-04B1672EAD32}</a:tableStyleId>
              </a:tblPr>
              <a:tblGrid>
                <a:gridCol w="1097837">
                  <a:extLst>
                    <a:ext uri="{9D8B030D-6E8A-4147-A177-3AD203B41FA5}">
                      <a16:colId xmlns:a16="http://schemas.microsoft.com/office/drawing/2014/main" val="987292869"/>
                    </a:ext>
                  </a:extLst>
                </a:gridCol>
                <a:gridCol w="2871617">
                  <a:extLst>
                    <a:ext uri="{9D8B030D-6E8A-4147-A177-3AD203B41FA5}">
                      <a16:colId xmlns:a16="http://schemas.microsoft.com/office/drawing/2014/main" val="2254634509"/>
                    </a:ext>
                  </a:extLst>
                </a:gridCol>
              </a:tblGrid>
              <a:tr h="202374">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19c+ </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202374">
                <a:tc>
                  <a:txBody>
                    <a:bodyPr/>
                    <a:lstStyle/>
                    <a:p>
                      <a:r>
                        <a:rPr lang="en-US" sz="1200" b="1" dirty="0">
                          <a:latin typeface="Oracle Sans Light" panose="020B0403020204020204" pitchFamily="34" charset="0"/>
                          <a:cs typeface="Oracle Sans Light" panose="020B0403020204020204" pitchFamily="34" charset="0"/>
                        </a:rPr>
                        <a:t>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Exadata X6-2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Server – 1 compute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(2x Xeon CPU E5-2699 v4@2.20GHz,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42 cores, 1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=84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256k L2,  55M L3, 232Gb 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Storage – 14 storage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(2x Xeon CPU E5-2630 v4 @2.20GHz,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10 cores, 2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=40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256k L2, 25M L3, 125Gb RAM)</a:t>
                      </a:r>
                    </a:p>
                  </a:txBody>
                  <a:tcPr/>
                </a:tc>
                <a:extLst>
                  <a:ext uri="{0D108BD9-81ED-4DB2-BD59-A6C34878D82A}">
                    <a16:rowId xmlns:a16="http://schemas.microsoft.com/office/drawing/2014/main" val="501810644"/>
                  </a:ext>
                </a:extLst>
              </a:tr>
              <a:tr h="202374">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dirty="0">
                          <a:latin typeface="Oracle Sans Light" panose="020B0403020204020204" pitchFamily="34" charset="0"/>
                          <a:cs typeface="Oracle Sans Light" panose="020B0403020204020204" pitchFamily="34" charset="0"/>
                        </a:rPr>
                        <a:t>100 GB</a:t>
                      </a: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113690" y="1844180"/>
            <a:ext cx="3659408" cy="1917924"/>
          </a:xfrm>
          <a:prstGeom prst="rect">
            <a:avLst/>
          </a:prstGeom>
          <a:noFill/>
        </p:spPr>
        <p:txBody>
          <a:bodyPr wrap="none" lIns="0" tIns="0" rIns="0" bIns="0" rtlCol="0">
            <a:noAutofit/>
          </a:bodyPr>
          <a:lstStyle/>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r>
              <a:rPr lang="en-US" sz="1100" dirty="0">
                <a:solidFill>
                  <a:srgbClr val="4E3629"/>
                </a:solidFill>
                <a:latin typeface="Oracle Sans Light" panose="020B0403020204020204" pitchFamily="34" charset="0"/>
                <a:cs typeface="Oracle Sans Light" panose="020B0403020204020204" pitchFamily="34" charset="0"/>
              </a:rPr>
              <a:t>Single client executing serial queries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doing smart scan offload to Exadata storage cells</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DB 19c+ - Oracle DB 19c with format OSON</a:t>
            </a: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Explanation of performance difference:</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Storage scans execute in parallel on the cells</a:t>
            </a: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YCSB-JSON </a:t>
            </a:r>
            <a:r>
              <a:rPr kumimoji="0" lang="en-US" sz="1100" b="1" i="0" u="none" strike="noStrike" kern="1200" cap="none" spc="0" normalizeH="0" baseline="0" noProof="0" dirty="0" err="1">
                <a:ln>
                  <a:noFill/>
                </a:ln>
                <a:solidFill>
                  <a:srgbClr val="4E3629"/>
                </a:solidFill>
                <a:effectLst/>
                <a:uLnTx/>
                <a:uFillTx/>
                <a:latin typeface="Oracle Sans Light" panose="020B0403020204020204" pitchFamily="34" charset="0"/>
                <a:ea typeface="+mn-ea"/>
                <a:cs typeface="Oracle Sans Light" panose="020B0403020204020204" pitchFamily="34" charset="0"/>
              </a:rPr>
              <a:t>queriess</a:t>
            </a: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a:t>
            </a:r>
            <a:br>
              <a:rPr lang="en-US" sz="1050" dirty="0">
                <a:solidFill>
                  <a:srgbClr val="4E3629"/>
                </a:solidFill>
                <a:latin typeface="Oracle Sans Light" panose="020B0403020204020204" pitchFamily="34" charset="0"/>
                <a:cs typeface="Oracle Sans Light" panose="020B0403020204020204" pitchFamily="34" charset="0"/>
              </a:rPr>
            </a:br>
            <a:r>
              <a:rPr lang="en-US" sz="1050" dirty="0">
                <a:solidFill>
                  <a:srgbClr val="4E3629"/>
                </a:solidFill>
                <a:latin typeface="Oracle Sans Light" panose="020B0403020204020204" pitchFamily="34" charset="0"/>
                <a:cs typeface="Oracle Sans Light" panose="020B0403020204020204" pitchFamily="34" charset="0"/>
                <a:hlinkClick r:id="rId4"/>
              </a:rPr>
              <a:t>https://blog.couchbase.com/</a:t>
            </a:r>
          </a:p>
          <a:p>
            <a:pPr lvl="0">
              <a:lnSpc>
                <a:spcPct val="90000"/>
              </a:lnSpc>
              <a:defRPr/>
            </a:pPr>
            <a:r>
              <a:rPr lang="en-US" sz="1050" dirty="0">
                <a:solidFill>
                  <a:srgbClr val="4E3629"/>
                </a:solidFill>
                <a:latin typeface="Oracle Sans Light" panose="020B0403020204020204" pitchFamily="34" charset="0"/>
                <a:cs typeface="Oracle Sans Light" panose="020B0403020204020204" pitchFamily="34" charset="0"/>
                <a:hlinkClick r:id="rId4"/>
              </a:rPr>
              <a:t>ycsb-json-benchmarking-json-databases-by-extending-ycsb/</a:t>
            </a:r>
            <a:endParaRPr lang="en-US" sz="1050" dirty="0">
              <a:solidFill>
                <a:srgbClr val="4E3629"/>
              </a:solidFill>
              <a:latin typeface="Oracle Sans Light" panose="020B0403020204020204" pitchFamily="34" charset="0"/>
              <a:cs typeface="Oracle Sans Light" panose="020B0403020204020204" pitchFamily="34" charset="0"/>
            </a:endParaRPr>
          </a:p>
        </p:txBody>
      </p:sp>
      <p:sp>
        <p:nvSpPr>
          <p:cNvPr id="10" name="Rounded Rectangle 9">
            <a:extLst>
              <a:ext uri="{FF2B5EF4-FFF2-40B4-BE49-F238E27FC236}">
                <a16:creationId xmlns:a16="http://schemas.microsoft.com/office/drawing/2014/main" id="{5BB3CA96-B19A-2C4D-AFFD-D89947F400F5}"/>
              </a:ext>
            </a:extLst>
          </p:cNvPr>
          <p:cNvSpPr/>
          <p:nvPr/>
        </p:nvSpPr>
        <p:spPr>
          <a:xfrm>
            <a:off x="3494315" y="6246253"/>
            <a:ext cx="4430486" cy="558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Queries with smart scans </a:t>
            </a:r>
            <a:r>
              <a:rPr lang="en-US" sz="1400" dirty="0" err="1"/>
              <a:t>gmean</a:t>
            </a:r>
            <a:r>
              <a:rPr lang="en-US" sz="1400" dirty="0"/>
              <a:t> </a:t>
            </a:r>
            <a:r>
              <a:rPr lang="en-US" sz="1400" b="1" u="sng" dirty="0"/>
              <a:t>35x</a:t>
            </a:r>
            <a:r>
              <a:rPr lang="en-US" sz="1400" dirty="0"/>
              <a:t> better (no indexes, no PQ, no cache, full table scans) </a:t>
            </a:r>
          </a:p>
        </p:txBody>
      </p:sp>
      <p:sp>
        <p:nvSpPr>
          <p:cNvPr id="11" name="TextBox 10">
            <a:extLst>
              <a:ext uri="{FF2B5EF4-FFF2-40B4-BE49-F238E27FC236}">
                <a16:creationId xmlns:a16="http://schemas.microsoft.com/office/drawing/2014/main" id="{2A46EDF1-E592-F846-BD78-88D60621AE1D}"/>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80693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4">
            <a:extLst>
              <a:ext uri="{FF2B5EF4-FFF2-40B4-BE49-F238E27FC236}">
                <a16:creationId xmlns:a16="http://schemas.microsoft.com/office/drawing/2014/main" id="{3C7CE18F-F5DB-0C4B-AD9B-69EAF2C7998A}"/>
              </a:ext>
            </a:extLst>
          </p:cNvPr>
          <p:cNvGraphicFramePr>
            <a:graphicFrameLocks/>
          </p:cNvGraphicFramePr>
          <p:nvPr>
            <p:extLst>
              <p:ext uri="{D42A27DB-BD31-4B8C-83A1-F6EECF244321}">
                <p14:modId xmlns:p14="http://schemas.microsoft.com/office/powerpoint/2010/main" val="2903525802"/>
              </p:ext>
            </p:extLst>
          </p:nvPr>
        </p:nvGraphicFramePr>
        <p:xfrm>
          <a:off x="838200" y="1825624"/>
          <a:ext cx="7086600" cy="4420629"/>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31068401-181B-F148-9708-BE5D9E756C26}"/>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0E2E1">
                    <a:lumMod val="75000"/>
                  </a:srgbClr>
                </a:solidFill>
                <a:effectLst/>
                <a:uLnTx/>
                <a:uFillTx/>
                <a:latin typeface="Oracle Sans" panose="020B0503020204020204" pitchFamily="34" charset="0"/>
                <a:ea typeface="+mn-ea"/>
                <a:cs typeface="Oracle Sans" panose="020B0503020204020204" pitchFamily="34" charset="0"/>
              </a:rPr>
              <a:t>Copyright © 2019 Oracle and/or its affiliates - CONFIDENTIAL</a:t>
            </a:r>
          </a:p>
        </p:txBody>
      </p:sp>
      <p:sp>
        <p:nvSpPr>
          <p:cNvPr id="4" name="Text Placeholder 3">
            <a:extLst>
              <a:ext uri="{FF2B5EF4-FFF2-40B4-BE49-F238E27FC236}">
                <a16:creationId xmlns:a16="http://schemas.microsoft.com/office/drawing/2014/main" id="{315A3319-8A6B-FD41-95F3-B1BF91DA2625}"/>
              </a:ext>
            </a:extLst>
          </p:cNvPr>
          <p:cNvSpPr>
            <a:spLocks noGrp="1"/>
          </p:cNvSpPr>
          <p:nvPr>
            <p:ph type="body" sz="quarter" idx="10"/>
          </p:nvPr>
        </p:nvSpPr>
        <p:spPr/>
        <p:txBody>
          <a:bodyPr/>
          <a:lstStyle/>
          <a:p>
            <a:r>
              <a:rPr lang="en-US" dirty="0"/>
              <a:t>YCSB-JSON Queries, DML (20m x 1kb docs) – </a:t>
            </a:r>
            <a:r>
              <a:rPr lang="en-US" b="0" dirty="0"/>
              <a:t>Speed up scans with cell offloading on</a:t>
            </a:r>
            <a:r>
              <a:rPr lang="en-US" dirty="0"/>
              <a:t> </a:t>
            </a:r>
            <a:r>
              <a:rPr lang="en-US" u="sng" dirty="0">
                <a:solidFill>
                  <a:srgbClr val="FF0000"/>
                </a:solidFill>
              </a:rPr>
              <a:t>Exadata</a:t>
            </a:r>
            <a:endParaRPr lang="en-US" dirty="0"/>
          </a:p>
        </p:txBody>
      </p:sp>
      <p:graphicFrame>
        <p:nvGraphicFramePr>
          <p:cNvPr id="6" name="Table 5">
            <a:extLst>
              <a:ext uri="{FF2B5EF4-FFF2-40B4-BE49-F238E27FC236}">
                <a16:creationId xmlns:a16="http://schemas.microsoft.com/office/drawing/2014/main" id="{C7471A81-E381-4941-87A7-ED54C6123C3F}"/>
              </a:ext>
            </a:extLst>
          </p:cNvPr>
          <p:cNvGraphicFramePr>
            <a:graphicFrameLocks noGrp="1"/>
          </p:cNvGraphicFramePr>
          <p:nvPr/>
        </p:nvGraphicFramePr>
        <p:xfrm>
          <a:off x="8113689" y="4069329"/>
          <a:ext cx="3969454" cy="2286000"/>
        </p:xfrm>
        <a:graphic>
          <a:graphicData uri="http://schemas.openxmlformats.org/drawingml/2006/table">
            <a:tbl>
              <a:tblPr firstRow="1" bandRow="1">
                <a:tableStyleId>{5A111915-BE36-4E01-A7E5-04B1672EAD32}</a:tableStyleId>
              </a:tblPr>
              <a:tblGrid>
                <a:gridCol w="1097837">
                  <a:extLst>
                    <a:ext uri="{9D8B030D-6E8A-4147-A177-3AD203B41FA5}">
                      <a16:colId xmlns:a16="http://schemas.microsoft.com/office/drawing/2014/main" val="987292869"/>
                    </a:ext>
                  </a:extLst>
                </a:gridCol>
                <a:gridCol w="2871617">
                  <a:extLst>
                    <a:ext uri="{9D8B030D-6E8A-4147-A177-3AD203B41FA5}">
                      <a16:colId xmlns:a16="http://schemas.microsoft.com/office/drawing/2014/main" val="2254634509"/>
                    </a:ext>
                  </a:extLst>
                </a:gridCol>
              </a:tblGrid>
              <a:tr h="202374">
                <a:tc>
                  <a:txBody>
                    <a:bodyPr/>
                    <a:lstStyle/>
                    <a:p>
                      <a:endParaRPr lang="en-US" sz="1200" b="1" dirty="0">
                        <a:latin typeface="Oracle Sans Light" panose="020B0403020204020204" pitchFamily="34" charset="0"/>
                        <a:cs typeface="Oracle Sans Light" panose="020B0403020204020204" pitchFamily="34" charset="0"/>
                      </a:endParaRPr>
                    </a:p>
                  </a:txBody>
                  <a:tcPr/>
                </a:tc>
                <a:tc>
                  <a:txBody>
                    <a:bodyPr/>
                    <a:lstStyle/>
                    <a:p>
                      <a:r>
                        <a:rPr lang="en-US" sz="1200" baseline="0" dirty="0">
                          <a:latin typeface="Oracle Sans Light" panose="020B0403020204020204" pitchFamily="34" charset="0"/>
                          <a:cs typeface="Oracle Sans Light" panose="020B0403020204020204" pitchFamily="34" charset="0"/>
                        </a:rPr>
                        <a:t>Oracle DB 19c+ </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1167772071"/>
                  </a:ext>
                </a:extLst>
              </a:tr>
              <a:tr h="202374">
                <a:tc>
                  <a:txBody>
                    <a:bodyPr/>
                    <a:lstStyle/>
                    <a:p>
                      <a:r>
                        <a:rPr lang="en-US" sz="1200" b="1" dirty="0">
                          <a:latin typeface="Oracle Sans Light" panose="020B0403020204020204" pitchFamily="34" charset="0"/>
                          <a:cs typeface="Oracle Sans Light" panose="020B0403020204020204" pitchFamily="34" charset="0"/>
                        </a:rPr>
                        <a:t>Machine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Exadata X6-2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Server – 1 compute node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(2x Xeon CPU E5-2699 v4@2.20GHz,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42 cores, 1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=84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256k L2,  55M L3, 232Gb RAM),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Storage – 14 storage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(2x Xeon CPU E5-2630 v4 @2.20GHz,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10 cores, 2 </a:t>
                      </a:r>
                      <a:r>
                        <a:rPr lang="en-US" sz="1200" dirty="0" err="1">
                          <a:latin typeface="Oracle Sans Light" panose="020B0403020204020204" pitchFamily="34" charset="0"/>
                          <a:cs typeface="Oracle Sans Light" panose="020B0403020204020204" pitchFamily="34" charset="0"/>
                        </a:rPr>
                        <a:t>th</a:t>
                      </a:r>
                      <a:r>
                        <a:rPr lang="en-US" sz="1200" dirty="0">
                          <a:latin typeface="Oracle Sans Light" panose="020B0403020204020204" pitchFamily="34" charset="0"/>
                          <a:cs typeface="Oracle Sans Light" panose="020B0403020204020204" pitchFamily="34" charset="0"/>
                        </a:rPr>
                        <a:t>/core =40 </a:t>
                      </a:r>
                      <a:r>
                        <a:rPr lang="en-US" sz="1200" dirty="0" err="1">
                          <a:latin typeface="Oracle Sans Light" panose="020B0403020204020204" pitchFamily="34" charset="0"/>
                          <a:cs typeface="Oracle Sans Light" panose="020B0403020204020204" pitchFamily="34" charset="0"/>
                        </a:rPr>
                        <a:t>cpus</a:t>
                      </a:r>
                      <a:r>
                        <a:rPr lang="en-US" sz="1200" dirty="0">
                          <a:latin typeface="Oracle Sans Light" panose="020B0403020204020204" pitchFamily="34" charset="0"/>
                          <a:cs typeface="Oracle Sans Light" panose="020B04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Oracle Sans Light" panose="020B0403020204020204" pitchFamily="34" charset="0"/>
                          <a:cs typeface="Oracle Sans Light" panose="020B0403020204020204" pitchFamily="34" charset="0"/>
                        </a:rPr>
                        <a:t>    256k L2, 25M L3, 125Gb RAM)</a:t>
                      </a:r>
                    </a:p>
                  </a:txBody>
                  <a:tcPr/>
                </a:tc>
                <a:extLst>
                  <a:ext uri="{0D108BD9-81ED-4DB2-BD59-A6C34878D82A}">
                    <a16:rowId xmlns:a16="http://schemas.microsoft.com/office/drawing/2014/main" val="501810644"/>
                  </a:ext>
                </a:extLst>
              </a:tr>
              <a:tr h="202374">
                <a:tc>
                  <a:txBody>
                    <a:bodyPr/>
                    <a:lstStyle/>
                    <a:p>
                      <a:r>
                        <a:rPr lang="en-US" sz="1200" b="1" dirty="0">
                          <a:latin typeface="Oracle Sans Light" panose="020B0403020204020204" pitchFamily="34" charset="0"/>
                          <a:cs typeface="Oracle Sans Light" panose="020B0403020204020204" pitchFamily="34" charset="0"/>
                        </a:rPr>
                        <a:t>Memory</a:t>
                      </a:r>
                    </a:p>
                  </a:txBody>
                  <a:tcPr/>
                </a:tc>
                <a:tc>
                  <a:txBody>
                    <a:bodyPr/>
                    <a:lstStyle/>
                    <a:p>
                      <a:r>
                        <a:rPr lang="en-US" sz="1200" b="1">
                          <a:latin typeface="Oracle Sans Light" panose="020B0403020204020204" pitchFamily="34" charset="0"/>
                          <a:cs typeface="Oracle Sans Light" panose="020B0403020204020204" pitchFamily="34" charset="0"/>
                        </a:rPr>
                        <a:t>100 GB</a:t>
                      </a:r>
                      <a:endParaRPr lang="en-US" sz="1200" b="1" dirty="0">
                        <a:latin typeface="Oracle Sans Light" panose="020B0403020204020204" pitchFamily="34" charset="0"/>
                        <a:cs typeface="Oracle Sans Light" panose="020B0403020204020204" pitchFamily="34" charset="0"/>
                      </a:endParaRPr>
                    </a:p>
                  </a:txBody>
                  <a:tcPr/>
                </a:tc>
                <a:extLst>
                  <a:ext uri="{0D108BD9-81ED-4DB2-BD59-A6C34878D82A}">
                    <a16:rowId xmlns:a16="http://schemas.microsoft.com/office/drawing/2014/main" val="2341746251"/>
                  </a:ext>
                </a:extLst>
              </a:tr>
            </a:tbl>
          </a:graphicData>
        </a:graphic>
      </p:graphicFrame>
      <p:sp>
        <p:nvSpPr>
          <p:cNvPr id="8" name="TextBox 7">
            <a:extLst>
              <a:ext uri="{FF2B5EF4-FFF2-40B4-BE49-F238E27FC236}">
                <a16:creationId xmlns:a16="http://schemas.microsoft.com/office/drawing/2014/main" id="{DA645500-B894-F549-A99A-F570216F79BE}"/>
              </a:ext>
            </a:extLst>
          </p:cNvPr>
          <p:cNvSpPr txBox="1"/>
          <p:nvPr/>
        </p:nvSpPr>
        <p:spPr>
          <a:xfrm>
            <a:off x="8113690" y="1844180"/>
            <a:ext cx="3659408" cy="1917924"/>
          </a:xfrm>
          <a:prstGeom prst="rect">
            <a:avLst/>
          </a:prstGeom>
          <a:noFill/>
        </p:spPr>
        <p:txBody>
          <a:bodyPr wrap="none" lIns="0" tIns="0" rIns="0" bIns="0" rtlCol="0">
            <a:noAutofit/>
          </a:bodyPr>
          <a:lstStyle/>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Methodology</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r>
              <a:rPr lang="en-US" sz="1100" dirty="0">
                <a:solidFill>
                  <a:srgbClr val="4E3629"/>
                </a:solidFill>
                <a:latin typeface="Oracle Sans Light" panose="020B0403020204020204" pitchFamily="34" charset="0"/>
                <a:cs typeface="Oracle Sans Light" panose="020B0403020204020204" pitchFamily="34" charset="0"/>
              </a:rPr>
              <a:t>Single client executing serial queries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doing smart scan offload to Exadata storage cells</a:t>
            </a:r>
          </a:p>
          <a:p>
            <a:pPr lvl="0">
              <a:lnSpc>
                <a:spcPct val="90000"/>
              </a:lnSpc>
              <a:defRPr/>
            </a:pPr>
            <a:endParaRPr lang="en-US" sz="110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r>
              <a:rPr lang="en-US" sz="1100" b="1" dirty="0">
                <a:solidFill>
                  <a:srgbClr val="4E3629"/>
                </a:solidFill>
                <a:latin typeface="Oracle Sans Light" panose="020B0403020204020204" pitchFamily="34" charset="0"/>
                <a:cs typeface="Oracle Sans Light" panose="020B0403020204020204" pitchFamily="34" charset="0"/>
              </a:rPr>
              <a:t>Setup</a:t>
            </a:r>
            <a:r>
              <a:rPr lang="en-US" sz="1100" dirty="0">
                <a:solidFill>
                  <a:srgbClr val="4E3629"/>
                </a:solidFill>
                <a:latin typeface="Oracle Sans Light" panose="020B0403020204020204" pitchFamily="34" charset="0"/>
                <a:cs typeface="Oracle Sans Light" panose="020B0403020204020204" pitchFamily="34" charset="0"/>
              </a:rPr>
              <a:t>:  </a:t>
            </a:r>
          </a:p>
          <a:p>
            <a:pPr lvl="0">
              <a:lnSpc>
                <a:spcPct val="90000"/>
              </a:lnSpc>
              <a:defRPr/>
            </a:pPr>
            <a:r>
              <a:rPr lang="en-US" sz="1100" dirty="0">
                <a:solidFill>
                  <a:srgbClr val="4E3629"/>
                </a:solidFill>
                <a:latin typeface="Oracle Sans Light" panose="020B0403020204020204" pitchFamily="34" charset="0"/>
                <a:cs typeface="Oracle Sans Light" panose="020B0403020204020204" pitchFamily="34" charset="0"/>
              </a:rPr>
              <a:t>Oracle DB 19c+ - Oracle DB 19c with format OSON</a:t>
            </a: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Explanation of performance difference:</a:t>
            </a: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 </a:t>
            </a:r>
          </a:p>
          <a:p>
            <a:pPr marL="0" marR="0" lvl="0" indent="0"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Storage scans execute in parallel on the cells</a:t>
            </a:r>
          </a:p>
          <a:p>
            <a:pPr marL="0" marR="0" lvl="0" indent="0" defTabSz="914400" rtl="0" eaLnBrk="1" fontAlgn="auto" latinLnBrk="0" hangingPunct="1">
              <a:lnSpc>
                <a:spcPct val="9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a:p>
            <a:pPr lvl="0">
              <a:lnSpc>
                <a:spcPct val="90000"/>
              </a:lnSpc>
              <a:defRPr/>
            </a:pP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Source of YCSB-JSON </a:t>
            </a:r>
            <a:r>
              <a:rPr kumimoji="0" lang="en-US" sz="1100" b="1" i="0" u="none" strike="noStrike" kern="1200" cap="none" spc="0" normalizeH="0" baseline="0" noProof="0" dirty="0" err="1">
                <a:ln>
                  <a:noFill/>
                </a:ln>
                <a:solidFill>
                  <a:srgbClr val="4E3629"/>
                </a:solidFill>
                <a:effectLst/>
                <a:uLnTx/>
                <a:uFillTx/>
                <a:latin typeface="Oracle Sans Light" panose="020B0403020204020204" pitchFamily="34" charset="0"/>
                <a:ea typeface="+mn-ea"/>
                <a:cs typeface="Oracle Sans Light" panose="020B0403020204020204" pitchFamily="34" charset="0"/>
              </a:rPr>
              <a:t>queriess</a:t>
            </a:r>
            <a:r>
              <a:rPr kumimoji="0" lang="en-US" sz="1100" b="1"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t>:</a:t>
            </a:r>
            <a:br>
              <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rPr>
            </a:br>
            <a:r>
              <a:rPr lang="en-US" sz="1050" dirty="0">
                <a:solidFill>
                  <a:srgbClr val="4E3629"/>
                </a:solidFill>
                <a:latin typeface="Oracle Sans Light" panose="020B0403020204020204" pitchFamily="34" charset="0"/>
                <a:cs typeface="Oracle Sans Light" panose="020B0403020204020204" pitchFamily="34" charset="0"/>
                <a:hlinkClick r:id="rId4"/>
              </a:rPr>
              <a:t>https://blog.couchbase.com/</a:t>
            </a:r>
          </a:p>
          <a:p>
            <a:pPr lvl="0">
              <a:lnSpc>
                <a:spcPct val="90000"/>
              </a:lnSpc>
              <a:defRPr/>
            </a:pPr>
            <a:r>
              <a:rPr lang="en-US" sz="1050" dirty="0">
                <a:solidFill>
                  <a:srgbClr val="4E3629"/>
                </a:solidFill>
                <a:latin typeface="Oracle Sans Light" panose="020B0403020204020204" pitchFamily="34" charset="0"/>
                <a:cs typeface="Oracle Sans Light" panose="020B0403020204020204" pitchFamily="34" charset="0"/>
                <a:hlinkClick r:id="rId4"/>
              </a:rPr>
              <a:t>ycsb-json-benchmarking-json-databases-by-extending-ycsb/</a:t>
            </a:r>
            <a:endParaRPr lang="en-US" sz="1050" dirty="0">
              <a:solidFill>
                <a:srgbClr val="4E3629"/>
              </a:solidFill>
              <a:latin typeface="Oracle Sans Light" panose="020B0403020204020204" pitchFamily="34" charset="0"/>
              <a:cs typeface="Oracle Sans Light" panose="020B0403020204020204" pitchFamily="34" charset="0"/>
            </a:endParaRPr>
          </a:p>
          <a:p>
            <a:pPr lvl="0">
              <a:lnSpc>
                <a:spcPct val="90000"/>
              </a:lnSpc>
              <a:defRPr/>
            </a:pPr>
            <a:endParaRPr kumimoji="0" lang="en-US" sz="1050" b="0" i="0" u="none" strike="noStrike" kern="1200" cap="none" spc="0" normalizeH="0" baseline="0" noProof="0" dirty="0">
              <a:ln>
                <a:noFill/>
              </a:ln>
              <a:solidFill>
                <a:srgbClr val="4E3629"/>
              </a:solidFill>
              <a:effectLst/>
              <a:uLnTx/>
              <a:uFillTx/>
              <a:latin typeface="Oracle Sans Light" panose="020B0403020204020204" pitchFamily="34" charset="0"/>
              <a:ea typeface="+mn-ea"/>
              <a:cs typeface="Oracle Sans Light" panose="020B0403020204020204" pitchFamily="34" charset="0"/>
            </a:endParaRPr>
          </a:p>
        </p:txBody>
      </p:sp>
      <p:sp>
        <p:nvSpPr>
          <p:cNvPr id="10" name="Rounded Rectangle 9">
            <a:extLst>
              <a:ext uri="{FF2B5EF4-FFF2-40B4-BE49-F238E27FC236}">
                <a16:creationId xmlns:a16="http://schemas.microsoft.com/office/drawing/2014/main" id="{5BB3CA96-B19A-2C4D-AFFD-D89947F400F5}"/>
              </a:ext>
            </a:extLst>
          </p:cNvPr>
          <p:cNvSpPr/>
          <p:nvPr/>
        </p:nvSpPr>
        <p:spPr>
          <a:xfrm>
            <a:off x="3494315" y="6246253"/>
            <a:ext cx="4430486" cy="558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Queries with smart scans </a:t>
            </a:r>
            <a:r>
              <a:rPr lang="en-US" sz="1400" dirty="0" err="1"/>
              <a:t>gmean</a:t>
            </a:r>
            <a:r>
              <a:rPr lang="en-US" sz="1400" dirty="0"/>
              <a:t> </a:t>
            </a:r>
            <a:r>
              <a:rPr lang="en-US" sz="1400" b="1" u="sng" dirty="0"/>
              <a:t>35x</a:t>
            </a:r>
            <a:r>
              <a:rPr lang="en-US" sz="1400" dirty="0"/>
              <a:t> better (no indexes, no PQ, no cache, full table scans) </a:t>
            </a:r>
          </a:p>
        </p:txBody>
      </p:sp>
      <p:sp>
        <p:nvSpPr>
          <p:cNvPr id="11" name="TextBox 10">
            <a:extLst>
              <a:ext uri="{FF2B5EF4-FFF2-40B4-BE49-F238E27FC236}">
                <a16:creationId xmlns:a16="http://schemas.microsoft.com/office/drawing/2014/main" id="{2A46EDF1-E592-F846-BD78-88D60621AE1D}"/>
              </a:ext>
            </a:extLst>
          </p:cNvPr>
          <p:cNvSpPr txBox="1"/>
          <p:nvPr/>
        </p:nvSpPr>
        <p:spPr>
          <a:xfrm>
            <a:off x="10747399" y="12700"/>
            <a:ext cx="1444601" cy="509014"/>
          </a:xfrm>
          <a:prstGeom prst="rect">
            <a:avLst/>
          </a:prstGeom>
          <a:solidFill>
            <a:srgbClr val="FFFF00"/>
          </a:solidFill>
        </p:spPr>
        <p:txBody>
          <a:bodyPr wrap="square" rtlCol="0" anchor="ctr">
            <a:noAutofit/>
          </a:bodyPr>
          <a:lstStyle/>
          <a:p>
            <a:pPr algn="ctr"/>
            <a:r>
              <a:rPr lang="en-US" sz="2800" b="1" dirty="0">
                <a:solidFill>
                  <a:srgbClr val="FF0000"/>
                </a:solidFill>
              </a:rPr>
              <a:t>NDA</a:t>
            </a:r>
          </a:p>
        </p:txBody>
      </p:sp>
    </p:spTree>
    <p:extLst>
      <p:ext uri="{BB962C8B-B14F-4D97-AF65-F5344CB8AC3E}">
        <p14:creationId xmlns:p14="http://schemas.microsoft.com/office/powerpoint/2010/main" val="27264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61AD19D-B576-2542-982C-0EB47797361E}"/>
              </a:ext>
            </a:extLst>
          </p:cNvPr>
          <p:cNvSpPr>
            <a:spLocks noGrp="1"/>
          </p:cNvSpPr>
          <p:nvPr>
            <p:ph type="ftr" sz="quarter" idx="3"/>
          </p:nvPr>
        </p:nvSpPr>
        <p:spPr/>
        <p:txBody>
          <a:bodyPr/>
          <a:lstStyle/>
          <a:p>
            <a:endParaRPr lang="en-US" dirty="0">
              <a:solidFill>
                <a:srgbClr val="413636">
                  <a:tint val="75000"/>
                </a:srgbClr>
              </a:solidFill>
            </a:endParaRPr>
          </a:p>
        </p:txBody>
      </p:sp>
      <p:sp>
        <p:nvSpPr>
          <p:cNvPr id="7" name="Text Placeholder 6">
            <a:extLst>
              <a:ext uri="{FF2B5EF4-FFF2-40B4-BE49-F238E27FC236}">
                <a16:creationId xmlns:a16="http://schemas.microsoft.com/office/drawing/2014/main" id="{7B8FEBC8-074A-9648-81A1-C7CA5FDC82C1}"/>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Oracle converged Database</a:t>
            </a:r>
          </a:p>
          <a:p>
            <a:pPr marL="342900" indent="-342900">
              <a:buFont typeface="Arial" panose="020B0604020202020204" pitchFamily="34" charset="0"/>
              <a:buChar char="•"/>
            </a:pPr>
            <a:r>
              <a:rPr lang="en-US" dirty="0">
                <a:solidFill>
                  <a:schemeClr val="tx1">
                    <a:lumMod val="90000"/>
                    <a:lumOff val="10000"/>
                  </a:schemeClr>
                </a:solidFill>
              </a:rPr>
              <a:t>JSON in the Database</a:t>
            </a:r>
            <a:endParaRPr lang="en-US" dirty="0"/>
          </a:p>
          <a:p>
            <a:pPr marL="342900" indent="-342900">
              <a:buFont typeface="Arial" panose="020B0604020202020204" pitchFamily="34" charset="0"/>
              <a:buChar char="•"/>
            </a:pPr>
            <a:r>
              <a:rPr lang="en-US" dirty="0">
                <a:solidFill>
                  <a:schemeClr val="tx1">
                    <a:lumMod val="90000"/>
                    <a:lumOff val="10000"/>
                  </a:schemeClr>
                </a:solidFill>
              </a:rPr>
              <a:t>Autonomous JSON Database</a:t>
            </a:r>
          </a:p>
          <a:p>
            <a:pPr marL="342900" indent="-342900">
              <a:buFont typeface="Arial" panose="020B0604020202020204" pitchFamily="34" charset="0"/>
              <a:buChar char="•"/>
            </a:pPr>
            <a:r>
              <a:rPr lang="en-US" dirty="0"/>
              <a:t>Why Oracle?</a:t>
            </a:r>
          </a:p>
          <a:p>
            <a:pPr marL="342900" indent="-342900">
              <a:buFont typeface="Arial" panose="020B0604020202020204" pitchFamily="34" charset="0"/>
              <a:buChar char="•"/>
            </a:pPr>
            <a:r>
              <a:rPr lang="en-US" dirty="0">
                <a:solidFill>
                  <a:schemeClr val="tx1">
                    <a:lumMod val="90000"/>
                    <a:lumOff val="10000"/>
                  </a:schemeClr>
                </a:solidFill>
              </a:rPr>
              <a:t>Benchmarks</a:t>
            </a:r>
          </a:p>
          <a:p>
            <a:pPr marL="342900" indent="-342900">
              <a:buFont typeface="Arial" panose="020B0604020202020204" pitchFamily="34" charset="0"/>
              <a:buChar char="•"/>
            </a:pPr>
            <a:r>
              <a:rPr lang="en-US" dirty="0">
                <a:solidFill>
                  <a:srgbClr val="FF0000"/>
                </a:solidFill>
              </a:rPr>
              <a:t>Summary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solidFill>
                <a:schemeClr val="accent1"/>
              </a:solidFill>
            </a:endParaRPr>
          </a:p>
        </p:txBody>
      </p:sp>
      <p:sp>
        <p:nvSpPr>
          <p:cNvPr id="6" name="Title 5">
            <a:extLst>
              <a:ext uri="{FF2B5EF4-FFF2-40B4-BE49-F238E27FC236}">
                <a16:creationId xmlns:a16="http://schemas.microsoft.com/office/drawing/2014/main" id="{2DEF4E52-2901-7042-89FA-7459BBE87090}"/>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2171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C51EAA63-D034-42AE-91FA-B13B9518C7BE}" type="slidenum">
              <a:rPr lang="en-US" smtClean="0">
                <a:solidFill>
                  <a:srgbClr val="58595B"/>
                </a:solidFill>
                <a:latin typeface="Calibri"/>
              </a:rPr>
              <a:pPr/>
              <a:t>76</a:t>
            </a:fld>
            <a:endParaRPr lang="en-US">
              <a:solidFill>
                <a:srgbClr val="58595B"/>
              </a:solidFill>
              <a:latin typeface="Calibri"/>
            </a:endParaRPr>
          </a:p>
        </p:txBody>
      </p:sp>
      <p:sp>
        <p:nvSpPr>
          <p:cNvPr id="2" name="Text Placeholder 1">
            <a:extLst>
              <a:ext uri="{FF2B5EF4-FFF2-40B4-BE49-F238E27FC236}">
                <a16:creationId xmlns:a16="http://schemas.microsoft.com/office/drawing/2014/main" id="{0F3E9DCB-0697-874B-8355-DEE49177DD8B}"/>
              </a:ext>
            </a:extLst>
          </p:cNvPr>
          <p:cNvSpPr>
            <a:spLocks noGrp="1"/>
          </p:cNvSpPr>
          <p:nvPr>
            <p:ph type="body" sz="quarter" idx="10"/>
          </p:nvPr>
        </p:nvSpPr>
        <p:spPr/>
        <p:txBody>
          <a:bodyPr/>
          <a:lstStyle/>
          <a:p>
            <a:r>
              <a:rPr lang="en-US" dirty="0">
                <a:solidFill>
                  <a:schemeClr val="accent1"/>
                </a:solidFill>
              </a:rPr>
              <a:t>Oracle Scored Highest on All Use Cases </a:t>
            </a:r>
            <a:r>
              <a:rPr lang="en-US" b="0" dirty="0"/>
              <a:t>in the Gartner Critical Capabilities for</a:t>
            </a:r>
            <a:r>
              <a:rPr lang="en-US" dirty="0"/>
              <a:t> </a:t>
            </a:r>
            <a:r>
              <a:rPr lang="en-US" dirty="0">
                <a:solidFill>
                  <a:schemeClr val="accent1"/>
                </a:solidFill>
              </a:rPr>
              <a:t>Operational Database </a:t>
            </a:r>
            <a:r>
              <a:rPr lang="en-US" b="0" dirty="0"/>
              <a:t>Management Systems</a:t>
            </a:r>
          </a:p>
        </p:txBody>
      </p:sp>
      <p:pic>
        <p:nvPicPr>
          <p:cNvPr id="5" name="Content Placeholder 4" descr="Event-Motion.jpg"/>
          <p:cNvPicPr>
            <a:picLocks noGrp="1" noChangeAspect="1"/>
          </p:cNvPicPr>
          <p:nvPr>
            <p:ph sz="half" idx="4294967295"/>
          </p:nvPr>
        </p:nvPicPr>
        <p:blipFill>
          <a:blip r:embed="rId2" cstate="screen">
            <a:extLst>
              <a:ext uri="{28A0092B-C50C-407E-A947-70E740481C1C}">
                <a14:useLocalDpi xmlns:a14="http://schemas.microsoft.com/office/drawing/2010/main"/>
              </a:ext>
            </a:extLst>
          </a:blip>
          <a:srcRect l="-6925" r="-6925"/>
          <a:stretch>
            <a:fillRect/>
          </a:stretch>
        </p:blipFill>
        <p:spPr>
          <a:xfrm>
            <a:off x="338957" y="2168168"/>
            <a:ext cx="5411788" cy="3879417"/>
          </a:xfrm>
        </p:spPr>
      </p:pic>
      <p:pic>
        <p:nvPicPr>
          <p:cNvPr id="6" name="Content Placeholder 5" descr="VarData.jpg"/>
          <p:cNvPicPr>
            <a:picLocks noGrp="1" noChangeAspect="1"/>
          </p:cNvPicPr>
          <p:nvPr>
            <p:ph sz="half" idx="4294967295"/>
          </p:nvPr>
        </p:nvPicPr>
        <p:blipFill>
          <a:blip r:embed="rId3" cstate="screen">
            <a:extLst>
              <a:ext uri="{28A0092B-C50C-407E-A947-70E740481C1C}">
                <a14:useLocalDpi xmlns:a14="http://schemas.microsoft.com/office/drawing/2010/main"/>
              </a:ext>
            </a:extLst>
          </a:blip>
          <a:srcRect l="-5391" r="-5391"/>
          <a:stretch>
            <a:fillRect/>
          </a:stretch>
        </p:blipFill>
        <p:spPr>
          <a:xfrm>
            <a:off x="6441256" y="2168169"/>
            <a:ext cx="5227757" cy="3879417"/>
          </a:xfrm>
        </p:spPr>
      </p:pic>
      <p:sp>
        <p:nvSpPr>
          <p:cNvPr id="7" name="TextBox 6"/>
          <p:cNvSpPr txBox="1"/>
          <p:nvPr/>
        </p:nvSpPr>
        <p:spPr>
          <a:xfrm>
            <a:off x="5946497" y="6680009"/>
            <a:ext cx="914162" cy="914162"/>
          </a:xfrm>
          <a:prstGeom prst="rect">
            <a:avLst/>
          </a:prstGeom>
          <a:noFill/>
        </p:spPr>
        <p:txBody>
          <a:bodyPr wrap="none" lIns="0" tIns="0" rIns="0" bIns="0" rtlCol="0">
            <a:noAutofit/>
          </a:bodyPr>
          <a:lstStyle/>
          <a:p>
            <a:pPr>
              <a:lnSpc>
                <a:spcPct val="90000"/>
              </a:lnSpc>
            </a:pPr>
            <a:endParaRPr lang="en-US" sz="1799" dirty="0">
              <a:solidFill>
                <a:srgbClr val="58595B"/>
              </a:solidFill>
              <a:latin typeface="Calibri"/>
            </a:endParaRPr>
          </a:p>
        </p:txBody>
      </p:sp>
      <p:sp>
        <p:nvSpPr>
          <p:cNvPr id="8" name="Text Placeholder 1">
            <a:extLst>
              <a:ext uri="{FF2B5EF4-FFF2-40B4-BE49-F238E27FC236}">
                <a16:creationId xmlns:a16="http://schemas.microsoft.com/office/drawing/2014/main" id="{F2D56B06-1217-6A46-BE65-40DE2FF0FC25}"/>
              </a:ext>
            </a:extLst>
          </p:cNvPr>
          <p:cNvSpPr txBox="1">
            <a:spLocks/>
          </p:cNvSpPr>
          <p:nvPr/>
        </p:nvSpPr>
        <p:spPr>
          <a:xfrm>
            <a:off x="762000" y="1656272"/>
            <a:ext cx="7604002" cy="343299"/>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r>
              <a:rPr lang="en-US" sz="1800" i="1" dirty="0">
                <a:latin typeface="Oracle Sans" charset="0"/>
                <a:ea typeface="Oracle Sans" charset="0"/>
                <a:cs typeface="Oracle Sans" charset="0"/>
              </a:rPr>
              <a:t>Ahead of All Single-Purpose Databases and Multi-Purpose Competitors</a:t>
            </a:r>
            <a:endParaRPr lang="en-US" sz="1800" dirty="0">
              <a:latin typeface="Oracle Sans" charset="0"/>
              <a:ea typeface="Oracle Sans" charset="0"/>
              <a:cs typeface="Oracle Sans" charset="0"/>
            </a:endParaRPr>
          </a:p>
        </p:txBody>
      </p:sp>
      <p:sp>
        <p:nvSpPr>
          <p:cNvPr id="9" name="TextBox 8">
            <a:extLst>
              <a:ext uri="{FF2B5EF4-FFF2-40B4-BE49-F238E27FC236}">
                <a16:creationId xmlns:a16="http://schemas.microsoft.com/office/drawing/2014/main" id="{2322E4B8-256B-BD4E-A711-9312333FE339}"/>
              </a:ext>
            </a:extLst>
          </p:cNvPr>
          <p:cNvSpPr txBox="1"/>
          <p:nvPr/>
        </p:nvSpPr>
        <p:spPr>
          <a:xfrm>
            <a:off x="522987" y="6047586"/>
            <a:ext cx="11665840" cy="810414"/>
          </a:xfrm>
          <a:prstGeom prst="rect">
            <a:avLst/>
          </a:prstGeom>
          <a:solidFill>
            <a:schemeClr val="bg1"/>
          </a:solidFill>
        </p:spPr>
        <p:txBody>
          <a:bodyPr wrap="square" lIns="0" tIns="0" rIns="0" bIns="0" rtlCol="0">
            <a:noAutofit/>
          </a:bodyPr>
          <a:lstStyle/>
          <a:p>
            <a:pPr>
              <a:lnSpc>
                <a:spcPct val="90000"/>
              </a:lnSpc>
            </a:pPr>
            <a:r>
              <a:rPr lang="en-US" sz="1200" i="1" dirty="0">
                <a:solidFill>
                  <a:srgbClr val="58595B"/>
                </a:solidFill>
                <a:latin typeface="Calibri"/>
              </a:rPr>
              <a:t>Gartner Critical Capabilities for Operational Database Management Systems </a:t>
            </a:r>
            <a:r>
              <a:rPr lang="en-US" sz="1200" dirty="0">
                <a:solidFill>
                  <a:srgbClr val="58595B"/>
                </a:solidFill>
                <a:latin typeface="Calibri"/>
              </a:rPr>
              <a:t>Donald Feinberg, </a:t>
            </a:r>
            <a:r>
              <a:rPr lang="en-US" sz="1200" dirty="0" err="1">
                <a:solidFill>
                  <a:srgbClr val="58595B"/>
                </a:solidFill>
                <a:latin typeface="Calibri"/>
              </a:rPr>
              <a:t>Merv</a:t>
            </a:r>
            <a:r>
              <a:rPr lang="en-US" sz="1200" dirty="0">
                <a:solidFill>
                  <a:srgbClr val="58595B"/>
                </a:solidFill>
                <a:latin typeface="Calibri"/>
              </a:rPr>
              <a:t> Adrian and Nick </a:t>
            </a:r>
            <a:r>
              <a:rPr lang="en-US" sz="1200" dirty="0" err="1">
                <a:solidFill>
                  <a:srgbClr val="58595B"/>
                </a:solidFill>
                <a:latin typeface="Calibri"/>
              </a:rPr>
              <a:t>Heudecker</a:t>
            </a:r>
            <a:r>
              <a:rPr lang="en-US" sz="1200" dirty="0">
                <a:solidFill>
                  <a:srgbClr val="58595B"/>
                </a:solidFill>
                <a:latin typeface="Calibri"/>
              </a:rPr>
              <a:t>, October 23, 2018</a:t>
            </a:r>
          </a:p>
          <a:p>
            <a:pPr>
              <a:lnSpc>
                <a:spcPct val="90000"/>
              </a:lnSpc>
            </a:pPr>
            <a:r>
              <a:rPr lang="en-US" sz="1200" dirty="0">
                <a:solidFill>
                  <a:srgbClr val="58595B"/>
                </a:solidFill>
                <a:latin typeface="Calibri"/>
              </a:rPr>
              <a:t>These graphics were published by Gartner Inc. as part of a larger research document and should be evaluated in the context of the entire document. The Gartner document is available upon request from Oracle. Gartner does not endorse any vendor, product or service depicted in its research publications, and does not advise technology users to select only those vendors with the highest ratings of other designation. Gartner research publications consist of the opinions of Gartner’s research organization and should not be construed as statements</a:t>
            </a:r>
          </a:p>
          <a:p>
            <a:pPr>
              <a:lnSpc>
                <a:spcPct val="90000"/>
              </a:lnSpc>
            </a:pPr>
            <a:r>
              <a:rPr lang="en-US" sz="1200" dirty="0">
                <a:solidFill>
                  <a:srgbClr val="58595B"/>
                </a:solidFill>
                <a:latin typeface="Calibri"/>
              </a:rPr>
              <a:t> of fact. Gartner disclaims all warranties, expressed or implied, with respect to this research, including any warranties of merchantability or fitness for a particular purpose.</a:t>
            </a:r>
          </a:p>
        </p:txBody>
      </p:sp>
    </p:spTree>
    <p:extLst>
      <p:ext uri="{BB962C8B-B14F-4D97-AF65-F5344CB8AC3E}">
        <p14:creationId xmlns:p14="http://schemas.microsoft.com/office/powerpoint/2010/main" val="99389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t>Copyright © 2019 Oracle and/or its affiliates - CONFIDENTIAL</a:t>
            </a:r>
            <a:endParaRPr lang="en-US" dirty="0"/>
          </a:p>
        </p:txBody>
      </p:sp>
      <p:sp>
        <p:nvSpPr>
          <p:cNvPr id="8" name="Content Placeholder 7"/>
          <p:cNvSpPr>
            <a:spLocks noGrp="1"/>
          </p:cNvSpPr>
          <p:nvPr>
            <p:ph type="body" sz="quarter" idx="13"/>
          </p:nvPr>
        </p:nvSpPr>
        <p:spPr/>
        <p:txBody>
          <a:bodyPr/>
          <a:lstStyle/>
          <a:p>
            <a:endParaRPr lang="en-US" sz="2400" b="1" dirty="0"/>
          </a:p>
          <a:p>
            <a:r>
              <a:rPr lang="en-US" sz="2400" b="1" dirty="0"/>
              <a:t>Oracle Autonomous Database </a:t>
            </a:r>
          </a:p>
          <a:p>
            <a:r>
              <a:rPr lang="en-US" sz="2400" b="1" dirty="0"/>
              <a:t>(ATP, ADW, Free Service)</a:t>
            </a:r>
          </a:p>
          <a:p>
            <a:pPr lvl="1"/>
            <a:r>
              <a:rPr lang="en-US" sz="2000" dirty="0"/>
              <a:t>All JSON features available</a:t>
            </a:r>
          </a:p>
          <a:p>
            <a:pPr marL="2171700" lvl="4" indent="-342900">
              <a:buFont typeface="Arial" panose="020B0604020202020204" pitchFamily="34" charset="0"/>
              <a:buChar char="•"/>
            </a:pPr>
            <a:endParaRPr lang="en-US" sz="1200" b="1" dirty="0"/>
          </a:p>
          <a:p>
            <a:r>
              <a:rPr lang="en-US" sz="2400" b="1" dirty="0"/>
              <a:t>Trying out..</a:t>
            </a:r>
          </a:p>
          <a:p>
            <a:pPr lvl="1"/>
            <a:r>
              <a:rPr lang="en-US" sz="2000" u="sng" dirty="0">
                <a:solidFill>
                  <a:srgbClr val="4E3629"/>
                </a:solidFill>
              </a:rPr>
              <a:t>Autonomous Database</a:t>
            </a:r>
            <a:r>
              <a:rPr lang="en-US" sz="2000" dirty="0">
                <a:solidFill>
                  <a:srgbClr val="4E3629"/>
                </a:solidFill>
              </a:rPr>
              <a:t> Free service</a:t>
            </a:r>
            <a:endParaRPr lang="en-US" b="1" dirty="0"/>
          </a:p>
          <a:p>
            <a:pPr lvl="1"/>
            <a:r>
              <a:rPr lang="en-US" sz="2000" u="sng" dirty="0"/>
              <a:t>18c XE </a:t>
            </a:r>
            <a:r>
              <a:rPr lang="en-US" sz="2000" dirty="0"/>
              <a:t>released in Oct 2018</a:t>
            </a:r>
            <a:endParaRPr lang="en-US" dirty="0"/>
          </a:p>
          <a:p>
            <a:pPr lvl="1"/>
            <a:r>
              <a:rPr lang="en-US" sz="2000" u="sng" dirty="0"/>
              <a:t>Docker</a:t>
            </a:r>
            <a:r>
              <a:rPr lang="en-US" sz="2000" dirty="0"/>
              <a:t> images available on </a:t>
            </a:r>
            <a:r>
              <a:rPr lang="en-US" sz="2000" dirty="0" err="1"/>
              <a:t>github</a:t>
            </a:r>
            <a:endParaRPr lang="en-US" sz="2000" dirty="0"/>
          </a:p>
          <a:p>
            <a:pPr lvl="2"/>
            <a:r>
              <a:rPr lang="en-US" sz="1600" dirty="0"/>
              <a:t>https://</a:t>
            </a:r>
            <a:r>
              <a:rPr lang="en-US" sz="1600" dirty="0" err="1"/>
              <a:t>github.com</a:t>
            </a:r>
            <a:r>
              <a:rPr lang="en-US" sz="1600" dirty="0"/>
              <a:t>/oracle/docker-images/tree/master/</a:t>
            </a:r>
            <a:r>
              <a:rPr lang="en-US" sz="1600" dirty="0" err="1"/>
              <a:t>OracleDatabase</a:t>
            </a:r>
            <a:endParaRPr lang="en-US" sz="1600" dirty="0"/>
          </a:p>
          <a:p>
            <a:endParaRPr lang="en-US" sz="2400" dirty="0"/>
          </a:p>
          <a:p>
            <a:endParaRPr lang="en-US" sz="1400" dirty="0"/>
          </a:p>
        </p:txBody>
      </p:sp>
      <p:sp>
        <p:nvSpPr>
          <p:cNvPr id="5" name="Content Placeholder 4">
            <a:extLst>
              <a:ext uri="{FF2B5EF4-FFF2-40B4-BE49-F238E27FC236}">
                <a16:creationId xmlns:a16="http://schemas.microsoft.com/office/drawing/2014/main" id="{9C04D222-9404-074B-8AF3-2A5155D8E6EB}"/>
              </a:ext>
            </a:extLst>
          </p:cNvPr>
          <p:cNvSpPr>
            <a:spLocks noGrp="1"/>
          </p:cNvSpPr>
          <p:nvPr>
            <p:ph type="body" sz="quarter" idx="12"/>
          </p:nvPr>
        </p:nvSpPr>
        <p:spPr/>
        <p:txBody>
          <a:bodyPr/>
          <a:lstStyle/>
          <a:p>
            <a:endParaRPr lang="en-US" sz="2400" b="1" dirty="0"/>
          </a:p>
          <a:p>
            <a:r>
              <a:rPr lang="en-US" sz="2400" b="1" dirty="0"/>
              <a:t>Oracle Database on-prem</a:t>
            </a:r>
          </a:p>
          <a:p>
            <a:pPr lvl="1"/>
            <a:r>
              <a:rPr lang="en-US" sz="2000" dirty="0"/>
              <a:t>Releases 12cR1, 12cR2, 18c, 19c</a:t>
            </a:r>
          </a:p>
          <a:p>
            <a:pPr lvl="1"/>
            <a:r>
              <a:rPr lang="en-US" sz="2000" u="sng" dirty="0"/>
              <a:t>all editions</a:t>
            </a:r>
            <a:r>
              <a:rPr lang="en-US" sz="2000" dirty="0"/>
              <a:t>: XE, SE, EE</a:t>
            </a:r>
            <a:endParaRPr lang="en-US" sz="2000" u="sng" dirty="0"/>
          </a:p>
          <a:p>
            <a:pPr lvl="1"/>
            <a:endParaRPr lang="en-US" sz="2000" b="1" u="sng" dirty="0"/>
          </a:p>
          <a:p>
            <a:r>
              <a:rPr lang="en-US" sz="2400" b="1" dirty="0"/>
              <a:t>Oracle Database as a Service</a:t>
            </a:r>
          </a:p>
          <a:p>
            <a:pPr lvl="1"/>
            <a:r>
              <a:rPr lang="en-US" sz="2000" dirty="0"/>
              <a:t>Provision a full Database Instance</a:t>
            </a:r>
          </a:p>
          <a:p>
            <a:pPr lvl="1"/>
            <a:r>
              <a:rPr lang="en-US" sz="2000" dirty="0"/>
              <a:t>Includes all JSON capabilities</a:t>
            </a:r>
          </a:p>
          <a:p>
            <a:pPr lvl="1"/>
            <a:r>
              <a:rPr lang="en-US" sz="2000" u="sng" dirty="0"/>
              <a:t>Advanced Database Features</a:t>
            </a:r>
            <a:r>
              <a:rPr lang="en-US" sz="2000" dirty="0"/>
              <a:t> </a:t>
            </a:r>
          </a:p>
          <a:p>
            <a:pPr lvl="2"/>
            <a:r>
              <a:rPr lang="en-US" sz="1800" i="1" dirty="0"/>
              <a:t>In Memory Columnar, Partitioning, Exadata</a:t>
            </a:r>
          </a:p>
          <a:p>
            <a:endParaRPr lang="en-US" dirty="0"/>
          </a:p>
        </p:txBody>
      </p:sp>
      <p:sp>
        <p:nvSpPr>
          <p:cNvPr id="4" name="Title 3"/>
          <p:cNvSpPr>
            <a:spLocks noGrp="1"/>
          </p:cNvSpPr>
          <p:nvPr>
            <p:ph type="title"/>
          </p:nvPr>
        </p:nvSpPr>
        <p:spPr/>
        <p:txBody>
          <a:bodyPr>
            <a:normAutofit/>
          </a:bodyPr>
          <a:lstStyle/>
          <a:p>
            <a:r>
              <a:rPr lang="en-US" dirty="0">
                <a:solidFill>
                  <a:schemeClr val="accent1"/>
                </a:solidFill>
              </a:rPr>
              <a:t>JSON Features included (free) in all editions </a:t>
            </a:r>
            <a:br>
              <a:rPr lang="en-US" dirty="0">
                <a:solidFill>
                  <a:schemeClr val="accent1"/>
                </a:solidFill>
              </a:rPr>
            </a:br>
            <a:r>
              <a:rPr lang="en-US" sz="2800" dirty="0"/>
              <a:t>of Oracle Database on-premises and cloud</a:t>
            </a:r>
            <a:endParaRPr lang="en-US" dirty="0"/>
          </a:p>
        </p:txBody>
      </p:sp>
    </p:spTree>
    <p:extLst>
      <p:ext uri="{BB962C8B-B14F-4D97-AF65-F5344CB8AC3E}">
        <p14:creationId xmlns:p14="http://schemas.microsoft.com/office/powerpoint/2010/main" val="390842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a:t>Copyright © 2019 Oracle and/or its affiliates - CONFIDENTIAL</a:t>
            </a:r>
            <a:endParaRPr lang="en-US" dirty="0"/>
          </a:p>
        </p:txBody>
      </p:sp>
      <p:sp>
        <p:nvSpPr>
          <p:cNvPr id="8" name="Content Placeholder 7"/>
          <p:cNvSpPr>
            <a:spLocks noGrp="1"/>
          </p:cNvSpPr>
          <p:nvPr>
            <p:ph type="body" sz="quarter" idx="12"/>
          </p:nvPr>
        </p:nvSpPr>
        <p:spPr/>
        <p:txBody>
          <a:bodyPr>
            <a:normAutofit fontScale="92500" lnSpcReduction="20000"/>
          </a:bodyPr>
          <a:lstStyle/>
          <a:p>
            <a:r>
              <a:rPr lang="en-US" dirty="0">
                <a:solidFill>
                  <a:srgbClr val="FF0000"/>
                </a:solidFill>
              </a:rPr>
              <a:t>Modern document-centric development</a:t>
            </a:r>
          </a:p>
          <a:p>
            <a:pPr lvl="1"/>
            <a:r>
              <a:rPr lang="en-US" dirty="0"/>
              <a:t>JSON Collections-based data model (only)</a:t>
            </a:r>
          </a:p>
          <a:p>
            <a:pPr lvl="1"/>
            <a:r>
              <a:rPr lang="en-US" dirty="0"/>
              <a:t>Rich clients - REST and SODA based development API</a:t>
            </a:r>
          </a:p>
          <a:p>
            <a:pPr lvl="1"/>
            <a:r>
              <a:rPr lang="en-US" dirty="0"/>
              <a:t>Server-side in-database </a:t>
            </a:r>
            <a:r>
              <a:rPr lang="en-US" dirty="0" err="1"/>
              <a:t>Javascript</a:t>
            </a:r>
            <a:r>
              <a:rPr lang="en-US" dirty="0"/>
              <a:t> procedures</a:t>
            </a:r>
          </a:p>
          <a:p>
            <a:r>
              <a:rPr lang="en-US" dirty="0">
                <a:solidFill>
                  <a:srgbClr val="FF0000"/>
                </a:solidFill>
              </a:rPr>
              <a:t>... proven enterprise database features to accelerate development</a:t>
            </a:r>
          </a:p>
          <a:p>
            <a:pPr lvl="1"/>
            <a:r>
              <a:rPr lang="en-US" dirty="0"/>
              <a:t>ACID Transactions with </a:t>
            </a:r>
            <a:r>
              <a:rPr lang="en-US" dirty="0" err="1"/>
              <a:t>Sharding</a:t>
            </a:r>
            <a:endParaRPr lang="en-US" dirty="0"/>
          </a:p>
          <a:p>
            <a:pPr lvl="1"/>
            <a:r>
              <a:rPr lang="en-US" dirty="0"/>
              <a:t>SQL-based Reporting and Analytics</a:t>
            </a:r>
          </a:p>
          <a:p>
            <a:pPr lvl="1"/>
            <a:r>
              <a:rPr lang="en-US" dirty="0"/>
              <a:t>Parallel Execution</a:t>
            </a:r>
          </a:p>
          <a:p>
            <a:r>
              <a:rPr lang="en-US" dirty="0">
                <a:solidFill>
                  <a:srgbClr val="FF0000"/>
                </a:solidFill>
              </a:rPr>
              <a:t>... running on an Autonomous enterprise platform</a:t>
            </a:r>
          </a:p>
          <a:p>
            <a:pPr lvl="1"/>
            <a:r>
              <a:rPr lang="en-US" dirty="0"/>
              <a:t>Availability</a:t>
            </a:r>
          </a:p>
          <a:p>
            <a:pPr lvl="1"/>
            <a:r>
              <a:rPr lang="en-US" dirty="0"/>
              <a:t>Security</a:t>
            </a:r>
          </a:p>
          <a:p>
            <a:pPr lvl="1"/>
            <a:r>
              <a:rPr lang="en-US" dirty="0"/>
              <a:t>Elasticity</a:t>
            </a:r>
          </a:p>
        </p:txBody>
      </p:sp>
      <p:sp>
        <p:nvSpPr>
          <p:cNvPr id="6" name="Title 5"/>
          <p:cNvSpPr>
            <a:spLocks noGrp="1"/>
          </p:cNvSpPr>
          <p:nvPr>
            <p:ph type="title"/>
          </p:nvPr>
        </p:nvSpPr>
        <p:spPr/>
        <p:txBody>
          <a:bodyPr/>
          <a:lstStyle/>
          <a:p>
            <a:r>
              <a:rPr lang="en-US" dirty="0"/>
              <a:t>Summary – Oracle Database </a:t>
            </a:r>
            <a:r>
              <a:rPr lang="en-US" b="1" dirty="0"/>
              <a:t>JSON Document Database</a:t>
            </a:r>
          </a:p>
        </p:txBody>
      </p:sp>
    </p:spTree>
    <p:extLst>
      <p:ext uri="{BB962C8B-B14F-4D97-AF65-F5344CB8AC3E}">
        <p14:creationId xmlns:p14="http://schemas.microsoft.com/office/powerpoint/2010/main" val="397590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91834CC-CC26-B84B-9E59-FB662A1015C5}"/>
              </a:ext>
            </a:extLst>
          </p:cNvPr>
          <p:cNvSpPr>
            <a:spLocks noGrp="1"/>
          </p:cNvSpPr>
          <p:nvPr>
            <p:ph type="ftr" sz="quarter" idx="3"/>
          </p:nvPr>
        </p:nvSpPr>
        <p:spPr/>
        <p:txBody>
          <a:bodyPr/>
          <a:lstStyle/>
          <a:p>
            <a:r>
              <a:rPr lang="en-US"/>
              <a:t>Copyright © 2019 Oracle and/or its affiliates - CONFIDENTIAL</a:t>
            </a:r>
            <a:endParaRPr lang="en-US" dirty="0"/>
          </a:p>
        </p:txBody>
      </p:sp>
      <p:sp>
        <p:nvSpPr>
          <p:cNvPr id="3" name="Text Placeholder 2">
            <a:extLst>
              <a:ext uri="{FF2B5EF4-FFF2-40B4-BE49-F238E27FC236}">
                <a16:creationId xmlns:a16="http://schemas.microsoft.com/office/drawing/2014/main" id="{5DF84C3B-8332-9B42-A50C-5E146358FED6}"/>
              </a:ext>
            </a:extLst>
          </p:cNvPr>
          <p:cNvSpPr>
            <a:spLocks noGrp="1"/>
          </p:cNvSpPr>
          <p:nvPr>
            <p:ph type="body" sz="quarter" idx="10"/>
          </p:nvPr>
        </p:nvSpPr>
        <p:spPr/>
        <p:txBody>
          <a:bodyPr/>
          <a:lstStyle/>
          <a:p>
            <a:r>
              <a:rPr lang="en-US" dirty="0"/>
              <a:t>Learn more..</a:t>
            </a:r>
          </a:p>
        </p:txBody>
      </p:sp>
      <p:graphicFrame>
        <p:nvGraphicFramePr>
          <p:cNvPr id="6" name="Content Placeholder 5">
            <a:extLst>
              <a:ext uri="{FF2B5EF4-FFF2-40B4-BE49-F238E27FC236}">
                <a16:creationId xmlns:a16="http://schemas.microsoft.com/office/drawing/2014/main" id="{130424DB-481B-BF42-A1BB-5AD4C7C4D03A}"/>
              </a:ext>
            </a:extLst>
          </p:cNvPr>
          <p:cNvGraphicFramePr>
            <a:graphicFrameLocks noGrp="1"/>
          </p:cNvGraphicFramePr>
          <p:nvPr>
            <p:ph idx="4294967295"/>
            <p:extLst>
              <p:ext uri="{D42A27DB-BD31-4B8C-83A1-F6EECF244321}">
                <p14:modId xmlns:p14="http://schemas.microsoft.com/office/powerpoint/2010/main" val="514604548"/>
              </p:ext>
            </p:extLst>
          </p:nvPr>
        </p:nvGraphicFramePr>
        <p:xfrm>
          <a:off x="0" y="1590675"/>
          <a:ext cx="10679113" cy="4819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032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A7E8A21-D067-224E-B928-2F247E46C6E4}"/>
              </a:ext>
            </a:extLst>
          </p:cNvPr>
          <p:cNvPicPr>
            <a:picLocks noChangeAspect="1"/>
          </p:cNvPicPr>
          <p:nvPr/>
        </p:nvPicPr>
        <p:blipFill>
          <a:blip r:embed="rId3" cstate="screen">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914144" y="2764815"/>
            <a:ext cx="914162" cy="914162"/>
          </a:xfrm>
          <a:prstGeom prst="rect">
            <a:avLst/>
          </a:prstGeom>
        </p:spPr>
      </p:pic>
      <p:sp>
        <p:nvSpPr>
          <p:cNvPr id="4" name="Footer Placeholder 3">
            <a:extLst>
              <a:ext uri="{FF2B5EF4-FFF2-40B4-BE49-F238E27FC236}">
                <a16:creationId xmlns:a16="http://schemas.microsoft.com/office/drawing/2014/main" id="{11F75CDB-DAE5-9C4F-BA81-106E895912E9}"/>
              </a:ext>
            </a:extLst>
          </p:cNvPr>
          <p:cNvSpPr>
            <a:spLocks noGrp="1"/>
          </p:cNvSpPr>
          <p:nvPr>
            <p:ph type="ftr" sz="quarter" idx="3"/>
          </p:nvPr>
        </p:nvSpPr>
        <p:spPr/>
        <p:txBody>
          <a:bodyPr/>
          <a:lstStyle/>
          <a:p>
            <a:r>
              <a:rPr lang="en-US" dirty="0">
                <a:solidFill>
                  <a:srgbClr val="58595B"/>
                </a:solidFill>
              </a:rPr>
              <a:t>Copyright © 2019 Oracle and/or its affiliates - CONFIDENTIAL</a:t>
            </a:r>
          </a:p>
        </p:txBody>
      </p:sp>
      <p:sp>
        <p:nvSpPr>
          <p:cNvPr id="7" name="Content Placeholder 6">
            <a:extLst>
              <a:ext uri="{FF2B5EF4-FFF2-40B4-BE49-F238E27FC236}">
                <a16:creationId xmlns:a16="http://schemas.microsoft.com/office/drawing/2014/main" id="{EF55D5A9-ADA7-C048-89FF-E30B3E9C7F39}"/>
              </a:ext>
            </a:extLst>
          </p:cNvPr>
          <p:cNvSpPr>
            <a:spLocks noGrp="1"/>
          </p:cNvSpPr>
          <p:nvPr>
            <p:ph type="body" sz="quarter" idx="12"/>
          </p:nvPr>
        </p:nvSpPr>
        <p:spPr>
          <a:xfrm>
            <a:off x="536618" y="4042812"/>
            <a:ext cx="2986604" cy="2041718"/>
          </a:xfrm>
        </p:spPr>
        <p:txBody>
          <a:bodyPr/>
          <a:lstStyle/>
          <a:p>
            <a:pPr marL="285750" indent="-285750">
              <a:buFont typeface="Wingdings" pitchFamily="2" charset="2"/>
              <a:buChar char="q"/>
            </a:pPr>
            <a:r>
              <a:rPr lang="en-US" sz="1800" dirty="0"/>
              <a:t>Native support for JSON storage, query and generation</a:t>
            </a:r>
          </a:p>
          <a:p>
            <a:pPr marL="285750" indent="-285750">
              <a:buFont typeface="Wingdings" pitchFamily="2" charset="2"/>
              <a:buChar char="q"/>
            </a:pPr>
            <a:r>
              <a:rPr lang="en-US" sz="1800" dirty="0"/>
              <a:t>Full SQL/PLSQL access</a:t>
            </a:r>
          </a:p>
          <a:p>
            <a:pPr marL="285750" indent="-285750">
              <a:buFont typeface="Wingdings" pitchFamily="2" charset="2"/>
              <a:buChar char="q"/>
            </a:pPr>
            <a:r>
              <a:rPr lang="en-US" sz="1800" dirty="0"/>
              <a:t>Collections API (SODA) with language drivers</a:t>
            </a:r>
            <a:endParaRPr lang="en-US" sz="2000" dirty="0"/>
          </a:p>
          <a:p>
            <a:pPr marL="560070" lvl="1" indent="-285750" algn="r">
              <a:buFont typeface="Courier New" panose="02070309020205020404" pitchFamily="49" charset="0"/>
              <a:buChar char="o"/>
            </a:pPr>
            <a:endParaRPr lang="en-US" sz="1800" dirty="0"/>
          </a:p>
          <a:p>
            <a:pPr marL="560070" lvl="1" indent="-285750" algn="r">
              <a:buFont typeface="Courier New" panose="02070309020205020404" pitchFamily="49" charset="0"/>
              <a:buChar char="o"/>
            </a:pPr>
            <a:endParaRPr lang="en-US" sz="1800" dirty="0"/>
          </a:p>
          <a:p>
            <a:pPr marL="560070" lvl="1" indent="-285750">
              <a:buFont typeface="Courier New" panose="02070309020205020404" pitchFamily="49" charset="0"/>
              <a:buChar char="o"/>
            </a:pPr>
            <a:endParaRPr lang="en-US" sz="1800" dirty="0"/>
          </a:p>
        </p:txBody>
      </p:sp>
      <p:sp>
        <p:nvSpPr>
          <p:cNvPr id="5" name="Title 4">
            <a:extLst>
              <a:ext uri="{FF2B5EF4-FFF2-40B4-BE49-F238E27FC236}">
                <a16:creationId xmlns:a16="http://schemas.microsoft.com/office/drawing/2014/main" id="{9AAD0CEF-7D85-3D4E-9B59-A57D74582AE6}"/>
              </a:ext>
            </a:extLst>
          </p:cNvPr>
          <p:cNvSpPr>
            <a:spLocks noGrp="1"/>
          </p:cNvSpPr>
          <p:nvPr>
            <p:ph type="title"/>
          </p:nvPr>
        </p:nvSpPr>
        <p:spPr/>
        <p:txBody>
          <a:bodyPr>
            <a:noAutofit/>
          </a:bodyPr>
          <a:lstStyle/>
          <a:p>
            <a:r>
              <a:rPr lang="en-US" dirty="0"/>
              <a:t>Oracle Converged Database </a:t>
            </a:r>
            <a:r>
              <a:rPr lang="en-US" b="0" dirty="0"/>
              <a:t>- Document Database</a:t>
            </a:r>
          </a:p>
        </p:txBody>
      </p:sp>
      <p:sp>
        <p:nvSpPr>
          <p:cNvPr id="22" name="Text Box 14">
            <a:extLst>
              <a:ext uri="{FF2B5EF4-FFF2-40B4-BE49-F238E27FC236}">
                <a16:creationId xmlns:a16="http://schemas.microsoft.com/office/drawing/2014/main" id="{380A9765-E970-D647-BD35-8069364A9110}"/>
              </a:ext>
            </a:extLst>
          </p:cNvPr>
          <p:cNvSpPr txBox="1">
            <a:spLocks noChangeArrowheads="1"/>
          </p:cNvSpPr>
          <p:nvPr/>
        </p:nvSpPr>
        <p:spPr bwMode="auto">
          <a:xfrm>
            <a:off x="9950854" y="2873958"/>
            <a:ext cx="1340254" cy="447213"/>
          </a:xfrm>
          <a:prstGeom prst="rect">
            <a:avLst/>
          </a:prstGeom>
          <a:noFill/>
          <a:ln w="9525">
            <a:noFill/>
            <a:round/>
            <a:headEnd/>
            <a:tailEnd/>
          </a:ln>
        </p:spPr>
        <p:txBody>
          <a:bodyPr wrap="none" lIns="122848" tIns="61424" rIns="122848" bIns="61424">
            <a:spAutoFit/>
          </a:bodyPr>
          <a:lstStyle/>
          <a:p>
            <a:pPr marL="158710" indent="-154477"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100" b="1" dirty="0">
                <a:solidFill>
                  <a:srgbClr val="C00000"/>
                </a:solidFill>
                <a:latin typeface="+mj-lt"/>
                <a:cs typeface="ＭＳ Ｐゴシック" pitchFamily="-111" charset="-128"/>
              </a:rPr>
              <a:t>XMLDB, …</a:t>
            </a:r>
          </a:p>
        </p:txBody>
      </p:sp>
      <p:sp>
        <p:nvSpPr>
          <p:cNvPr id="86" name="Text Box 14">
            <a:extLst>
              <a:ext uri="{FF2B5EF4-FFF2-40B4-BE49-F238E27FC236}">
                <a16:creationId xmlns:a16="http://schemas.microsoft.com/office/drawing/2014/main" id="{649BA473-3A20-A540-B168-5A6FF172D7CA}"/>
              </a:ext>
            </a:extLst>
          </p:cNvPr>
          <p:cNvSpPr txBox="1">
            <a:spLocks noChangeArrowheads="1"/>
          </p:cNvSpPr>
          <p:nvPr/>
        </p:nvSpPr>
        <p:spPr bwMode="auto">
          <a:xfrm>
            <a:off x="5731803" y="2873959"/>
            <a:ext cx="778369" cy="447213"/>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100" b="1" dirty="0">
                <a:solidFill>
                  <a:schemeClr val="accent1"/>
                </a:solidFill>
                <a:latin typeface="+mj-lt"/>
                <a:cs typeface="ＭＳ Ｐゴシック" pitchFamily="-111" charset="-128"/>
              </a:rPr>
              <a:t>TEXT</a:t>
            </a:r>
          </a:p>
        </p:txBody>
      </p:sp>
      <p:sp>
        <p:nvSpPr>
          <p:cNvPr id="88" name="Text Box 14">
            <a:extLst>
              <a:ext uri="{FF2B5EF4-FFF2-40B4-BE49-F238E27FC236}">
                <a16:creationId xmlns:a16="http://schemas.microsoft.com/office/drawing/2014/main" id="{83B54393-9BDB-AF45-B19B-50BE78DC31EB}"/>
              </a:ext>
            </a:extLst>
          </p:cNvPr>
          <p:cNvSpPr txBox="1">
            <a:spLocks noChangeArrowheads="1"/>
          </p:cNvSpPr>
          <p:nvPr/>
        </p:nvSpPr>
        <p:spPr bwMode="auto">
          <a:xfrm>
            <a:off x="1626308" y="2855711"/>
            <a:ext cx="807224" cy="447213"/>
          </a:xfrm>
          <a:prstGeom prst="rect">
            <a:avLst/>
          </a:prstGeom>
          <a:noFill/>
          <a:ln w="9525">
            <a:noFill/>
            <a:round/>
            <a:headEnd/>
            <a:tailEnd/>
          </a:ln>
        </p:spPr>
        <p:txBody>
          <a:bodyPr wrap="none" lIns="122848" tIns="61424" rIns="122848" bIns="61424">
            <a:spAutoFit/>
          </a:bodyPr>
          <a:lstStyle/>
          <a:p>
            <a:pPr marL="158710" indent="-154477" algn="ctr" defTabSz="609443">
              <a:buClr>
                <a:srgbClr val="000000"/>
              </a:buClr>
              <a:buSzPct val="100000"/>
              <a:tabLst>
                <a:tab pos="158710" algn="l"/>
                <a:tab pos="768152" algn="l"/>
                <a:tab pos="1377595" algn="l"/>
                <a:tab pos="1987038" algn="l"/>
                <a:tab pos="2596480" algn="l"/>
                <a:tab pos="3205922" algn="l"/>
                <a:tab pos="3815366" algn="l"/>
                <a:tab pos="4424807" algn="l"/>
                <a:tab pos="5034250" algn="l"/>
                <a:tab pos="5643692" algn="l"/>
                <a:tab pos="6253135" algn="l"/>
                <a:tab pos="6862578" algn="l"/>
                <a:tab pos="7472020" algn="l"/>
                <a:tab pos="8081461" algn="l"/>
                <a:tab pos="8690904" algn="l"/>
                <a:tab pos="9300347" algn="l"/>
                <a:tab pos="9909789" algn="l"/>
                <a:tab pos="10519232" algn="l"/>
                <a:tab pos="11128675" algn="l"/>
                <a:tab pos="11738117" algn="l"/>
                <a:tab pos="12347560" algn="l"/>
              </a:tabLst>
              <a:defRPr/>
            </a:pPr>
            <a:r>
              <a:rPr lang="en-US" sz="2100" b="1" dirty="0">
                <a:solidFill>
                  <a:schemeClr val="accent1"/>
                </a:solidFill>
                <a:latin typeface="+mj-lt"/>
                <a:cs typeface="ＭＳ Ｐゴシック" pitchFamily="-111" charset="-128"/>
              </a:rPr>
              <a:t>JSON</a:t>
            </a:r>
          </a:p>
        </p:txBody>
      </p:sp>
      <p:sp>
        <p:nvSpPr>
          <p:cNvPr id="89" name="Content Placeholder 6">
            <a:extLst>
              <a:ext uri="{FF2B5EF4-FFF2-40B4-BE49-F238E27FC236}">
                <a16:creationId xmlns:a16="http://schemas.microsoft.com/office/drawing/2014/main" id="{3465EAEB-652A-3E4B-9DC1-A1460375AB23}"/>
              </a:ext>
            </a:extLst>
          </p:cNvPr>
          <p:cNvSpPr txBox="1">
            <a:spLocks/>
          </p:cNvSpPr>
          <p:nvPr/>
        </p:nvSpPr>
        <p:spPr>
          <a:xfrm>
            <a:off x="7965352" y="4036782"/>
            <a:ext cx="4226648" cy="21679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sz="1800" dirty="0"/>
              <a:t>Many more features including XMLDB, LOBs, ..</a:t>
            </a:r>
          </a:p>
          <a:p>
            <a:pPr marL="342900" indent="-342900">
              <a:buFont typeface="Wingdings" pitchFamily="2" charset="2"/>
              <a:buChar char="q"/>
            </a:pPr>
            <a:r>
              <a:rPr lang="en-US" sz="1800" dirty="0"/>
              <a:t>Full </a:t>
            </a:r>
            <a:r>
              <a:rPr lang="en-US" sz="1800" dirty="0" err="1"/>
              <a:t>multimodel</a:t>
            </a:r>
            <a:r>
              <a:rPr lang="en-US" sz="1800" dirty="0"/>
              <a:t> support including interoperability with relational, spatial</a:t>
            </a:r>
          </a:p>
          <a:p>
            <a:pPr marL="342900" indent="-342900">
              <a:buFont typeface="Wingdings" pitchFamily="2" charset="2"/>
              <a:buChar char="q"/>
            </a:pPr>
            <a:r>
              <a:rPr lang="en-US" sz="1800" dirty="0"/>
              <a:t>Consistent SQL/PLSQL access</a:t>
            </a:r>
            <a:endParaRPr lang="en-US" i="1" dirty="0"/>
          </a:p>
          <a:p>
            <a:pPr marL="274320" lvl="1" algn="r"/>
            <a:endParaRPr lang="en-US" i="1" dirty="0"/>
          </a:p>
          <a:p>
            <a:pPr marL="274320" lvl="1" algn="r"/>
            <a:endParaRPr lang="en-US" i="1" dirty="0"/>
          </a:p>
          <a:p>
            <a:pPr marL="274320" lvl="1"/>
            <a:endParaRPr lang="en-US" i="1" dirty="0"/>
          </a:p>
        </p:txBody>
      </p:sp>
      <p:grpSp>
        <p:nvGrpSpPr>
          <p:cNvPr id="2" name="Group 1">
            <a:extLst>
              <a:ext uri="{FF2B5EF4-FFF2-40B4-BE49-F238E27FC236}">
                <a16:creationId xmlns:a16="http://schemas.microsoft.com/office/drawing/2014/main" id="{D9111AD8-13A8-DC49-8398-3671ED36036B}"/>
              </a:ext>
            </a:extLst>
          </p:cNvPr>
          <p:cNvGrpSpPr/>
          <p:nvPr/>
        </p:nvGrpSpPr>
        <p:grpSpPr>
          <a:xfrm>
            <a:off x="587305" y="2079328"/>
            <a:ext cx="1083405" cy="1589261"/>
            <a:chOff x="1303518" y="4230523"/>
            <a:chExt cx="1083405" cy="1589261"/>
          </a:xfrm>
        </p:grpSpPr>
        <p:grpSp>
          <p:nvGrpSpPr>
            <p:cNvPr id="43" name="Group 42">
              <a:extLst>
                <a:ext uri="{FF2B5EF4-FFF2-40B4-BE49-F238E27FC236}">
                  <a16:creationId xmlns:a16="http://schemas.microsoft.com/office/drawing/2014/main" id="{1FF71C5E-E8F3-6D41-BA50-AE1BA8BDEB1B}"/>
                </a:ext>
              </a:extLst>
            </p:cNvPr>
            <p:cNvGrpSpPr/>
            <p:nvPr/>
          </p:nvGrpSpPr>
          <p:grpSpPr>
            <a:xfrm>
              <a:off x="1534506" y="4230523"/>
              <a:ext cx="719813" cy="663267"/>
              <a:chOff x="1441196" y="4453269"/>
              <a:chExt cx="720000" cy="663440"/>
            </a:xfrm>
          </p:grpSpPr>
          <p:cxnSp>
            <p:nvCxnSpPr>
              <p:cNvPr id="44" name="Straight Connector 43">
                <a:extLst>
                  <a:ext uri="{FF2B5EF4-FFF2-40B4-BE49-F238E27FC236}">
                    <a16:creationId xmlns:a16="http://schemas.microsoft.com/office/drawing/2014/main" id="{FB64945C-33ED-3C4A-B981-777C7D221F09}"/>
                  </a:ext>
                </a:extLst>
              </p:cNvPr>
              <p:cNvCxnSpPr/>
              <p:nvPr/>
            </p:nvCxnSpPr>
            <p:spPr>
              <a:xfrm>
                <a:off x="1835904"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7D7D9883-5699-1245-830B-E2235EE86E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1196" y="4453269"/>
                <a:ext cx="720000" cy="540001"/>
              </a:xfrm>
              <a:prstGeom prst="rect">
                <a:avLst/>
              </a:prstGeom>
            </p:spPr>
          </p:pic>
        </p:grpSp>
        <p:grpSp>
          <p:nvGrpSpPr>
            <p:cNvPr id="46" name="Group 45">
              <a:extLst>
                <a:ext uri="{FF2B5EF4-FFF2-40B4-BE49-F238E27FC236}">
                  <a16:creationId xmlns:a16="http://schemas.microsoft.com/office/drawing/2014/main" id="{6CA9148C-1AC8-CF4C-A6F2-68779FEFBBE1}"/>
                </a:ext>
              </a:extLst>
            </p:cNvPr>
            <p:cNvGrpSpPr/>
            <p:nvPr/>
          </p:nvGrpSpPr>
          <p:grpSpPr>
            <a:xfrm>
              <a:off x="1303518" y="4876622"/>
              <a:ext cx="1083405" cy="943162"/>
              <a:chOff x="1230403" y="5099534"/>
              <a:chExt cx="1083687" cy="943408"/>
            </a:xfrm>
          </p:grpSpPr>
          <p:pic>
            <p:nvPicPr>
              <p:cNvPr id="47" name="Picture 46">
                <a:extLst>
                  <a:ext uri="{FF2B5EF4-FFF2-40B4-BE49-F238E27FC236}">
                    <a16:creationId xmlns:a16="http://schemas.microsoft.com/office/drawing/2014/main" id="{7AA20137-0E6D-7D46-BC86-329E5442387E}"/>
                  </a:ext>
                </a:extLst>
              </p:cNvPr>
              <p:cNvPicPr>
                <a:picLocks noChangeAspect="1"/>
              </p:cNvPicPr>
              <p:nvPr/>
            </p:nvPicPr>
            <p:blipFill>
              <a:blip r:embed="rId3"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399690" y="5099534"/>
                <a:ext cx="914400" cy="914400"/>
              </a:xfrm>
              <a:prstGeom prst="rect">
                <a:avLst/>
              </a:prstGeom>
            </p:spPr>
          </p:pic>
          <p:pic>
            <p:nvPicPr>
              <p:cNvPr id="48" name="Picture 47" descr="json.png">
                <a:extLst>
                  <a:ext uri="{FF2B5EF4-FFF2-40B4-BE49-F238E27FC236}">
                    <a16:creationId xmlns:a16="http://schemas.microsoft.com/office/drawing/2014/main" id="{C6E62057-576A-AD4D-8E35-8DB5B6D1B8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30403" y="5677182"/>
                <a:ext cx="618932" cy="365760"/>
              </a:xfrm>
              <a:prstGeom prst="rect">
                <a:avLst/>
              </a:prstGeom>
            </p:spPr>
          </p:pic>
        </p:grpSp>
      </p:grpSp>
      <p:sp>
        <p:nvSpPr>
          <p:cNvPr id="49" name="Content Placeholder 6">
            <a:extLst>
              <a:ext uri="{FF2B5EF4-FFF2-40B4-BE49-F238E27FC236}">
                <a16:creationId xmlns:a16="http://schemas.microsoft.com/office/drawing/2014/main" id="{C4B7155C-307F-1A42-A9E4-79C1F27B0F4D}"/>
              </a:ext>
            </a:extLst>
          </p:cNvPr>
          <p:cNvSpPr txBox="1">
            <a:spLocks/>
          </p:cNvSpPr>
          <p:nvPr/>
        </p:nvSpPr>
        <p:spPr>
          <a:xfrm>
            <a:off x="3767523" y="4074012"/>
            <a:ext cx="3832411" cy="19322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342900" indent="-342900">
              <a:buFont typeface="Wingdings" pitchFamily="2" charset="2"/>
              <a:buChar char="q"/>
            </a:pPr>
            <a:r>
              <a:rPr lang="en-US" sz="1800" dirty="0"/>
              <a:t>Full featured Text engine</a:t>
            </a:r>
          </a:p>
          <a:p>
            <a:pPr marL="342900" indent="-342900">
              <a:buFont typeface="Wingdings" pitchFamily="2" charset="2"/>
              <a:buChar char="q"/>
            </a:pPr>
            <a:r>
              <a:rPr lang="en-US" sz="1800" dirty="0"/>
              <a:t>Premier text search quality</a:t>
            </a:r>
          </a:p>
          <a:p>
            <a:pPr marL="342900" indent="-342900">
              <a:buFont typeface="Wingdings" pitchFamily="2" charset="2"/>
              <a:buChar char="q"/>
            </a:pPr>
            <a:r>
              <a:rPr lang="en-US" sz="1800" dirty="0"/>
              <a:t>Advanced features (text management, doc services, NLP)</a:t>
            </a:r>
          </a:p>
          <a:p>
            <a:pPr marL="342900" indent="-342900">
              <a:buFont typeface="Wingdings" pitchFamily="2" charset="2"/>
              <a:buChar char="q"/>
            </a:pPr>
            <a:r>
              <a:rPr lang="en-US" sz="1800" dirty="0"/>
              <a:t>Best Internationalization support</a:t>
            </a:r>
          </a:p>
        </p:txBody>
      </p:sp>
      <p:grpSp>
        <p:nvGrpSpPr>
          <p:cNvPr id="6" name="Group 5">
            <a:extLst>
              <a:ext uri="{FF2B5EF4-FFF2-40B4-BE49-F238E27FC236}">
                <a16:creationId xmlns:a16="http://schemas.microsoft.com/office/drawing/2014/main" id="{C71F4E72-1E2F-354C-B242-15335D739B5B}"/>
              </a:ext>
            </a:extLst>
          </p:cNvPr>
          <p:cNvGrpSpPr/>
          <p:nvPr/>
        </p:nvGrpSpPr>
        <p:grpSpPr>
          <a:xfrm>
            <a:off x="9011319" y="2079325"/>
            <a:ext cx="816987" cy="1454645"/>
            <a:chOff x="964859" y="1757526"/>
            <a:chExt cx="816987" cy="1454645"/>
          </a:xfrm>
        </p:grpSpPr>
        <p:grpSp>
          <p:nvGrpSpPr>
            <p:cNvPr id="103" name="Group 102">
              <a:extLst>
                <a:ext uri="{FF2B5EF4-FFF2-40B4-BE49-F238E27FC236}">
                  <a16:creationId xmlns:a16="http://schemas.microsoft.com/office/drawing/2014/main" id="{FB52A5A3-1BB7-CC4D-AA48-462B5DDE18F7}"/>
                </a:ext>
              </a:extLst>
            </p:cNvPr>
            <p:cNvGrpSpPr/>
            <p:nvPr/>
          </p:nvGrpSpPr>
          <p:grpSpPr>
            <a:xfrm>
              <a:off x="964859" y="1757526"/>
              <a:ext cx="719812" cy="724057"/>
              <a:chOff x="5154290" y="4329358"/>
              <a:chExt cx="720000" cy="724246"/>
            </a:xfrm>
          </p:grpSpPr>
          <p:cxnSp>
            <p:nvCxnSpPr>
              <p:cNvPr id="104" name="Straight Connector 103">
                <a:extLst>
                  <a:ext uri="{FF2B5EF4-FFF2-40B4-BE49-F238E27FC236}">
                    <a16:creationId xmlns:a16="http://schemas.microsoft.com/office/drawing/2014/main" id="{3A42C81E-F391-5C4D-8961-9C2C5D178B8F}"/>
                  </a:ext>
                </a:extLst>
              </p:cNvPr>
              <p:cNvCxnSpPr/>
              <p:nvPr/>
            </p:nvCxnSpPr>
            <p:spPr>
              <a:xfrm>
                <a:off x="5514290" y="4757674"/>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0B96F1E0-5277-C145-BCFA-CC89F7BF42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54290" y="4329358"/>
                <a:ext cx="720000" cy="540000"/>
              </a:xfrm>
              <a:prstGeom prst="rect">
                <a:avLst/>
              </a:prstGeom>
            </p:spPr>
          </p:pic>
        </p:grpSp>
        <p:sp>
          <p:nvSpPr>
            <p:cNvPr id="108" name="TextBox 107">
              <a:extLst>
                <a:ext uri="{FF2B5EF4-FFF2-40B4-BE49-F238E27FC236}">
                  <a16:creationId xmlns:a16="http://schemas.microsoft.com/office/drawing/2014/main" id="{2BCCE954-5DBD-AD48-B265-0A4E0FFA36EF}"/>
                </a:ext>
              </a:extLst>
            </p:cNvPr>
            <p:cNvSpPr txBox="1"/>
            <p:nvPr/>
          </p:nvSpPr>
          <p:spPr>
            <a:xfrm>
              <a:off x="1301326" y="2916318"/>
              <a:ext cx="480520" cy="295853"/>
            </a:xfrm>
            <a:prstGeom prst="rect">
              <a:avLst/>
            </a:prstGeom>
            <a:solidFill>
              <a:schemeClr val="bg2">
                <a:lumMod val="75000"/>
              </a:schemeClr>
            </a:solidFill>
            <a:ln>
              <a:solidFill>
                <a:schemeClr val="bg1"/>
              </a:solidFill>
            </a:ln>
          </p:spPr>
          <p:txBody>
            <a:bodyPr wrap="square" lIns="0" tIns="0" rIns="0" bIns="0" rtlCol="0" anchor="ctr">
              <a:noAutofit/>
            </a:bodyPr>
            <a:lstStyle/>
            <a:p>
              <a:pPr algn="ctr">
                <a:lnSpc>
                  <a:spcPct val="90000"/>
                </a:lnSpc>
              </a:pPr>
              <a:r>
                <a:rPr lang="en-US" sz="1100" b="1" dirty="0">
                  <a:solidFill>
                    <a:schemeClr val="bg1"/>
                  </a:solidFill>
                </a:rPr>
                <a:t>&lt;XML&gt;</a:t>
              </a:r>
            </a:p>
          </p:txBody>
        </p:sp>
      </p:grpSp>
      <p:grpSp>
        <p:nvGrpSpPr>
          <p:cNvPr id="50" name="Group 49">
            <a:extLst>
              <a:ext uri="{FF2B5EF4-FFF2-40B4-BE49-F238E27FC236}">
                <a16:creationId xmlns:a16="http://schemas.microsoft.com/office/drawing/2014/main" id="{0451359D-4308-C44B-9BAA-77F3767A75DD}"/>
              </a:ext>
            </a:extLst>
          </p:cNvPr>
          <p:cNvGrpSpPr/>
          <p:nvPr/>
        </p:nvGrpSpPr>
        <p:grpSpPr>
          <a:xfrm>
            <a:off x="4810302" y="2755464"/>
            <a:ext cx="1089036" cy="943162"/>
            <a:chOff x="3831944" y="5099534"/>
            <a:chExt cx="1089320" cy="943408"/>
          </a:xfrm>
        </p:grpSpPr>
        <p:pic>
          <p:nvPicPr>
            <p:cNvPr id="51" name="Picture 50">
              <a:extLst>
                <a:ext uri="{FF2B5EF4-FFF2-40B4-BE49-F238E27FC236}">
                  <a16:creationId xmlns:a16="http://schemas.microsoft.com/office/drawing/2014/main" id="{D0F3ACFE-8295-0441-AB36-395EF6D8FA5B}"/>
                </a:ext>
              </a:extLst>
            </p:cNvPr>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831944" y="5099534"/>
              <a:ext cx="914400" cy="914400"/>
            </a:xfrm>
            <a:prstGeom prst="rect">
              <a:avLst/>
            </a:prstGeom>
          </p:spPr>
        </p:pic>
        <p:pic>
          <p:nvPicPr>
            <p:cNvPr id="52" name="Picture 51">
              <a:extLst>
                <a:ext uri="{FF2B5EF4-FFF2-40B4-BE49-F238E27FC236}">
                  <a16:creationId xmlns:a16="http://schemas.microsoft.com/office/drawing/2014/main" id="{7984626C-0AF1-4D4E-B181-94A6D8530BF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30510" y="5677182"/>
              <a:ext cx="590754" cy="365760"/>
            </a:xfrm>
            <a:prstGeom prst="rect">
              <a:avLst/>
            </a:prstGeom>
          </p:spPr>
        </p:pic>
      </p:grpSp>
      <p:grpSp>
        <p:nvGrpSpPr>
          <p:cNvPr id="53" name="Group 52">
            <a:extLst>
              <a:ext uri="{FF2B5EF4-FFF2-40B4-BE49-F238E27FC236}">
                <a16:creationId xmlns:a16="http://schemas.microsoft.com/office/drawing/2014/main" id="{81819E75-860A-E346-B730-ECEF59E3A61C}"/>
              </a:ext>
            </a:extLst>
          </p:cNvPr>
          <p:cNvGrpSpPr/>
          <p:nvPr/>
        </p:nvGrpSpPr>
        <p:grpSpPr>
          <a:xfrm>
            <a:off x="4907477" y="2115600"/>
            <a:ext cx="719812" cy="663267"/>
            <a:chOff x="3909391" y="4453269"/>
            <a:chExt cx="720000" cy="663440"/>
          </a:xfrm>
        </p:grpSpPr>
        <p:cxnSp>
          <p:nvCxnSpPr>
            <p:cNvPr id="54" name="Straight Connector 53">
              <a:extLst>
                <a:ext uri="{FF2B5EF4-FFF2-40B4-BE49-F238E27FC236}">
                  <a16:creationId xmlns:a16="http://schemas.microsoft.com/office/drawing/2014/main" id="{05FC9D78-1C9D-0645-ABDB-E449E9E97F17}"/>
                </a:ext>
              </a:extLst>
            </p:cNvPr>
            <p:cNvCxnSpPr/>
            <p:nvPr/>
          </p:nvCxnSpPr>
          <p:spPr>
            <a:xfrm>
              <a:off x="4269391" y="4820779"/>
              <a:ext cx="0" cy="29593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47F2532B-6D6D-5F47-863D-E2D48E8CC1F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09391" y="4453269"/>
              <a:ext cx="720000" cy="540000"/>
            </a:xfrm>
            <a:prstGeom prst="rect">
              <a:avLst/>
            </a:prstGeom>
          </p:spPr>
        </p:pic>
      </p:grpSp>
      <p:sp>
        <p:nvSpPr>
          <p:cNvPr id="8" name="Rounded Rectangle 7">
            <a:extLst>
              <a:ext uri="{FF2B5EF4-FFF2-40B4-BE49-F238E27FC236}">
                <a16:creationId xmlns:a16="http://schemas.microsoft.com/office/drawing/2014/main" id="{271837C6-8018-EB48-AFDD-B592AF293A24}"/>
              </a:ext>
            </a:extLst>
          </p:cNvPr>
          <p:cNvSpPr/>
          <p:nvPr/>
        </p:nvSpPr>
        <p:spPr>
          <a:xfrm>
            <a:off x="243854" y="1828800"/>
            <a:ext cx="3158252" cy="4375904"/>
          </a:xfrm>
          <a:prstGeom prst="roundRect">
            <a:avLst/>
          </a:prstGeom>
          <a:solidFill>
            <a:schemeClr val="accent1">
              <a:alpha val="3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5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9">
            <a:extLst>
              <a:ext uri="{FF2B5EF4-FFF2-40B4-BE49-F238E27FC236}">
                <a16:creationId xmlns:a16="http://schemas.microsoft.com/office/drawing/2014/main" id="{31891F91-6BBD-E241-AD31-CA203AAFFDC5}"/>
              </a:ext>
            </a:extLst>
          </p:cNvPr>
          <p:cNvPicPr>
            <a:picLocks noChangeAspect="1"/>
          </p:cNvPicPr>
          <p:nvPr/>
        </p:nvPicPr>
        <p:blipFill>
          <a:blip r:embed="rId3"/>
          <a:stretch>
            <a:fillRect/>
          </a:stretch>
        </p:blipFill>
        <p:spPr>
          <a:xfrm>
            <a:off x="250177" y="1972810"/>
            <a:ext cx="11691646" cy="3514222"/>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476A434F-A95B-9B4D-8173-79D9941854BC}"/>
              </a:ext>
            </a:extLst>
          </p:cNvPr>
          <p:cNvSpPr>
            <a:spLocks noGrp="1"/>
          </p:cNvSpPr>
          <p:nvPr>
            <p:ph type="ftr" sz="quarter" idx="3"/>
          </p:nvPr>
        </p:nvSpPr>
        <p:spPr/>
        <p:txBody>
          <a:bodyPr/>
          <a:lstStyle/>
          <a:p>
            <a:pPr>
              <a:defRPr/>
            </a:pPr>
            <a:r>
              <a:rPr lang="en-US">
                <a:solidFill>
                  <a:srgbClr val="5F5F5F"/>
                </a:solidFill>
              </a:rPr>
              <a:t>Copyright © 2019 Oracle and/or its affiliates - CONFIDENTIAL</a:t>
            </a:r>
            <a:endParaRPr lang="en-US" dirty="0">
              <a:solidFill>
                <a:srgbClr val="5F5F5F"/>
              </a:solidFill>
            </a:endParaRPr>
          </a:p>
        </p:txBody>
      </p:sp>
      <p:sp>
        <p:nvSpPr>
          <p:cNvPr id="5" name="Text Placeholder 4">
            <a:extLst>
              <a:ext uri="{FF2B5EF4-FFF2-40B4-BE49-F238E27FC236}">
                <a16:creationId xmlns:a16="http://schemas.microsoft.com/office/drawing/2014/main" id="{5E735D73-00EB-D94E-93A4-91A1FEBE0540}"/>
              </a:ext>
            </a:extLst>
          </p:cNvPr>
          <p:cNvSpPr>
            <a:spLocks noGrp="1"/>
          </p:cNvSpPr>
          <p:nvPr>
            <p:ph type="body" sz="quarter" idx="10"/>
          </p:nvPr>
        </p:nvSpPr>
        <p:spPr/>
        <p:txBody>
          <a:bodyPr/>
          <a:lstStyle/>
          <a:p>
            <a:r>
              <a:rPr lang="en-US" altLang="en-US" dirty="0"/>
              <a:t>JSON tutorial on </a:t>
            </a:r>
            <a:r>
              <a:rPr lang="en-US" altLang="en-US" dirty="0" err="1"/>
              <a:t>LiveSQL</a:t>
            </a:r>
            <a:endParaRPr lang="en-US" dirty="0"/>
          </a:p>
        </p:txBody>
      </p:sp>
      <p:sp>
        <p:nvSpPr>
          <p:cNvPr id="2" name="Rectangle 1">
            <a:extLst>
              <a:ext uri="{FF2B5EF4-FFF2-40B4-BE49-F238E27FC236}">
                <a16:creationId xmlns:a16="http://schemas.microsoft.com/office/drawing/2014/main" id="{E8564505-2786-5445-B1D2-AA0E75BFC859}"/>
              </a:ext>
            </a:extLst>
          </p:cNvPr>
          <p:cNvSpPr/>
          <p:nvPr/>
        </p:nvSpPr>
        <p:spPr>
          <a:xfrm>
            <a:off x="7539812" y="3211551"/>
            <a:ext cx="2553630" cy="1605776"/>
          </a:xfrm>
          <a:prstGeom prst="rect">
            <a:avLst/>
          </a:prstGeom>
          <a:noFill/>
          <a:ln w="381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p>
        </p:txBody>
      </p:sp>
      <p:sp>
        <p:nvSpPr>
          <p:cNvPr id="3" name="TextBox 2">
            <a:extLst>
              <a:ext uri="{FF2B5EF4-FFF2-40B4-BE49-F238E27FC236}">
                <a16:creationId xmlns:a16="http://schemas.microsoft.com/office/drawing/2014/main" id="{97336F46-63A4-AF4C-B6A7-9CB660261DF1}"/>
              </a:ext>
            </a:extLst>
          </p:cNvPr>
          <p:cNvSpPr txBox="1"/>
          <p:nvPr/>
        </p:nvSpPr>
        <p:spPr>
          <a:xfrm>
            <a:off x="3078273" y="5637897"/>
            <a:ext cx="5040351" cy="836342"/>
          </a:xfrm>
          <a:prstGeom prst="rect">
            <a:avLst/>
          </a:prstGeom>
          <a:noFill/>
        </p:spPr>
        <p:txBody>
          <a:bodyPr wrap="square" lIns="0" tIns="0" rIns="0" bIns="0" rtlCol="0">
            <a:noAutofit/>
          </a:bodyPr>
          <a:lstStyle/>
          <a:p>
            <a:pPr algn="ctr">
              <a:lnSpc>
                <a:spcPct val="90000"/>
              </a:lnSpc>
            </a:pPr>
            <a:r>
              <a:rPr lang="en-US" sz="4400" dirty="0" err="1"/>
              <a:t>livesql.oracle.com</a:t>
            </a:r>
            <a:endParaRPr lang="en-US" sz="4400" dirty="0"/>
          </a:p>
        </p:txBody>
      </p:sp>
    </p:spTree>
    <p:extLst>
      <p:ext uri="{BB962C8B-B14F-4D97-AF65-F5344CB8AC3E}">
        <p14:creationId xmlns:p14="http://schemas.microsoft.com/office/powerpoint/2010/main" val="329533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8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245CF1-DC58-AB42-A167-C62DCC93A033}"/>
              </a:ext>
            </a:extLst>
          </p:cNvPr>
          <p:cNvSpPr txBox="1">
            <a:spLocks/>
          </p:cNvSpPr>
          <p:nvPr/>
        </p:nvSpPr>
        <p:spPr>
          <a:xfrm>
            <a:off x="1092200" y="1271449"/>
            <a:ext cx="8448040" cy="4816835"/>
          </a:xfrm>
          <a:prstGeom prst="rect">
            <a:avLst/>
          </a:prstGeom>
        </p:spPr>
        <p:txBody>
          <a:bodyPr>
            <a:noAutofit/>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buNone/>
            </a:pPr>
            <a:endParaRPr lang="en-US" sz="1800" dirty="0"/>
          </a:p>
        </p:txBody>
      </p:sp>
      <p:sp>
        <p:nvSpPr>
          <p:cNvPr id="4" name="TextBox 5">
            <a:extLst>
              <a:ext uri="{FF2B5EF4-FFF2-40B4-BE49-F238E27FC236}">
                <a16:creationId xmlns:a16="http://schemas.microsoft.com/office/drawing/2014/main" id="{8251286F-AF77-2A46-88D2-DBDFF92F8865}"/>
              </a:ext>
            </a:extLst>
          </p:cNvPr>
          <p:cNvSpPr txBox="1"/>
          <p:nvPr/>
        </p:nvSpPr>
        <p:spPr>
          <a:xfrm>
            <a:off x="7828417" y="5780314"/>
            <a:ext cx="0" cy="0"/>
          </a:xfrm>
          <a:prstGeom prst="rect">
            <a:avLst/>
          </a:prstGeom>
          <a:noFill/>
        </p:spPr>
        <p:txBody>
          <a:bodyPr wrap="none" lIns="0" tIns="0" rIns="0" bIns="0" rtlCol="0">
            <a:noAutofit/>
          </a:bodyPr>
          <a:lstStyle/>
          <a:p>
            <a:pPr>
              <a:lnSpc>
                <a:spcPct val="90000"/>
              </a:lnSpc>
            </a:pPr>
            <a:endParaRPr lang="en-US" dirty="0"/>
          </a:p>
        </p:txBody>
      </p:sp>
      <p:pic>
        <p:nvPicPr>
          <p:cNvPr id="5" name="Picture 9">
            <a:extLst>
              <a:ext uri="{FF2B5EF4-FFF2-40B4-BE49-F238E27FC236}">
                <a16:creationId xmlns:a16="http://schemas.microsoft.com/office/drawing/2014/main" id="{4F7B417F-6C32-2848-9558-A56E4415733F}"/>
              </a:ext>
            </a:extLst>
          </p:cNvPr>
          <p:cNvPicPr>
            <a:picLocks noChangeAspect="1"/>
          </p:cNvPicPr>
          <p:nvPr/>
        </p:nvPicPr>
        <p:blipFill>
          <a:blip r:embed="rId3"/>
          <a:stretch>
            <a:fillRect/>
          </a:stretch>
        </p:blipFill>
        <p:spPr>
          <a:xfrm>
            <a:off x="8811206" y="1713208"/>
            <a:ext cx="3086057" cy="4345200"/>
          </a:xfrm>
          <a:prstGeom prst="rect">
            <a:avLst/>
          </a:prstGeom>
          <a:solidFill>
            <a:srgbClr val="FFFFFF">
              <a:shade val="85000"/>
            </a:srgbClr>
          </a:solidFill>
          <a:ln w="190500" cap="rnd">
            <a:noFill/>
          </a:ln>
          <a:effectLst>
            <a:outerShdw blurRad="50800" dist="38100" dir="2700000" algn="tl" rotWithShape="0">
              <a:prstClr val="black">
                <a:alpha val="40000"/>
              </a:prst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7" name="Text Placeholder 6">
            <a:extLst>
              <a:ext uri="{FF2B5EF4-FFF2-40B4-BE49-F238E27FC236}">
                <a16:creationId xmlns:a16="http://schemas.microsoft.com/office/drawing/2014/main" id="{D48914C9-F7BC-0844-AF52-FD9DDF229F30}"/>
              </a:ext>
            </a:extLst>
          </p:cNvPr>
          <p:cNvSpPr>
            <a:spLocks noGrp="1"/>
          </p:cNvSpPr>
          <p:nvPr>
            <p:ph type="body" sz="quarter" idx="12"/>
          </p:nvPr>
        </p:nvSpPr>
        <p:spPr/>
        <p:txBody>
          <a:bodyPr/>
          <a:lstStyle/>
          <a:p>
            <a:r>
              <a:rPr lang="en-US" sz="2000" b="1" dirty="0"/>
              <a:t>Financial instruments with many optional attributes (±1600)</a:t>
            </a:r>
          </a:p>
          <a:p>
            <a:pPr lvl="1"/>
            <a:r>
              <a:rPr lang="en-US" sz="2000" dirty="0"/>
              <a:t>Example: interpolated price for a rarely traded asset </a:t>
            </a:r>
          </a:p>
          <a:p>
            <a:pPr lvl="1"/>
            <a:r>
              <a:rPr lang="en-US" sz="2000" dirty="0"/>
              <a:t>Not every asset has all 1600 attributes, on average 100-200</a:t>
            </a:r>
          </a:p>
          <a:p>
            <a:pPr marL="274320" lvl="1" indent="0">
              <a:buNone/>
            </a:pPr>
            <a:endParaRPr lang="en-US" sz="2000" dirty="0"/>
          </a:p>
          <a:p>
            <a:r>
              <a:rPr lang="en-US" sz="2000" b="1" dirty="0"/>
              <a:t>Attributes are stored as JSON</a:t>
            </a:r>
          </a:p>
          <a:p>
            <a:pPr lvl="1"/>
            <a:r>
              <a:rPr lang="en-US" sz="2000" dirty="0"/>
              <a:t>Schema-free, only relevant attributes stored - no NULL values</a:t>
            </a:r>
          </a:p>
          <a:p>
            <a:pPr lvl="1"/>
            <a:r>
              <a:rPr lang="en-US" sz="2000" dirty="0"/>
              <a:t>attributes can be added without database changes or downtime</a:t>
            </a:r>
          </a:p>
          <a:p>
            <a:pPr lvl="1"/>
            <a:r>
              <a:rPr lang="en-US" sz="2000" dirty="0"/>
              <a:t>Purely driven by application </a:t>
            </a:r>
          </a:p>
          <a:p>
            <a:pPr marL="274320" lvl="1" indent="0">
              <a:buNone/>
            </a:pPr>
            <a:endParaRPr lang="en-US" sz="2000" dirty="0"/>
          </a:p>
          <a:p>
            <a:r>
              <a:rPr lang="en-US" sz="2000" b="1" dirty="0"/>
              <a:t>Reporting done using existing relational processing</a:t>
            </a:r>
          </a:p>
          <a:p>
            <a:pPr lvl="1"/>
            <a:r>
              <a:rPr lang="en-US" sz="2000" dirty="0"/>
              <a:t>JSON flattened to table (JSON_TABLE)</a:t>
            </a:r>
          </a:p>
          <a:p>
            <a:pPr lvl="1"/>
            <a:r>
              <a:rPr lang="en-US" sz="2000" dirty="0"/>
              <a:t>View for each consumer </a:t>
            </a:r>
          </a:p>
          <a:p>
            <a:pPr lvl="1"/>
            <a:r>
              <a:rPr lang="en-US" sz="2000" dirty="0"/>
              <a:t>Views can be dynamically added/modified</a:t>
            </a:r>
          </a:p>
        </p:txBody>
      </p:sp>
      <p:sp>
        <p:nvSpPr>
          <p:cNvPr id="6" name="Title 5">
            <a:extLst>
              <a:ext uri="{FF2B5EF4-FFF2-40B4-BE49-F238E27FC236}">
                <a16:creationId xmlns:a16="http://schemas.microsoft.com/office/drawing/2014/main" id="{9C2FE10B-8128-DC45-BEB4-8DBCEFBB46F8}"/>
              </a:ext>
            </a:extLst>
          </p:cNvPr>
          <p:cNvSpPr>
            <a:spLocks noGrp="1"/>
          </p:cNvSpPr>
          <p:nvPr>
            <p:ph type="title"/>
          </p:nvPr>
        </p:nvSpPr>
        <p:spPr/>
        <p:txBody>
          <a:bodyPr/>
          <a:lstStyle/>
          <a:p>
            <a:r>
              <a:rPr lang="en-US" dirty="0"/>
              <a:t>JSON Customer: </a:t>
            </a:r>
            <a:r>
              <a:rPr lang="en-US" b="0" dirty="0"/>
              <a:t>Financial</a:t>
            </a:r>
          </a:p>
        </p:txBody>
      </p:sp>
    </p:spTree>
    <p:extLst>
      <p:ext uri="{BB962C8B-B14F-4D97-AF65-F5344CB8AC3E}">
        <p14:creationId xmlns:p14="http://schemas.microsoft.com/office/powerpoint/2010/main" val="183845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Presentation6" id="{C3C44A9E-780F-9B47-80E5-BB3110F26FF6}" vid="{6CFD8646-4EDE-BE44-831B-7DD9777C06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51205</TotalTime>
  <Words>9674</Words>
  <Application>Microsoft Macintosh PowerPoint</Application>
  <PresentationFormat>Widescreen</PresentationFormat>
  <Paragraphs>1717</Paragraphs>
  <Slides>81</Slides>
  <Notes>70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81</vt:i4>
      </vt:variant>
    </vt:vector>
  </HeadingPairs>
  <TitlesOfParts>
    <vt:vector size="98" baseType="lpstr">
      <vt:lpstr>Arial</vt:lpstr>
      <vt:lpstr>Calibri</vt:lpstr>
      <vt:lpstr>Consolas</vt:lpstr>
      <vt:lpstr>Courier</vt:lpstr>
      <vt:lpstr>Courier New</vt:lpstr>
      <vt:lpstr>Georgia</vt:lpstr>
      <vt:lpstr>Lucida Grande</vt:lpstr>
      <vt:lpstr>Menlo</vt:lpstr>
      <vt:lpstr>Oracle Sans</vt:lpstr>
      <vt:lpstr>Oracle Sans Extra Bold</vt:lpstr>
      <vt:lpstr>Oracle Sans Light</vt:lpstr>
      <vt:lpstr>System Font Regular</vt:lpstr>
      <vt:lpstr>Times New Roman</vt:lpstr>
      <vt:lpstr>Wingdings</vt:lpstr>
      <vt:lpstr>Wingdings 2</vt:lpstr>
      <vt:lpstr>Zapf Dingbats</vt:lpstr>
      <vt:lpstr>Parent Master</vt:lpstr>
      <vt:lpstr>Oracle JSON Database  Overview</vt:lpstr>
      <vt:lpstr>Agenda</vt:lpstr>
      <vt:lpstr>Data Strategy </vt:lpstr>
      <vt:lpstr>Data Strategy - Converged vs Polyglot</vt:lpstr>
      <vt:lpstr>Polyglot persistence – Comes at a cost</vt:lpstr>
      <vt:lpstr>Oracle Converged Database - Enables Simplicity and Data Synergy</vt:lpstr>
      <vt:lpstr>PowerPoint Presentation</vt:lpstr>
      <vt:lpstr>Oracle Converged Database - Document Database</vt:lpstr>
      <vt:lpstr>JSON Customer: Financial</vt:lpstr>
      <vt:lpstr>JSON Customer: Insurance</vt:lpstr>
      <vt:lpstr>JSON Customer: Electronics manufacturer with retail stores</vt:lpstr>
      <vt:lpstr>JSON Customers: Analysis of S/Rs as of March 15th 2018</vt:lpstr>
      <vt:lpstr>Agenda</vt:lpstr>
      <vt:lpstr>PowerPoint Presentation</vt:lpstr>
      <vt:lpstr>Native JSON - Integrated with the breadth of the Oracle Database </vt:lpstr>
      <vt:lpstr>Native JSON – Advanced Optimizations</vt:lpstr>
      <vt:lpstr>OSON – Oracle’s optimized Binary JSON</vt:lpstr>
      <vt:lpstr>PowerPoint Presentation</vt:lpstr>
      <vt:lpstr>PowerPoint Presentation</vt:lpstr>
      <vt:lpstr>PowerPoint Presentation</vt:lpstr>
      <vt:lpstr>PowerPoint Presentation</vt:lpstr>
      <vt:lpstr>SQL/JSON</vt:lpstr>
      <vt:lpstr>JSON Query – SQL/JSON</vt:lpstr>
      <vt:lpstr>JSON Query – Oracle Simplified Syntax</vt:lpstr>
      <vt:lpstr>JSON Update</vt:lpstr>
      <vt:lpstr>JSON Generation - Embedding arrays in documents</vt:lpstr>
      <vt:lpstr>JSON Index</vt:lpstr>
      <vt:lpstr>JSON Indexing &amp; Materialized View</vt:lpstr>
      <vt:lpstr>JSON  Functional Index</vt:lpstr>
      <vt:lpstr>JSON_TABLE Materialized View</vt:lpstr>
      <vt:lpstr>JSON Search Index for Elastic/NoSQL UseCase</vt:lpstr>
      <vt:lpstr> Horizontal Scalability –Sharding NoSQL</vt:lpstr>
      <vt:lpstr>Sharding Support for JSON &amp; Its Search Index</vt:lpstr>
      <vt:lpstr>Cross-Shard JSON Search Push Down</vt:lpstr>
      <vt:lpstr>JSON Dataguide - Schema Discovery</vt:lpstr>
      <vt:lpstr>PowerPoint Presentation</vt:lpstr>
      <vt:lpstr>SODA – Document Store API</vt:lpstr>
      <vt:lpstr>SODA Java - CRUD</vt:lpstr>
      <vt:lpstr>SODA - Drivers for Java, node.js, Python, OCI, PLSQL</vt:lpstr>
      <vt:lpstr>PowerPoint Presentation</vt:lpstr>
      <vt:lpstr>SODA – supported in SQLCL, SQLDeveloperweb</vt:lpstr>
      <vt:lpstr>Agenda</vt:lpstr>
      <vt:lpstr>Autonomous JSON Database</vt:lpstr>
      <vt:lpstr>Autonomous JSON Database</vt:lpstr>
      <vt:lpstr>Autonomous JSON Database</vt:lpstr>
      <vt:lpstr>New tier between Free ATP and Paid ATP</vt:lpstr>
      <vt:lpstr>Autonomous JSON Database: Pricing</vt:lpstr>
      <vt:lpstr>Agenda</vt:lpstr>
      <vt:lpstr>Oracle Database offers JSON and more..</vt:lpstr>
      <vt:lpstr>PowerPoint Presentation</vt:lpstr>
      <vt:lpstr>PowerPoint Presentation</vt:lpstr>
      <vt:lpstr>1. Interoperability with Relational</vt:lpstr>
      <vt:lpstr>2. Richer Data Modeling</vt:lpstr>
      <vt:lpstr>3. Transactions and Consistency</vt:lpstr>
      <vt:lpstr>PowerPoint Presentation</vt:lpstr>
      <vt:lpstr>5. Hardware Optimized</vt:lpstr>
      <vt:lpstr>6. Oracle Database Platform</vt:lpstr>
      <vt:lpstr>Agenda</vt:lpstr>
      <vt:lpstr>Single Node Benchmarks</vt:lpstr>
      <vt:lpstr>PowerPoint Presentation</vt:lpstr>
      <vt:lpstr>PowerPoint Presentation</vt:lpstr>
      <vt:lpstr>PowerPoint Presentation</vt:lpstr>
      <vt:lpstr>PowerPoint Presentation</vt:lpstr>
      <vt:lpstr>PowerPoint Presentation</vt:lpstr>
      <vt:lpstr>Single Node Benchmark</vt:lpstr>
      <vt:lpstr>PowerPoint Presentation</vt:lpstr>
      <vt:lpstr>PowerPoint Presentation</vt:lpstr>
      <vt:lpstr>PowerPoint Presentation</vt:lpstr>
      <vt:lpstr>PowerPoint Presentation</vt:lpstr>
      <vt:lpstr>PowerPoint Presentation</vt:lpstr>
      <vt:lpstr>Multi Node Benchmarks</vt:lpstr>
      <vt:lpstr>PowerPoint Presentation</vt:lpstr>
      <vt:lpstr>PowerPoint Presentation</vt:lpstr>
      <vt:lpstr>PowerPoint Presentation</vt:lpstr>
      <vt:lpstr>Agenda</vt:lpstr>
      <vt:lpstr>PowerPoint Presentation</vt:lpstr>
      <vt:lpstr>JSON Features included (free) in all editions  of Oracle Database on-premises and cloud</vt:lpstr>
      <vt:lpstr>Summary – Oracle Database JSON Document Database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(up to two lines)</dc:title>
  <dc:creator>Marty Gubar</dc:creator>
  <cp:lastModifiedBy>Vikas Arora</cp:lastModifiedBy>
  <cp:revision>403</cp:revision>
  <cp:lastPrinted>2020-09-26T01:51:51Z</cp:lastPrinted>
  <dcterms:created xsi:type="dcterms:W3CDTF">2020-04-30T18:50:01Z</dcterms:created>
  <dcterms:modified xsi:type="dcterms:W3CDTF">2020-10-30T19:04:28Z</dcterms:modified>
</cp:coreProperties>
</file>